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 id="2147483683" r:id="rId2"/>
    <p:sldMasterId id="2147483695" r:id="rId3"/>
  </p:sldMasterIdLst>
  <p:notesMasterIdLst>
    <p:notesMasterId r:id="rId31"/>
  </p:notesMasterIdLst>
  <p:handoutMasterIdLst>
    <p:handoutMasterId r:id="rId32"/>
  </p:handoutMasterIdLst>
  <p:sldIdLst>
    <p:sldId id="2076137456" r:id="rId4"/>
    <p:sldId id="2076137553" r:id="rId5"/>
    <p:sldId id="2147472119" r:id="rId6"/>
    <p:sldId id="2147472118" r:id="rId7"/>
    <p:sldId id="2147472117" r:id="rId8"/>
    <p:sldId id="2147472066" r:id="rId9"/>
    <p:sldId id="2147472060" r:id="rId10"/>
    <p:sldId id="2147472064" r:id="rId11"/>
    <p:sldId id="2147472157" r:id="rId12"/>
    <p:sldId id="2147472168" r:id="rId13"/>
    <p:sldId id="2076137875" r:id="rId14"/>
    <p:sldId id="2076137877" r:id="rId15"/>
    <p:sldId id="2147472120" r:id="rId16"/>
    <p:sldId id="2147472121" r:id="rId17"/>
    <p:sldId id="2147472122" r:id="rId18"/>
    <p:sldId id="2147472123" r:id="rId19"/>
    <p:sldId id="2147472124" r:id="rId20"/>
    <p:sldId id="2147472136" r:id="rId21"/>
    <p:sldId id="2147472137" r:id="rId22"/>
    <p:sldId id="2147472138" r:id="rId23"/>
    <p:sldId id="2147472167" r:id="rId24"/>
    <p:sldId id="2147472129" r:id="rId25"/>
    <p:sldId id="2147472152" r:id="rId26"/>
    <p:sldId id="260" r:id="rId27"/>
    <p:sldId id="261" r:id="rId28"/>
    <p:sldId id="2147472169" r:id="rId29"/>
    <p:sldId id="21474720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5BF"/>
    <a:srgbClr val="FF9300"/>
    <a:srgbClr val="FF2600"/>
    <a:srgbClr val="9ACF8B"/>
    <a:srgbClr val="D87A00"/>
    <a:srgbClr val="FF7C00"/>
    <a:srgbClr val="88A8F0"/>
    <a:srgbClr val="3D6BF8"/>
    <a:srgbClr val="134E9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1" autoAdjust="0"/>
    <p:restoredTop sz="95782" autoAdjust="0"/>
  </p:normalViewPr>
  <p:slideViewPr>
    <p:cSldViewPr snapToGrid="0">
      <p:cViewPr varScale="1">
        <p:scale>
          <a:sx n="118" d="100"/>
          <a:sy n="118" d="100"/>
        </p:scale>
        <p:origin x="432" y="20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0012"/>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03067-BE6F-2D4A-9358-9BE74F16DE2D}" type="doc">
      <dgm:prSet loTypeId="urn:microsoft.com/office/officeart/2008/layout/AscendingPictureAccentProcess" loCatId="process" qsTypeId="urn:microsoft.com/office/officeart/2005/8/quickstyle/simple1" qsCatId="simple" csTypeId="urn:microsoft.com/office/officeart/2005/8/colors/accent5_2" csCatId="accent5" phldr="1"/>
      <dgm:spPr/>
      <dgm:t>
        <a:bodyPr/>
        <a:lstStyle/>
        <a:p>
          <a:endParaRPr lang="en-US"/>
        </a:p>
      </dgm:t>
    </dgm:pt>
    <dgm:pt modelId="{E0F28C3C-C235-0E41-AC6E-F8D6061D8D39}">
      <dgm:prSet custT="1"/>
      <dgm:spPr/>
      <dgm:t>
        <a:bodyPr/>
        <a:lstStyle/>
        <a:p>
          <a:r>
            <a:rPr lang="en-US" sz="1000" b="0" i="0" dirty="0" err="1">
              <a:latin typeface="Microsoft YaHei UI" panose="020B0503020204020204" pitchFamily="34" charset="-122"/>
              <a:ea typeface="Microsoft YaHei UI" panose="020B0503020204020204" pitchFamily="34" charset="-122"/>
            </a:rPr>
            <a:t>发端于API服务</a:t>
          </a:r>
          <a:endParaRPr lang="en-US" sz="1000" b="0" i="0" dirty="0">
            <a:latin typeface="Microsoft YaHei UI" panose="020B0503020204020204" pitchFamily="34" charset="-122"/>
            <a:ea typeface="Microsoft YaHei UI" panose="020B0503020204020204" pitchFamily="34" charset="-122"/>
          </a:endParaRPr>
        </a:p>
      </dgm:t>
    </dgm:pt>
    <dgm:pt modelId="{44539606-5FDB-E345-A5B3-CBA32C90A4F6}" type="parTrans" cxnId="{210A6943-87AD-724D-9BB6-0372A7030D74}">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8F90395-3755-2D49-9100-09392E8DAB17}" type="sibTrans" cxnId="{210A6943-87AD-724D-9BB6-0372A7030D74}">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2AA96C7-B48F-9F4D-A3A9-52C3EB02BF8A}">
      <dgm:prSet custT="1"/>
      <dgm:spPr/>
      <dgm:t>
        <a:bodyPr/>
        <a:lstStyle/>
        <a:p>
          <a:r>
            <a:rPr lang="zh-CN" sz="1000" b="0" i="0" baseline="0" dirty="0">
              <a:latin typeface="Microsoft YaHei UI" panose="020B0503020204020204" pitchFamily="34" charset="-122"/>
              <a:ea typeface="Microsoft YaHei UI" panose="020B0503020204020204" pitchFamily="34" charset="-122"/>
            </a:rPr>
            <a:t>面向研究者和开发者，基于</a:t>
          </a:r>
          <a:r>
            <a:rPr lang="en-US" sz="1000" b="0" i="0" baseline="0" dirty="0">
              <a:latin typeface="Microsoft YaHei UI" panose="020B0503020204020204" pitchFamily="34" charset="-122"/>
              <a:ea typeface="Microsoft YaHei UI" panose="020B0503020204020204" pitchFamily="34" charset="-122"/>
            </a:rPr>
            <a:t>Microsoft Azure</a:t>
          </a:r>
          <a:r>
            <a:rPr lang="zh-CN" sz="1000" b="0" i="0" baseline="0" dirty="0">
              <a:latin typeface="Microsoft YaHei UI" panose="020B0503020204020204" pitchFamily="34" charset="-122"/>
              <a:ea typeface="Microsoft YaHei UI" panose="020B0503020204020204" pitchFamily="34" charset="-122"/>
            </a:rPr>
            <a:t>云做</a:t>
          </a:r>
          <a:r>
            <a:rPr lang="en-US" sz="1000" b="0" i="0" baseline="0" dirty="0">
              <a:latin typeface="Microsoft YaHei UI" panose="020B0503020204020204" pitchFamily="34" charset="-122"/>
              <a:ea typeface="Microsoft YaHei UI" panose="020B0503020204020204" pitchFamily="34" charset="-122"/>
            </a:rPr>
            <a:t>API</a:t>
          </a:r>
          <a:r>
            <a:rPr lang="zh-CN" sz="1000" b="0" i="0" baseline="0" dirty="0">
              <a:latin typeface="Microsoft YaHei UI" panose="020B0503020204020204" pitchFamily="34" charset="-122"/>
              <a:ea typeface="Microsoft YaHei UI" panose="020B0503020204020204" pitchFamily="34" charset="-122"/>
            </a:rPr>
            <a:t>服务</a:t>
          </a:r>
          <a:endParaRPr lang="en-US" sz="1000" dirty="0">
            <a:latin typeface="Microsoft YaHei UI" panose="020B0503020204020204" pitchFamily="34" charset="-122"/>
            <a:ea typeface="Microsoft YaHei UI" panose="020B0503020204020204" pitchFamily="34" charset="-122"/>
          </a:endParaRPr>
        </a:p>
      </dgm:t>
    </dgm:pt>
    <dgm:pt modelId="{B1EDD34E-75EC-DA49-BE2C-0768291F6669}" type="parTrans" cxnId="{915BD4BC-8DFC-984C-9221-A32144DD10EE}">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92883F7-47D1-8E49-8A4E-970B897F7C3F}" type="sibTrans" cxnId="{915BD4BC-8DFC-984C-9221-A32144DD10EE}">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15D91EC3-12C0-AD40-AA63-C9377BAB04C7}">
      <dgm:prSet custT="1"/>
      <dgm:spPr/>
      <dgm:t>
        <a:bodyPr/>
        <a:lstStyle/>
        <a:p>
          <a:r>
            <a:rPr lang="zh-CN" sz="1000" b="0" i="0" baseline="0" dirty="0">
              <a:latin typeface="Microsoft YaHei UI" panose="020B0503020204020204" pitchFamily="34" charset="-122"/>
              <a:ea typeface="Microsoft YaHei UI" panose="020B0503020204020204" pitchFamily="34" charset="-122"/>
            </a:rPr>
            <a:t>发现了人类反馈的价值</a:t>
          </a:r>
          <a:endParaRPr lang="en-US" sz="1000" b="0" i="0" dirty="0">
            <a:latin typeface="Microsoft YaHei UI" panose="020B0503020204020204" pitchFamily="34" charset="-122"/>
            <a:ea typeface="Microsoft YaHei UI" panose="020B0503020204020204" pitchFamily="34" charset="-122"/>
          </a:endParaRPr>
        </a:p>
      </dgm:t>
    </dgm:pt>
    <dgm:pt modelId="{EC723AC8-1429-6F48-850C-978C13C5174D}" type="parTrans" cxnId="{239BB230-35D9-A248-9B42-8643F4370037}">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5C744B3F-0DCE-3E42-A33C-EACF84336DD4}" type="sibTrans" cxnId="{239BB230-35D9-A248-9B42-8643F4370037}">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578B432-B7BF-B34C-84DC-D28778D40537}">
      <dgm:prSet custT="1"/>
      <dgm:spPr/>
      <dgm:t>
        <a:bodyPr/>
        <a:lstStyle/>
        <a:p>
          <a:r>
            <a:rPr lang="zh-CN" sz="1000" b="0" i="0" baseline="0" dirty="0">
              <a:latin typeface="Microsoft YaHei UI" panose="020B0503020204020204" pitchFamily="34" charset="-122"/>
              <a:ea typeface="Microsoft YaHei UI" panose="020B0503020204020204" pitchFamily="34" charset="-122"/>
            </a:rPr>
            <a:t>通过用户互动获取数据，通过</a:t>
          </a:r>
          <a:r>
            <a:rPr lang="en-US" sz="1000" b="0" i="0" baseline="0" dirty="0">
              <a:latin typeface="Microsoft YaHei UI" panose="020B0503020204020204" pitchFamily="34" charset="-122"/>
              <a:ea typeface="Microsoft YaHei UI" panose="020B0503020204020204" pitchFamily="34" charset="-122"/>
            </a:rPr>
            <a:t>Instruct/RLHF</a:t>
          </a:r>
          <a:r>
            <a:rPr lang="zh-CN" sz="1000" b="0" i="0" baseline="0" dirty="0">
              <a:latin typeface="Microsoft YaHei UI" panose="020B0503020204020204" pitchFamily="34" charset="-122"/>
              <a:ea typeface="Microsoft YaHei UI" panose="020B0503020204020204" pitchFamily="34" charset="-122"/>
            </a:rPr>
            <a:t>训练，显著提升模型性能。</a:t>
          </a:r>
          <a:endParaRPr lang="en-US" sz="1000" dirty="0">
            <a:latin typeface="Microsoft YaHei UI" panose="020B0503020204020204" pitchFamily="34" charset="-122"/>
            <a:ea typeface="Microsoft YaHei UI" panose="020B0503020204020204" pitchFamily="34" charset="-122"/>
          </a:endParaRPr>
        </a:p>
      </dgm:t>
    </dgm:pt>
    <dgm:pt modelId="{41A90412-E7BD-A74D-8282-7AC95B269020}" type="parTrans" cxnId="{EB84DBED-C850-C749-9BFF-C3DB8F59CB2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F7D19D26-518C-F246-BFBF-F7EC21EFFD92}" type="sibTrans" cxnId="{EB84DBED-C850-C749-9BFF-C3DB8F59CB2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9EBA772-711B-6940-8105-6F493CB88193}">
      <dgm:prSet custT="1"/>
      <dgm:spPr/>
      <dgm:t>
        <a:bodyPr/>
        <a:lstStyle/>
        <a:p>
          <a:r>
            <a:rPr lang="en-US" altLang="zh-CN" sz="1000" b="0" i="0" baseline="0" dirty="0" err="1">
              <a:latin typeface="Microsoft YaHei UI" panose="020B0503020204020204" pitchFamily="34" charset="-122"/>
              <a:ea typeface="Microsoft YaHei UI" panose="020B0503020204020204" pitchFamily="34" charset="-122"/>
            </a:rPr>
            <a:t>ChatGPT</a:t>
          </a:r>
          <a:r>
            <a:rPr lang="zh-CN" altLang="en-US" sz="1000" b="0" i="0" baseline="0" dirty="0">
              <a:latin typeface="Microsoft YaHei UI" panose="020B0503020204020204" pitchFamily="34" charset="-122"/>
              <a:ea typeface="Microsoft YaHei UI" panose="020B0503020204020204" pitchFamily="34" charset="-122"/>
            </a:rPr>
            <a:t>发布，</a:t>
          </a:r>
          <a:r>
            <a:rPr lang="en-US" altLang="zh-CN" sz="1000" b="0" i="0" baseline="0" dirty="0">
              <a:latin typeface="Microsoft YaHei UI" panose="020B0503020204020204" pitchFamily="34" charset="-122"/>
              <a:ea typeface="Microsoft YaHei UI" panose="020B0503020204020204" pitchFamily="34" charset="-122"/>
            </a:rPr>
            <a:t>2</a:t>
          </a:r>
          <a:r>
            <a:rPr lang="zh-CN" altLang="en-US" sz="1000" b="0" i="0" baseline="0" dirty="0">
              <a:latin typeface="Microsoft YaHei UI" panose="020B0503020204020204" pitchFamily="34" charset="-122"/>
              <a:ea typeface="Microsoft YaHei UI" panose="020B0503020204020204" pitchFamily="34" charset="-122"/>
            </a:rPr>
            <a:t>个月突破亿用户</a:t>
          </a:r>
          <a:endParaRPr lang="en-US" sz="1000" b="0" i="0" dirty="0">
            <a:latin typeface="Microsoft YaHei UI" panose="020B0503020204020204" pitchFamily="34" charset="-122"/>
            <a:ea typeface="Microsoft YaHei UI" panose="020B0503020204020204" pitchFamily="34" charset="-122"/>
          </a:endParaRPr>
        </a:p>
      </dgm:t>
    </dgm:pt>
    <dgm:pt modelId="{D7889C9E-D58E-224B-A3B6-9F3193E64F6F}" type="parTrans" cxnId="{3F2DF512-E932-044D-8CE7-583522B0E8A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569136D-7632-B64A-96DB-647B88CBEF22}" type="sibTrans" cxnId="{3F2DF512-E932-044D-8CE7-583522B0E8A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25EA5F90-93ED-6F4B-A3DA-F6C0C87F66A3}">
      <dgm:prSet custT="1"/>
      <dgm:spPr/>
      <dgm:t>
        <a:bodyPr/>
        <a:lstStyle/>
        <a:p>
          <a:r>
            <a:rPr lang="zh-CN" sz="1000" b="0" i="0" baseline="0" dirty="0">
              <a:latin typeface="Microsoft YaHei UI" panose="020B0503020204020204" pitchFamily="34" charset="-122"/>
              <a:ea typeface="Microsoft YaHei UI" panose="020B0503020204020204" pitchFamily="34" charset="-122"/>
            </a:rPr>
            <a:t>历史上增长最快的新晋互联网服务</a:t>
          </a:r>
          <a:r>
            <a:rPr lang="zh-CN" altLang="en-US" sz="1000" b="0" i="0" baseline="0" dirty="0">
              <a:latin typeface="Microsoft YaHei UI" panose="020B0503020204020204" pitchFamily="34" charset="-122"/>
              <a:ea typeface="Microsoft YaHei UI" panose="020B0503020204020204" pitchFamily="34" charset="-122"/>
            </a:rPr>
            <a:t>之一</a:t>
          </a:r>
          <a:endParaRPr lang="en-US" sz="1000" dirty="0">
            <a:latin typeface="Microsoft YaHei UI" panose="020B0503020204020204" pitchFamily="34" charset="-122"/>
            <a:ea typeface="Microsoft YaHei UI" panose="020B0503020204020204" pitchFamily="34" charset="-122"/>
          </a:endParaRPr>
        </a:p>
      </dgm:t>
    </dgm:pt>
    <dgm:pt modelId="{F9CD0A83-88D5-9244-9A69-0611F48F4D64}" type="parTrans" cxnId="{540325FF-0FFB-2A45-8D63-BCF9C75C2633}">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C2AEB713-14D2-454C-A3EF-F2E18060889C}" type="sibTrans" cxnId="{540325FF-0FFB-2A45-8D63-BCF9C75C2633}">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E9C1510-34BD-2545-B27E-4DDD2BFBF235}">
      <dgm:prSet custT="1"/>
      <dgm:spPr/>
      <dgm:t>
        <a:bodyPr/>
        <a:lstStyle/>
        <a:p>
          <a:r>
            <a:rPr lang="zh-CN" sz="1000" b="0" i="0" baseline="0" dirty="0">
              <a:latin typeface="Microsoft YaHei UI" panose="020B0503020204020204" pitchFamily="34" charset="-122"/>
              <a:ea typeface="Microsoft YaHei UI" panose="020B0503020204020204" pitchFamily="34" charset="-122"/>
            </a:rPr>
            <a:t>战略内部辩论</a:t>
          </a:r>
          <a:endParaRPr lang="en-US" sz="1000" b="0" i="0" dirty="0">
            <a:latin typeface="Microsoft YaHei UI" panose="020B0503020204020204" pitchFamily="34" charset="-122"/>
            <a:ea typeface="Microsoft YaHei UI" panose="020B0503020204020204" pitchFamily="34" charset="-122"/>
          </a:endParaRPr>
        </a:p>
      </dgm:t>
    </dgm:pt>
    <dgm:pt modelId="{23FB8841-5171-5343-964A-88A4843A3345}" type="parTrans" cxnId="{303451E3-B28D-6C4E-BCE1-7D2396506742}">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49AA8754-858D-8B42-ACF8-F7ED5C367E49}" type="sibTrans" cxnId="{303451E3-B28D-6C4E-BCE1-7D2396506742}">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63F8C0B8-BAF1-D841-AE0F-205DE689D1DE}">
      <dgm:prSet custT="1"/>
      <dgm:spPr/>
      <dgm:t>
        <a:bodyPr/>
        <a:lstStyle/>
        <a:p>
          <a:r>
            <a:rPr lang="zh-CN" sz="1000" b="0" i="0" baseline="0" dirty="0">
              <a:latin typeface="Microsoft YaHei UI" panose="020B0503020204020204" pitchFamily="34" charset="-122"/>
              <a:ea typeface="Microsoft YaHei UI" panose="020B0503020204020204" pitchFamily="34" charset="-122"/>
            </a:rPr>
            <a:t>安全的</a:t>
          </a:r>
          <a:r>
            <a:rPr lang="en-US" sz="1000" b="0" i="0" baseline="0" dirty="0">
              <a:latin typeface="Microsoft YaHei UI" panose="020B0503020204020204" pitchFamily="34" charset="-122"/>
              <a:ea typeface="Microsoft YaHei UI" panose="020B0503020204020204" pitchFamily="34" charset="-122"/>
            </a:rPr>
            <a:t>AGI</a:t>
          </a:r>
          <a:r>
            <a:rPr lang="zh-CN" sz="1000" b="0" i="0" baseline="0" dirty="0">
              <a:latin typeface="Microsoft YaHei UI" panose="020B0503020204020204" pitchFamily="34" charset="-122"/>
              <a:ea typeface="Microsoft YaHei UI" panose="020B0503020204020204" pitchFamily="34" charset="-122"/>
            </a:rPr>
            <a:t>发展 </a:t>
          </a:r>
          <a:r>
            <a:rPr lang="en-US" sz="1000" b="0" i="0" baseline="0" dirty="0">
              <a:latin typeface="Microsoft YaHei UI" panose="020B0503020204020204" pitchFamily="34" charset="-122"/>
              <a:ea typeface="Microsoft YaHei UI" panose="020B0503020204020204" pitchFamily="34" charset="-122"/>
            </a:rPr>
            <a:t>vs </a:t>
          </a:r>
          <a:r>
            <a:rPr lang="en-US" sz="1000" b="0" i="0" baseline="0" dirty="0" err="1">
              <a:latin typeface="Microsoft YaHei UI" panose="020B0503020204020204" pitchFamily="34" charset="-122"/>
              <a:ea typeface="Microsoft YaHei UI" panose="020B0503020204020204" pitchFamily="34" charset="-122"/>
            </a:rPr>
            <a:t>ChatGPT</a:t>
          </a:r>
          <a:r>
            <a:rPr lang="zh-CN" sz="1000" b="0" i="0" baseline="0" dirty="0">
              <a:latin typeface="Microsoft YaHei UI" panose="020B0503020204020204" pitchFamily="34" charset="-122"/>
              <a:ea typeface="Microsoft YaHei UI" panose="020B0503020204020204" pitchFamily="34" charset="-122"/>
            </a:rPr>
            <a:t>的商业化</a:t>
          </a:r>
          <a:endParaRPr lang="en-US" sz="1000" dirty="0">
            <a:latin typeface="Microsoft YaHei UI" panose="020B0503020204020204" pitchFamily="34" charset="-122"/>
            <a:ea typeface="Microsoft YaHei UI" panose="020B0503020204020204" pitchFamily="34" charset="-122"/>
          </a:endParaRPr>
        </a:p>
      </dgm:t>
    </dgm:pt>
    <dgm:pt modelId="{4AD11295-141C-B846-8D82-6A2D242A2475}" type="parTrans" cxnId="{B72C830D-47D9-7B4F-B626-5090D3978E6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87E5186E-51C4-4048-B737-9B2ECB02775B}" type="sibTrans" cxnId="{B72C830D-47D9-7B4F-B626-5090D3978E6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396CDBBC-1C9E-4A49-89DE-36F6AB89979C}">
      <dgm:prSet custT="1"/>
      <dgm:spPr/>
      <dgm:t>
        <a:bodyPr/>
        <a:lstStyle/>
        <a:p>
          <a:r>
            <a:rPr lang="zh-CN" sz="1000" b="0" i="0" baseline="0" dirty="0">
              <a:latin typeface="Microsoft YaHei UI" panose="020B0503020204020204" pitchFamily="34" charset="-122"/>
              <a:ea typeface="Microsoft YaHei UI" panose="020B0503020204020204" pitchFamily="34" charset="-122"/>
            </a:rPr>
            <a:t>领导方向确定</a:t>
          </a:r>
          <a:endParaRPr lang="en-US" sz="1000" b="0" i="0" dirty="0">
            <a:latin typeface="Microsoft YaHei UI" panose="020B0503020204020204" pitchFamily="34" charset="-122"/>
            <a:ea typeface="Microsoft YaHei UI" panose="020B0503020204020204" pitchFamily="34" charset="-122"/>
          </a:endParaRPr>
        </a:p>
      </dgm:t>
    </dgm:pt>
    <dgm:pt modelId="{B07DE05E-59B5-5B41-BEA9-9013F2193100}" type="parTrans" cxnId="{529C6DCB-B863-4147-AD1B-C21148AB46E0}">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536F4F8A-A78D-2E4F-AE43-CCB9A7B6970E}" type="sibTrans" cxnId="{529C6DCB-B863-4147-AD1B-C21148AB46E0}">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AA46D3E9-43F7-E74A-8314-5955D423B198}">
      <dgm:prSet custT="1"/>
      <dgm:spPr/>
      <dgm:t>
        <a:bodyPr/>
        <a:lstStyle/>
        <a:p>
          <a:r>
            <a:rPr lang="zh-CN" sz="1000" b="0" i="0" baseline="0" dirty="0">
              <a:latin typeface="Microsoft YaHei UI" panose="020B0503020204020204" pitchFamily="34" charset="-122"/>
              <a:ea typeface="Microsoft YaHei UI" panose="020B0503020204020204" pitchFamily="34" charset="-122"/>
            </a:rPr>
            <a:t>采纳</a:t>
          </a:r>
          <a:r>
            <a:rPr lang="en-US" sz="1000" b="0" i="0" baseline="0" dirty="0">
              <a:latin typeface="Microsoft YaHei UI" panose="020B0503020204020204" pitchFamily="34" charset="-122"/>
              <a:ea typeface="Microsoft YaHei UI" panose="020B0503020204020204" pitchFamily="34" charset="-122"/>
            </a:rPr>
            <a:t>Sam Altman</a:t>
          </a:r>
          <a:r>
            <a:rPr lang="zh-CN" sz="1000" b="0" i="0" baseline="0" dirty="0">
              <a:latin typeface="Microsoft YaHei UI" panose="020B0503020204020204" pitchFamily="34" charset="-122"/>
              <a:ea typeface="Microsoft YaHei UI" panose="020B0503020204020204" pitchFamily="34" charset="-122"/>
            </a:rPr>
            <a:t>的商业化战略</a:t>
          </a:r>
          <a:r>
            <a:rPr lang="zh-CN" altLang="en-US" sz="1000" b="0" i="0" baseline="0" dirty="0">
              <a:latin typeface="Microsoft YaHei UI" panose="020B0503020204020204" pitchFamily="34" charset="-122"/>
              <a:ea typeface="Microsoft YaHei UI" panose="020B0503020204020204" pitchFamily="34" charset="-122"/>
            </a:rPr>
            <a:t>，全球用户超</a:t>
          </a:r>
          <a:r>
            <a:rPr lang="en-US" altLang="zh-CN" sz="1000" b="0" i="0" baseline="0" dirty="0">
              <a:latin typeface="Microsoft YaHei UI" panose="020B0503020204020204" pitchFamily="34" charset="-122"/>
              <a:ea typeface="Microsoft YaHei UI" panose="020B0503020204020204" pitchFamily="34" charset="-122"/>
            </a:rPr>
            <a:t>1.8</a:t>
          </a:r>
          <a:r>
            <a:rPr lang="zh-CN" altLang="en-US" sz="1000" b="0" i="0" baseline="0" dirty="0">
              <a:latin typeface="Microsoft YaHei UI" panose="020B0503020204020204" pitchFamily="34" charset="-122"/>
              <a:ea typeface="Microsoft YaHei UI" panose="020B0503020204020204" pitchFamily="34" charset="-122"/>
            </a:rPr>
            <a:t>亿，美国用户</a:t>
          </a:r>
          <a:r>
            <a:rPr lang="en-US" altLang="zh-CN" sz="1000" b="0" i="0" baseline="0" dirty="0">
              <a:latin typeface="Microsoft YaHei UI" panose="020B0503020204020204" pitchFamily="34" charset="-122"/>
              <a:ea typeface="Microsoft YaHei UI" panose="020B0503020204020204" pitchFamily="34" charset="-122"/>
            </a:rPr>
            <a:t>14%</a:t>
          </a:r>
          <a:r>
            <a:rPr lang="zh-CN" altLang="en-US" sz="1000" b="0" i="0" baseline="0" dirty="0">
              <a:latin typeface="Microsoft YaHei UI" panose="020B0503020204020204" pitchFamily="34" charset="-122"/>
              <a:ea typeface="Microsoft YaHei UI" panose="020B0503020204020204" pitchFamily="34" charset="-122"/>
            </a:rPr>
            <a:t>，收入超</a:t>
          </a:r>
          <a:r>
            <a:rPr lang="en-US" altLang="zh-CN" sz="1000" b="0" i="0" baseline="0" dirty="0">
              <a:latin typeface="Microsoft YaHei UI" panose="020B0503020204020204" pitchFamily="34" charset="-122"/>
              <a:ea typeface="Microsoft YaHei UI" panose="020B0503020204020204" pitchFamily="34" charset="-122"/>
            </a:rPr>
            <a:t>$16</a:t>
          </a:r>
          <a:r>
            <a:rPr lang="zh-CN" altLang="en-US" sz="1000" b="0" i="0" baseline="0" dirty="0">
              <a:latin typeface="Microsoft YaHei UI" panose="020B0503020204020204" pitchFamily="34" charset="-122"/>
              <a:ea typeface="Microsoft YaHei UI" panose="020B0503020204020204" pitchFamily="34" charset="-122"/>
            </a:rPr>
            <a:t>亿</a:t>
          </a:r>
          <a:endParaRPr lang="en-US" sz="1000" dirty="0">
            <a:latin typeface="Microsoft YaHei UI" panose="020B0503020204020204" pitchFamily="34" charset="-122"/>
            <a:ea typeface="Microsoft YaHei UI" panose="020B0503020204020204" pitchFamily="34" charset="-122"/>
          </a:endParaRPr>
        </a:p>
      </dgm:t>
    </dgm:pt>
    <dgm:pt modelId="{7BA87CDD-F197-E84C-9830-E29B59BD4EB9}" type="parTrans" cxnId="{F274565E-E363-5742-8EE3-0B9EB3549CA5}">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2C98C8E-709D-FF43-B208-ED9C22661A0A}" type="sibTrans" cxnId="{F274565E-E363-5742-8EE3-0B9EB3549CA5}">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E8C006A-D1A4-6340-BD78-EE58017F41D0}">
      <dgm:prSet custT="1"/>
      <dgm:spPr/>
      <dgm:t>
        <a:bodyPr/>
        <a:lstStyle/>
        <a:p>
          <a:r>
            <a:rPr lang="en-US" sz="1000" b="0" i="0" dirty="0" err="1">
              <a:latin typeface="Microsoft YaHei UI" panose="020B0503020204020204" pitchFamily="34" charset="-122"/>
              <a:ea typeface="Microsoft YaHei UI" panose="020B0503020204020204" pitchFamily="34" charset="-122"/>
            </a:rPr>
            <a:t>全面构建AI互联网服务生态</a:t>
          </a:r>
          <a:endParaRPr lang="en-US" sz="1000" b="0" i="0" dirty="0">
            <a:latin typeface="Microsoft YaHei UI" panose="020B0503020204020204" pitchFamily="34" charset="-122"/>
            <a:ea typeface="Microsoft YaHei UI" panose="020B0503020204020204" pitchFamily="34" charset="-122"/>
          </a:endParaRPr>
        </a:p>
      </dgm:t>
    </dgm:pt>
    <dgm:pt modelId="{6887C51B-3B99-B94E-A6C5-0040BE9A81FB}" type="parTrans" cxnId="{1A616571-4B91-EA49-A417-D52FCDBF111D}">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26FEC9DC-C097-6A45-B9AB-0753B5E9E704}" type="sibTrans" cxnId="{1A616571-4B91-EA49-A417-D52FCDBF111D}">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313596F9-73B6-E044-A871-82692282881D}">
      <dgm:prSet custT="1"/>
      <dgm:spPr/>
      <dgm:t>
        <a:bodyPr/>
        <a:lstStyle/>
        <a:p>
          <a:r>
            <a:rPr lang="zh-CN" sz="1000" b="0" i="0" baseline="0" dirty="0">
              <a:latin typeface="Microsoft YaHei UI" panose="020B0503020204020204" pitchFamily="34" charset="-122"/>
              <a:ea typeface="Microsoft YaHei UI" panose="020B0503020204020204" pitchFamily="34" charset="-122"/>
            </a:rPr>
            <a:t>转变为多元化</a:t>
          </a:r>
          <a:r>
            <a:rPr lang="en-US" sz="1000" b="0" i="0" baseline="0" dirty="0">
              <a:latin typeface="Microsoft YaHei UI" panose="020B0503020204020204" pitchFamily="34" charset="-122"/>
              <a:ea typeface="Microsoft YaHei UI" panose="020B0503020204020204" pitchFamily="34" charset="-122"/>
            </a:rPr>
            <a:t>AI</a:t>
          </a:r>
          <a:r>
            <a:rPr lang="zh-CN" sz="1000" b="0" i="0" baseline="0" dirty="0">
              <a:latin typeface="Microsoft YaHei UI" panose="020B0503020204020204" pitchFamily="34" charset="-122"/>
              <a:ea typeface="Microsoft YaHei UI" panose="020B0503020204020204" pitchFamily="34" charset="-122"/>
            </a:rPr>
            <a:t>平台，推出</a:t>
          </a:r>
          <a:r>
            <a:rPr lang="en-US" sz="1000" b="0" i="0" baseline="0" dirty="0">
              <a:latin typeface="Microsoft YaHei UI" panose="020B0503020204020204" pitchFamily="34" charset="-122"/>
              <a:ea typeface="Microsoft YaHei UI" panose="020B0503020204020204" pitchFamily="34" charset="-122"/>
            </a:rPr>
            <a:t>GPTs</a:t>
          </a:r>
          <a:r>
            <a:rPr lang="zh-CN" sz="1000" b="0" i="0" baseline="0" dirty="0">
              <a:latin typeface="Microsoft YaHei UI" panose="020B0503020204020204" pitchFamily="34" charset="-122"/>
              <a:ea typeface="Microsoft YaHei UI" panose="020B0503020204020204" pitchFamily="34" charset="-122"/>
            </a:rPr>
            <a:t>和</a:t>
          </a:r>
          <a:r>
            <a:rPr lang="en-US" sz="1000" b="0" i="0" baseline="0" dirty="0">
              <a:latin typeface="Microsoft YaHei UI" panose="020B0503020204020204" pitchFamily="34" charset="-122"/>
              <a:ea typeface="Microsoft YaHei UI" panose="020B0503020204020204" pitchFamily="34" charset="-122"/>
            </a:rPr>
            <a:t>GPT</a:t>
          </a:r>
          <a:r>
            <a:rPr lang="zh-CN" sz="1000" b="0" i="0" baseline="0" dirty="0">
              <a:latin typeface="Microsoft YaHei UI" panose="020B0503020204020204" pitchFamily="34" charset="-122"/>
              <a:ea typeface="Microsoft YaHei UI" panose="020B0503020204020204" pitchFamily="34" charset="-122"/>
            </a:rPr>
            <a:t>商店</a:t>
          </a:r>
          <a:endParaRPr lang="en-US" altLang="zh-CN" sz="1000" b="0" i="0" baseline="0" dirty="0">
            <a:latin typeface="Microsoft YaHei UI" panose="020B0503020204020204" pitchFamily="34" charset="-122"/>
            <a:ea typeface="Microsoft YaHei UI" panose="020B0503020204020204" pitchFamily="34" charset="-122"/>
          </a:endParaRPr>
        </a:p>
      </dgm:t>
    </dgm:pt>
    <dgm:pt modelId="{E6D308A3-1B16-7B43-8F72-0824C6BEDE62}" type="parTrans" cxnId="{CE1A3F20-910E-C346-BFEC-8C42765800B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BB35C3ED-3610-4647-9C11-58351172E196}" type="sibTrans" cxnId="{CE1A3F20-910E-C346-BFEC-8C42765800B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FE8E965-FC6E-A549-B4BF-C66E045D12D3}" type="pres">
      <dgm:prSet presAssocID="{6E103067-BE6F-2D4A-9358-9BE74F16DE2D}" presName="Name0" presStyleCnt="0">
        <dgm:presLayoutVars>
          <dgm:chMax val="7"/>
          <dgm:chPref val="7"/>
          <dgm:dir/>
        </dgm:presLayoutVars>
      </dgm:prSet>
      <dgm:spPr/>
    </dgm:pt>
    <dgm:pt modelId="{671CFF30-27B2-FD49-8B43-5BB798787CF7}" type="pres">
      <dgm:prSet presAssocID="{6E103067-BE6F-2D4A-9358-9BE74F16DE2D}" presName="dot1" presStyleLbl="alignNode1" presStyleIdx="0" presStyleCnt="17"/>
      <dgm:spPr/>
    </dgm:pt>
    <dgm:pt modelId="{C21CF667-B898-6649-82F9-611E442665F7}" type="pres">
      <dgm:prSet presAssocID="{6E103067-BE6F-2D4A-9358-9BE74F16DE2D}" presName="dot2" presStyleLbl="alignNode1" presStyleIdx="1" presStyleCnt="17"/>
      <dgm:spPr/>
    </dgm:pt>
    <dgm:pt modelId="{2CFF4EBB-FA79-F94E-879B-6A97AE8B118D}" type="pres">
      <dgm:prSet presAssocID="{6E103067-BE6F-2D4A-9358-9BE74F16DE2D}" presName="dot3" presStyleLbl="alignNode1" presStyleIdx="2" presStyleCnt="17"/>
      <dgm:spPr/>
    </dgm:pt>
    <dgm:pt modelId="{8C788A69-2712-AC42-B329-B9F6064195B3}" type="pres">
      <dgm:prSet presAssocID="{6E103067-BE6F-2D4A-9358-9BE74F16DE2D}" presName="dot4" presStyleLbl="alignNode1" presStyleIdx="3" presStyleCnt="17"/>
      <dgm:spPr/>
    </dgm:pt>
    <dgm:pt modelId="{8FB2A978-48DF-B540-8A63-3B718F398233}" type="pres">
      <dgm:prSet presAssocID="{6E103067-BE6F-2D4A-9358-9BE74F16DE2D}" presName="dot5" presStyleLbl="alignNode1" presStyleIdx="4" presStyleCnt="17"/>
      <dgm:spPr/>
    </dgm:pt>
    <dgm:pt modelId="{02D4D739-736E-7540-8585-E9CB998A5ED0}" type="pres">
      <dgm:prSet presAssocID="{6E103067-BE6F-2D4A-9358-9BE74F16DE2D}" presName="dot6" presStyleLbl="alignNode1" presStyleIdx="5" presStyleCnt="17"/>
      <dgm:spPr/>
    </dgm:pt>
    <dgm:pt modelId="{A970F1B1-64B1-2641-B01F-5782846F120C}" type="pres">
      <dgm:prSet presAssocID="{6E103067-BE6F-2D4A-9358-9BE74F16DE2D}" presName="dot7" presStyleLbl="alignNode1" presStyleIdx="6" presStyleCnt="17"/>
      <dgm:spPr/>
    </dgm:pt>
    <dgm:pt modelId="{DCF6B2E0-B097-3C40-8095-336F09AFC7D9}" type="pres">
      <dgm:prSet presAssocID="{6E103067-BE6F-2D4A-9358-9BE74F16DE2D}" presName="dot8" presStyleLbl="alignNode1" presStyleIdx="7" presStyleCnt="17"/>
      <dgm:spPr/>
    </dgm:pt>
    <dgm:pt modelId="{B4003D15-8FBE-984C-8FD2-88FEB37AB576}" type="pres">
      <dgm:prSet presAssocID="{6E103067-BE6F-2D4A-9358-9BE74F16DE2D}" presName="dot9" presStyleLbl="alignNode1" presStyleIdx="8" presStyleCnt="17"/>
      <dgm:spPr/>
    </dgm:pt>
    <dgm:pt modelId="{833DC272-1B39-E04C-BCD1-0820AA2B8D00}" type="pres">
      <dgm:prSet presAssocID="{6E103067-BE6F-2D4A-9358-9BE74F16DE2D}" presName="dot10" presStyleLbl="alignNode1" presStyleIdx="9" presStyleCnt="17"/>
      <dgm:spPr/>
    </dgm:pt>
    <dgm:pt modelId="{F32EAA28-659D-014D-ADB4-B7D6AE45DF6E}" type="pres">
      <dgm:prSet presAssocID="{6E103067-BE6F-2D4A-9358-9BE74F16DE2D}" presName="dotArrow1" presStyleLbl="alignNode1" presStyleIdx="10" presStyleCnt="17"/>
      <dgm:spPr/>
    </dgm:pt>
    <dgm:pt modelId="{C635A3A0-704F-BD4F-9F25-F1E1F0C1F0EB}" type="pres">
      <dgm:prSet presAssocID="{6E103067-BE6F-2D4A-9358-9BE74F16DE2D}" presName="dotArrow2" presStyleLbl="alignNode1" presStyleIdx="11" presStyleCnt="17"/>
      <dgm:spPr/>
    </dgm:pt>
    <dgm:pt modelId="{C1B1E520-14F4-1F45-B03B-5BA90F372063}" type="pres">
      <dgm:prSet presAssocID="{6E103067-BE6F-2D4A-9358-9BE74F16DE2D}" presName="dotArrow3" presStyleLbl="alignNode1" presStyleIdx="12" presStyleCnt="17"/>
      <dgm:spPr/>
    </dgm:pt>
    <dgm:pt modelId="{80E9E746-BB52-F34B-83B5-817BB846C3A1}" type="pres">
      <dgm:prSet presAssocID="{6E103067-BE6F-2D4A-9358-9BE74F16DE2D}" presName="dotArrow4" presStyleLbl="alignNode1" presStyleIdx="13" presStyleCnt="17"/>
      <dgm:spPr/>
    </dgm:pt>
    <dgm:pt modelId="{E84A1FE1-1B1D-F244-972F-62BA57342E85}" type="pres">
      <dgm:prSet presAssocID="{6E103067-BE6F-2D4A-9358-9BE74F16DE2D}" presName="dotArrow5" presStyleLbl="alignNode1" presStyleIdx="14" presStyleCnt="17"/>
      <dgm:spPr/>
    </dgm:pt>
    <dgm:pt modelId="{3222B3A6-4857-4D4A-A63E-0905A9AFC21E}" type="pres">
      <dgm:prSet presAssocID="{6E103067-BE6F-2D4A-9358-9BE74F16DE2D}" presName="dotArrow6" presStyleLbl="alignNode1" presStyleIdx="15" presStyleCnt="17"/>
      <dgm:spPr/>
    </dgm:pt>
    <dgm:pt modelId="{CD309B70-B255-8A42-B331-FA47A699B294}" type="pres">
      <dgm:prSet presAssocID="{6E103067-BE6F-2D4A-9358-9BE74F16DE2D}" presName="dotArrow7" presStyleLbl="alignNode1" presStyleIdx="16" presStyleCnt="17"/>
      <dgm:spPr/>
    </dgm:pt>
    <dgm:pt modelId="{C31A75BB-633A-C34C-9741-985469111EB4}" type="pres">
      <dgm:prSet presAssocID="{E0F28C3C-C235-0E41-AC6E-F8D6061D8D39}" presName="parTx1" presStyleLbl="node1" presStyleIdx="0" presStyleCnt="6"/>
      <dgm:spPr/>
    </dgm:pt>
    <dgm:pt modelId="{9019E57A-FAC3-1343-AAF0-08A974B55C30}" type="pres">
      <dgm:prSet presAssocID="{E0F28C3C-C235-0E41-AC6E-F8D6061D8D39}" presName="desTx1" presStyleLbl="revTx" presStyleIdx="0" presStyleCnt="6">
        <dgm:presLayoutVars>
          <dgm:bulletEnabled val="1"/>
        </dgm:presLayoutVars>
      </dgm:prSet>
      <dgm:spPr/>
    </dgm:pt>
    <dgm:pt modelId="{A9619C78-D847-8446-86F9-ADFC487FA509}" type="pres">
      <dgm:prSet presAssocID="{D8F90395-3755-2D49-9100-09392E8DAB17}" presName="picture1" presStyleCnt="0"/>
      <dgm:spPr/>
    </dgm:pt>
    <dgm:pt modelId="{0B29FEBB-24F9-5D44-851F-F1D4EC85D677}" type="pres">
      <dgm:prSet presAssocID="{D8F90395-3755-2D49-9100-09392E8DAB17}" presName="imageRepeatNode" presStyleLbl="fgImgPlace1" presStyleIdx="0" presStyleCnt="6"/>
      <dgm:spPr/>
    </dgm:pt>
    <dgm:pt modelId="{FDB196C0-6652-624B-8E45-97596D74C0BE}" type="pres">
      <dgm:prSet presAssocID="{15D91EC3-12C0-AD40-AA63-C9377BAB04C7}" presName="parTx2" presStyleLbl="node1" presStyleIdx="1" presStyleCnt="6"/>
      <dgm:spPr/>
    </dgm:pt>
    <dgm:pt modelId="{67F314EB-B3C8-F04F-866B-B55A30BB5001}" type="pres">
      <dgm:prSet presAssocID="{15D91EC3-12C0-AD40-AA63-C9377BAB04C7}" presName="desTx2" presStyleLbl="revTx" presStyleIdx="1" presStyleCnt="6">
        <dgm:presLayoutVars>
          <dgm:bulletEnabled val="1"/>
        </dgm:presLayoutVars>
      </dgm:prSet>
      <dgm:spPr/>
    </dgm:pt>
    <dgm:pt modelId="{873082AD-BB40-CC4F-9451-E8A681F27F0D}" type="pres">
      <dgm:prSet presAssocID="{5C744B3F-0DCE-3E42-A33C-EACF84336DD4}" presName="picture2" presStyleCnt="0"/>
      <dgm:spPr/>
    </dgm:pt>
    <dgm:pt modelId="{EAA545A8-6AC7-EF48-A8F1-52DA666F5716}" type="pres">
      <dgm:prSet presAssocID="{5C744B3F-0DCE-3E42-A33C-EACF84336DD4}" presName="imageRepeatNode" presStyleLbl="fgImgPlace1" presStyleIdx="1" presStyleCnt="6"/>
      <dgm:spPr/>
    </dgm:pt>
    <dgm:pt modelId="{C0BB4A4F-554B-E64E-95B5-7E9AEEC2C249}" type="pres">
      <dgm:prSet presAssocID="{D9EBA772-711B-6940-8105-6F493CB88193}" presName="parTx3" presStyleLbl="node1" presStyleIdx="2" presStyleCnt="6"/>
      <dgm:spPr/>
    </dgm:pt>
    <dgm:pt modelId="{4779F91D-C114-F24B-B59B-09CCEAEF0300}" type="pres">
      <dgm:prSet presAssocID="{D9EBA772-711B-6940-8105-6F493CB88193}" presName="desTx3" presStyleLbl="revTx" presStyleIdx="2" presStyleCnt="6">
        <dgm:presLayoutVars>
          <dgm:bulletEnabled val="1"/>
        </dgm:presLayoutVars>
      </dgm:prSet>
      <dgm:spPr/>
    </dgm:pt>
    <dgm:pt modelId="{8AEC6429-7A9F-7747-B6AA-19F176181265}" type="pres">
      <dgm:prSet presAssocID="{D569136D-7632-B64A-96DB-647B88CBEF22}" presName="picture3" presStyleCnt="0"/>
      <dgm:spPr/>
    </dgm:pt>
    <dgm:pt modelId="{4A12733C-D87D-2748-A503-83050E4BDC61}" type="pres">
      <dgm:prSet presAssocID="{D569136D-7632-B64A-96DB-647B88CBEF22}" presName="imageRepeatNode" presStyleLbl="fgImgPlace1" presStyleIdx="2" presStyleCnt="6"/>
      <dgm:spPr/>
    </dgm:pt>
    <dgm:pt modelId="{0EA7D4CD-D033-2747-8814-865B0D25BCE1}" type="pres">
      <dgm:prSet presAssocID="{7E9C1510-34BD-2545-B27E-4DDD2BFBF235}" presName="parTx4" presStyleLbl="node1" presStyleIdx="3" presStyleCnt="6"/>
      <dgm:spPr/>
    </dgm:pt>
    <dgm:pt modelId="{445F0C38-7E2F-5641-BBFA-975246E9C914}" type="pres">
      <dgm:prSet presAssocID="{7E9C1510-34BD-2545-B27E-4DDD2BFBF235}" presName="desTx4" presStyleLbl="revTx" presStyleIdx="3" presStyleCnt="6">
        <dgm:presLayoutVars>
          <dgm:bulletEnabled val="1"/>
        </dgm:presLayoutVars>
      </dgm:prSet>
      <dgm:spPr/>
    </dgm:pt>
    <dgm:pt modelId="{E7F06470-5C97-6844-B9FA-AD4DB86B1F3D}" type="pres">
      <dgm:prSet presAssocID="{49AA8754-858D-8B42-ACF8-F7ED5C367E49}" presName="picture4" presStyleCnt="0"/>
      <dgm:spPr/>
    </dgm:pt>
    <dgm:pt modelId="{BA2791BF-D5DF-0745-B612-9DD6CE81BAD6}" type="pres">
      <dgm:prSet presAssocID="{49AA8754-858D-8B42-ACF8-F7ED5C367E49}" presName="imageRepeatNode" presStyleLbl="fgImgPlace1" presStyleIdx="3" presStyleCnt="6"/>
      <dgm:spPr/>
    </dgm:pt>
    <dgm:pt modelId="{61AA4142-3B50-254F-AF95-45715FD772B9}" type="pres">
      <dgm:prSet presAssocID="{396CDBBC-1C9E-4A49-89DE-36F6AB89979C}" presName="parTx5" presStyleLbl="node1" presStyleIdx="4" presStyleCnt="6"/>
      <dgm:spPr/>
    </dgm:pt>
    <dgm:pt modelId="{592E5679-F9F9-8C42-9E63-EBDE2CD0734F}" type="pres">
      <dgm:prSet presAssocID="{396CDBBC-1C9E-4A49-89DE-36F6AB89979C}" presName="desTx5" presStyleLbl="revTx" presStyleIdx="4" presStyleCnt="6" custScaleX="154009" custLinFactNeighborX="26032" custLinFactNeighborY="-530">
        <dgm:presLayoutVars>
          <dgm:bulletEnabled val="1"/>
        </dgm:presLayoutVars>
      </dgm:prSet>
      <dgm:spPr/>
    </dgm:pt>
    <dgm:pt modelId="{0C6F0CB1-2D19-6845-96B5-8FFD611CA47D}" type="pres">
      <dgm:prSet presAssocID="{536F4F8A-A78D-2E4F-AE43-CCB9A7B6970E}" presName="picture5" presStyleCnt="0"/>
      <dgm:spPr/>
    </dgm:pt>
    <dgm:pt modelId="{B5281BC1-8DB3-C64B-BFB9-CABCAB26E2E9}" type="pres">
      <dgm:prSet presAssocID="{536F4F8A-A78D-2E4F-AE43-CCB9A7B6970E}" presName="imageRepeatNode" presStyleLbl="fgImgPlace1" presStyleIdx="4" presStyleCnt="6"/>
      <dgm:spPr/>
    </dgm:pt>
    <dgm:pt modelId="{1C246318-445B-164B-B18D-93433EB5FF3F}" type="pres">
      <dgm:prSet presAssocID="{7E8C006A-D1A4-6340-BD78-EE58017F41D0}" presName="parTx6" presStyleLbl="node1" presStyleIdx="5" presStyleCnt="6"/>
      <dgm:spPr/>
    </dgm:pt>
    <dgm:pt modelId="{2D314EEA-319B-0849-8F8C-3C5E12F9CC93}" type="pres">
      <dgm:prSet presAssocID="{7E8C006A-D1A4-6340-BD78-EE58017F41D0}" presName="desTx6" presStyleLbl="revTx" presStyleIdx="5" presStyleCnt="6" custScaleX="181547" custScaleY="103523" custLinFactNeighborX="45784" custLinFactNeighborY="-2199">
        <dgm:presLayoutVars>
          <dgm:bulletEnabled val="1"/>
        </dgm:presLayoutVars>
      </dgm:prSet>
      <dgm:spPr/>
    </dgm:pt>
    <dgm:pt modelId="{1D718DDF-901E-0E40-A528-2C7C7FB8F2DD}" type="pres">
      <dgm:prSet presAssocID="{26FEC9DC-C097-6A45-B9AB-0753B5E9E704}" presName="picture6" presStyleCnt="0"/>
      <dgm:spPr/>
    </dgm:pt>
    <dgm:pt modelId="{168F54DF-A31C-8B42-91D8-D4D857CBDC7F}" type="pres">
      <dgm:prSet presAssocID="{26FEC9DC-C097-6A45-B9AB-0753B5E9E704}" presName="imageRepeatNode" presStyleLbl="fgImgPlace1" presStyleIdx="5" presStyleCnt="6" custLinFactNeighborX="2427" custLinFactNeighborY="2425"/>
      <dgm:spPr/>
    </dgm:pt>
  </dgm:ptLst>
  <dgm:cxnLst>
    <dgm:cxn modelId="{87D12A00-5E4C-0B4F-86E7-84772DE6EFB8}" type="presOf" srcId="{D9EBA772-711B-6940-8105-6F493CB88193}" destId="{C0BB4A4F-554B-E64E-95B5-7E9AEEC2C249}" srcOrd="0" destOrd="0" presId="urn:microsoft.com/office/officeart/2008/layout/AscendingPictureAccentProcess"/>
    <dgm:cxn modelId="{2C99B209-3282-314A-8BFF-37ECA3ED7203}" type="presOf" srcId="{396CDBBC-1C9E-4A49-89DE-36F6AB89979C}" destId="{61AA4142-3B50-254F-AF95-45715FD772B9}" srcOrd="0" destOrd="0" presId="urn:microsoft.com/office/officeart/2008/layout/AscendingPictureAccentProcess"/>
    <dgm:cxn modelId="{2A01C90B-1595-7C4C-8A0E-A8F60D261D9B}" type="presOf" srcId="{63F8C0B8-BAF1-D841-AE0F-205DE689D1DE}" destId="{445F0C38-7E2F-5641-BBFA-975246E9C914}" srcOrd="0" destOrd="0" presId="urn:microsoft.com/office/officeart/2008/layout/AscendingPictureAccentProcess"/>
    <dgm:cxn modelId="{B72C830D-47D9-7B4F-B626-5090D3978E6A}" srcId="{7E9C1510-34BD-2545-B27E-4DDD2BFBF235}" destId="{63F8C0B8-BAF1-D841-AE0F-205DE689D1DE}" srcOrd="0" destOrd="0" parTransId="{4AD11295-141C-B846-8D82-6A2D242A2475}" sibTransId="{87E5186E-51C4-4048-B737-9B2ECB02775B}"/>
    <dgm:cxn modelId="{AF08D310-468E-2C42-A8B4-393DE595E59F}" type="presOf" srcId="{7E9C1510-34BD-2545-B27E-4DDD2BFBF235}" destId="{0EA7D4CD-D033-2747-8814-865B0D25BCE1}" srcOrd="0" destOrd="0" presId="urn:microsoft.com/office/officeart/2008/layout/AscendingPictureAccentProcess"/>
    <dgm:cxn modelId="{D6A4C411-253D-F248-A18F-EF70E214EF5A}" type="presOf" srcId="{0578B432-B7BF-B34C-84DC-D28778D40537}" destId="{67F314EB-B3C8-F04F-866B-B55A30BB5001}" srcOrd="0" destOrd="0" presId="urn:microsoft.com/office/officeart/2008/layout/AscendingPictureAccentProcess"/>
    <dgm:cxn modelId="{3F2DF512-E932-044D-8CE7-583522B0E8AA}" srcId="{6E103067-BE6F-2D4A-9358-9BE74F16DE2D}" destId="{D9EBA772-711B-6940-8105-6F493CB88193}" srcOrd="2" destOrd="0" parTransId="{D7889C9E-D58E-224B-A3B6-9F3193E64F6F}" sibTransId="{D569136D-7632-B64A-96DB-647B88CBEF22}"/>
    <dgm:cxn modelId="{4D619416-5EB4-D24C-8859-BA9EA3B6C7E8}" type="presOf" srcId="{D569136D-7632-B64A-96DB-647B88CBEF22}" destId="{4A12733C-D87D-2748-A503-83050E4BDC61}" srcOrd="0" destOrd="0" presId="urn:microsoft.com/office/officeart/2008/layout/AscendingPictureAccentProcess"/>
    <dgm:cxn modelId="{CE1A3F20-910E-C346-BFEC-8C42765800BC}" srcId="{7E8C006A-D1A4-6340-BD78-EE58017F41D0}" destId="{313596F9-73B6-E044-A871-82692282881D}" srcOrd="0" destOrd="0" parTransId="{E6D308A3-1B16-7B43-8F72-0824C6BEDE62}" sibTransId="{BB35C3ED-3610-4647-9C11-58351172E196}"/>
    <dgm:cxn modelId="{78A5612F-EF80-8B4F-AAEB-279623075E17}" type="presOf" srcId="{313596F9-73B6-E044-A871-82692282881D}" destId="{2D314EEA-319B-0849-8F8C-3C5E12F9CC93}" srcOrd="0" destOrd="0" presId="urn:microsoft.com/office/officeart/2008/layout/AscendingPictureAccentProcess"/>
    <dgm:cxn modelId="{239BB230-35D9-A248-9B42-8643F4370037}" srcId="{6E103067-BE6F-2D4A-9358-9BE74F16DE2D}" destId="{15D91EC3-12C0-AD40-AA63-C9377BAB04C7}" srcOrd="1" destOrd="0" parTransId="{EC723AC8-1429-6F48-850C-978C13C5174D}" sibTransId="{5C744B3F-0DCE-3E42-A33C-EACF84336DD4}"/>
    <dgm:cxn modelId="{8A359A35-643B-0F40-874D-2DC8CD55D10F}" type="presOf" srcId="{5C744B3F-0DCE-3E42-A33C-EACF84336DD4}" destId="{EAA545A8-6AC7-EF48-A8F1-52DA666F5716}" srcOrd="0" destOrd="0" presId="urn:microsoft.com/office/officeart/2008/layout/AscendingPictureAccentProcess"/>
    <dgm:cxn modelId="{210A6943-87AD-724D-9BB6-0372A7030D74}" srcId="{6E103067-BE6F-2D4A-9358-9BE74F16DE2D}" destId="{E0F28C3C-C235-0E41-AC6E-F8D6061D8D39}" srcOrd="0" destOrd="0" parTransId="{44539606-5FDB-E345-A5B3-CBA32C90A4F6}" sibTransId="{D8F90395-3755-2D49-9100-09392E8DAB17}"/>
    <dgm:cxn modelId="{F274565E-E363-5742-8EE3-0B9EB3549CA5}" srcId="{396CDBBC-1C9E-4A49-89DE-36F6AB89979C}" destId="{AA46D3E9-43F7-E74A-8314-5955D423B198}" srcOrd="0" destOrd="0" parTransId="{7BA87CDD-F197-E84C-9830-E29B59BD4EB9}" sibTransId="{72C98C8E-709D-FF43-B208-ED9C22661A0A}"/>
    <dgm:cxn modelId="{7D4FFE67-D78A-5E44-B915-5BEE7539217C}" type="presOf" srcId="{02AA96C7-B48F-9F4D-A3A9-52C3EB02BF8A}" destId="{9019E57A-FAC3-1343-AAF0-08A974B55C30}" srcOrd="0" destOrd="0" presId="urn:microsoft.com/office/officeart/2008/layout/AscendingPictureAccentProcess"/>
    <dgm:cxn modelId="{45925B6F-C733-F140-A84D-A4C52C2ED032}" type="presOf" srcId="{D8F90395-3755-2D49-9100-09392E8DAB17}" destId="{0B29FEBB-24F9-5D44-851F-F1D4EC85D677}" srcOrd="0" destOrd="0" presId="urn:microsoft.com/office/officeart/2008/layout/AscendingPictureAccentProcess"/>
    <dgm:cxn modelId="{1A616571-4B91-EA49-A417-D52FCDBF111D}" srcId="{6E103067-BE6F-2D4A-9358-9BE74F16DE2D}" destId="{7E8C006A-D1A4-6340-BD78-EE58017F41D0}" srcOrd="5" destOrd="0" parTransId="{6887C51B-3B99-B94E-A6C5-0040BE9A81FB}" sibTransId="{26FEC9DC-C097-6A45-B9AB-0753B5E9E704}"/>
    <dgm:cxn modelId="{FFE56D7F-65EF-7847-ADB5-C2C6EF873EB9}" type="presOf" srcId="{15D91EC3-12C0-AD40-AA63-C9377BAB04C7}" destId="{FDB196C0-6652-624B-8E45-97596D74C0BE}" srcOrd="0" destOrd="0" presId="urn:microsoft.com/office/officeart/2008/layout/AscendingPictureAccentProcess"/>
    <dgm:cxn modelId="{A37FBA8A-F3F4-6C4D-86B6-48FEFEAB8048}" type="presOf" srcId="{7E8C006A-D1A4-6340-BD78-EE58017F41D0}" destId="{1C246318-445B-164B-B18D-93433EB5FF3F}" srcOrd="0" destOrd="0" presId="urn:microsoft.com/office/officeart/2008/layout/AscendingPictureAccentProcess"/>
    <dgm:cxn modelId="{C4BDEF9A-73F0-6A4A-A990-F111BB422819}" type="presOf" srcId="{6E103067-BE6F-2D4A-9358-9BE74F16DE2D}" destId="{0FE8E965-FC6E-A549-B4BF-C66E045D12D3}" srcOrd="0" destOrd="0" presId="urn:microsoft.com/office/officeart/2008/layout/AscendingPictureAccentProcess"/>
    <dgm:cxn modelId="{D5191DA4-5B9E-7043-944D-0EA509FD1979}" type="presOf" srcId="{536F4F8A-A78D-2E4F-AE43-CCB9A7B6970E}" destId="{B5281BC1-8DB3-C64B-BFB9-CABCAB26E2E9}" srcOrd="0" destOrd="0" presId="urn:microsoft.com/office/officeart/2008/layout/AscendingPictureAccentProcess"/>
    <dgm:cxn modelId="{ADD1D8A4-9825-6041-A76D-1BB1CF5725E7}" type="presOf" srcId="{25EA5F90-93ED-6F4B-A3DA-F6C0C87F66A3}" destId="{4779F91D-C114-F24B-B59B-09CCEAEF0300}" srcOrd="0" destOrd="0" presId="urn:microsoft.com/office/officeart/2008/layout/AscendingPictureAccentProcess"/>
    <dgm:cxn modelId="{93ABE1A5-701C-F64D-9654-309C107D3D66}" type="presOf" srcId="{AA46D3E9-43F7-E74A-8314-5955D423B198}" destId="{592E5679-F9F9-8C42-9E63-EBDE2CD0734F}" srcOrd="0" destOrd="0" presId="urn:microsoft.com/office/officeart/2008/layout/AscendingPictureAccentProcess"/>
    <dgm:cxn modelId="{93EF9DB4-E259-CE48-A1F8-7B36D0B5A255}" type="presOf" srcId="{E0F28C3C-C235-0E41-AC6E-F8D6061D8D39}" destId="{C31A75BB-633A-C34C-9741-985469111EB4}" srcOrd="0" destOrd="0" presId="urn:microsoft.com/office/officeart/2008/layout/AscendingPictureAccentProcess"/>
    <dgm:cxn modelId="{915BD4BC-8DFC-984C-9221-A32144DD10EE}" srcId="{E0F28C3C-C235-0E41-AC6E-F8D6061D8D39}" destId="{02AA96C7-B48F-9F4D-A3A9-52C3EB02BF8A}" srcOrd="0" destOrd="0" parTransId="{B1EDD34E-75EC-DA49-BE2C-0768291F6669}" sibTransId="{792883F7-47D1-8E49-8A4E-970B897F7C3F}"/>
    <dgm:cxn modelId="{529C6DCB-B863-4147-AD1B-C21148AB46E0}" srcId="{6E103067-BE6F-2D4A-9358-9BE74F16DE2D}" destId="{396CDBBC-1C9E-4A49-89DE-36F6AB89979C}" srcOrd="4" destOrd="0" parTransId="{B07DE05E-59B5-5B41-BEA9-9013F2193100}" sibTransId="{536F4F8A-A78D-2E4F-AE43-CCB9A7B6970E}"/>
    <dgm:cxn modelId="{8BE85AD3-2370-0B49-969B-C6C8D3E3237F}" type="presOf" srcId="{49AA8754-858D-8B42-ACF8-F7ED5C367E49}" destId="{BA2791BF-D5DF-0745-B612-9DD6CE81BAD6}" srcOrd="0" destOrd="0" presId="urn:microsoft.com/office/officeart/2008/layout/AscendingPictureAccentProcess"/>
    <dgm:cxn modelId="{06A9EDDB-93F6-F84F-AC63-D655C384B679}" type="presOf" srcId="{26FEC9DC-C097-6A45-B9AB-0753B5E9E704}" destId="{168F54DF-A31C-8B42-91D8-D4D857CBDC7F}" srcOrd="0" destOrd="0" presId="urn:microsoft.com/office/officeart/2008/layout/AscendingPictureAccentProcess"/>
    <dgm:cxn modelId="{303451E3-B28D-6C4E-BCE1-7D2396506742}" srcId="{6E103067-BE6F-2D4A-9358-9BE74F16DE2D}" destId="{7E9C1510-34BD-2545-B27E-4DDD2BFBF235}" srcOrd="3" destOrd="0" parTransId="{23FB8841-5171-5343-964A-88A4843A3345}" sibTransId="{49AA8754-858D-8B42-ACF8-F7ED5C367E49}"/>
    <dgm:cxn modelId="{EB84DBED-C850-C749-9BFF-C3DB8F59CB2C}" srcId="{15D91EC3-12C0-AD40-AA63-C9377BAB04C7}" destId="{0578B432-B7BF-B34C-84DC-D28778D40537}" srcOrd="0" destOrd="0" parTransId="{41A90412-E7BD-A74D-8282-7AC95B269020}" sibTransId="{F7D19D26-518C-F246-BFBF-F7EC21EFFD92}"/>
    <dgm:cxn modelId="{540325FF-0FFB-2A45-8D63-BCF9C75C2633}" srcId="{D9EBA772-711B-6940-8105-6F493CB88193}" destId="{25EA5F90-93ED-6F4B-A3DA-F6C0C87F66A3}" srcOrd="0" destOrd="0" parTransId="{F9CD0A83-88D5-9244-9A69-0611F48F4D64}" sibTransId="{C2AEB713-14D2-454C-A3EF-F2E18060889C}"/>
    <dgm:cxn modelId="{24284325-1EB6-4E4A-914F-77CFD307CDA9}" type="presParOf" srcId="{0FE8E965-FC6E-A549-B4BF-C66E045D12D3}" destId="{671CFF30-27B2-FD49-8B43-5BB798787CF7}" srcOrd="0" destOrd="0" presId="urn:microsoft.com/office/officeart/2008/layout/AscendingPictureAccentProcess"/>
    <dgm:cxn modelId="{72C6FC3C-574C-6E4F-89D1-7312B2BC5CAE}" type="presParOf" srcId="{0FE8E965-FC6E-A549-B4BF-C66E045D12D3}" destId="{C21CF667-B898-6649-82F9-611E442665F7}" srcOrd="1" destOrd="0" presId="urn:microsoft.com/office/officeart/2008/layout/AscendingPictureAccentProcess"/>
    <dgm:cxn modelId="{343FC82A-FF2B-254F-86C1-4C67B4F94712}" type="presParOf" srcId="{0FE8E965-FC6E-A549-B4BF-C66E045D12D3}" destId="{2CFF4EBB-FA79-F94E-879B-6A97AE8B118D}" srcOrd="2" destOrd="0" presId="urn:microsoft.com/office/officeart/2008/layout/AscendingPictureAccentProcess"/>
    <dgm:cxn modelId="{BFF38A71-AC90-884A-B6B6-1284063029FF}" type="presParOf" srcId="{0FE8E965-FC6E-A549-B4BF-C66E045D12D3}" destId="{8C788A69-2712-AC42-B329-B9F6064195B3}" srcOrd="3" destOrd="0" presId="urn:microsoft.com/office/officeart/2008/layout/AscendingPictureAccentProcess"/>
    <dgm:cxn modelId="{485E077D-4BAB-0A4E-982B-3F7729E20825}" type="presParOf" srcId="{0FE8E965-FC6E-A549-B4BF-C66E045D12D3}" destId="{8FB2A978-48DF-B540-8A63-3B718F398233}" srcOrd="4" destOrd="0" presId="urn:microsoft.com/office/officeart/2008/layout/AscendingPictureAccentProcess"/>
    <dgm:cxn modelId="{35392B01-89B5-6A4B-8C6A-415AE56628A0}" type="presParOf" srcId="{0FE8E965-FC6E-A549-B4BF-C66E045D12D3}" destId="{02D4D739-736E-7540-8585-E9CB998A5ED0}" srcOrd="5" destOrd="0" presId="urn:microsoft.com/office/officeart/2008/layout/AscendingPictureAccentProcess"/>
    <dgm:cxn modelId="{C7C1FA56-222A-2546-BA84-443605A3C65D}" type="presParOf" srcId="{0FE8E965-FC6E-A549-B4BF-C66E045D12D3}" destId="{A970F1B1-64B1-2641-B01F-5782846F120C}" srcOrd="6" destOrd="0" presId="urn:microsoft.com/office/officeart/2008/layout/AscendingPictureAccentProcess"/>
    <dgm:cxn modelId="{E6A2AD69-E70B-2244-9942-AF4FC01F9358}" type="presParOf" srcId="{0FE8E965-FC6E-A549-B4BF-C66E045D12D3}" destId="{DCF6B2E0-B097-3C40-8095-336F09AFC7D9}" srcOrd="7" destOrd="0" presId="urn:microsoft.com/office/officeart/2008/layout/AscendingPictureAccentProcess"/>
    <dgm:cxn modelId="{501A9DA8-771F-034F-AB44-655047A637F3}" type="presParOf" srcId="{0FE8E965-FC6E-A549-B4BF-C66E045D12D3}" destId="{B4003D15-8FBE-984C-8FD2-88FEB37AB576}" srcOrd="8" destOrd="0" presId="urn:microsoft.com/office/officeart/2008/layout/AscendingPictureAccentProcess"/>
    <dgm:cxn modelId="{139EED0A-7B45-CD42-ACE8-3F1823AD3C23}" type="presParOf" srcId="{0FE8E965-FC6E-A549-B4BF-C66E045D12D3}" destId="{833DC272-1B39-E04C-BCD1-0820AA2B8D00}" srcOrd="9" destOrd="0" presId="urn:microsoft.com/office/officeart/2008/layout/AscendingPictureAccentProcess"/>
    <dgm:cxn modelId="{44336D64-6946-1749-81CF-5515F910A6B9}" type="presParOf" srcId="{0FE8E965-FC6E-A549-B4BF-C66E045D12D3}" destId="{F32EAA28-659D-014D-ADB4-B7D6AE45DF6E}" srcOrd="10" destOrd="0" presId="urn:microsoft.com/office/officeart/2008/layout/AscendingPictureAccentProcess"/>
    <dgm:cxn modelId="{AAB4E459-BC1D-444A-8FFB-E528FCF268BD}" type="presParOf" srcId="{0FE8E965-FC6E-A549-B4BF-C66E045D12D3}" destId="{C635A3A0-704F-BD4F-9F25-F1E1F0C1F0EB}" srcOrd="11" destOrd="0" presId="urn:microsoft.com/office/officeart/2008/layout/AscendingPictureAccentProcess"/>
    <dgm:cxn modelId="{12C8A7AF-1ED8-9D46-921A-AE03833BFCB5}" type="presParOf" srcId="{0FE8E965-FC6E-A549-B4BF-C66E045D12D3}" destId="{C1B1E520-14F4-1F45-B03B-5BA90F372063}" srcOrd="12" destOrd="0" presId="urn:microsoft.com/office/officeart/2008/layout/AscendingPictureAccentProcess"/>
    <dgm:cxn modelId="{2E74D8DD-493C-9B4C-938A-2CC5D4CDD476}" type="presParOf" srcId="{0FE8E965-FC6E-A549-B4BF-C66E045D12D3}" destId="{80E9E746-BB52-F34B-83B5-817BB846C3A1}" srcOrd="13" destOrd="0" presId="urn:microsoft.com/office/officeart/2008/layout/AscendingPictureAccentProcess"/>
    <dgm:cxn modelId="{CAACBEFE-C6FC-C341-A05E-126A8C84A4B7}" type="presParOf" srcId="{0FE8E965-FC6E-A549-B4BF-C66E045D12D3}" destId="{E84A1FE1-1B1D-F244-972F-62BA57342E85}" srcOrd="14" destOrd="0" presId="urn:microsoft.com/office/officeart/2008/layout/AscendingPictureAccentProcess"/>
    <dgm:cxn modelId="{1314F013-EF09-E845-83AB-AE0B088B27EB}" type="presParOf" srcId="{0FE8E965-FC6E-A549-B4BF-C66E045D12D3}" destId="{3222B3A6-4857-4D4A-A63E-0905A9AFC21E}" srcOrd="15" destOrd="0" presId="urn:microsoft.com/office/officeart/2008/layout/AscendingPictureAccentProcess"/>
    <dgm:cxn modelId="{A90C90FA-B77D-2240-81BA-3D6D0CABD864}" type="presParOf" srcId="{0FE8E965-FC6E-A549-B4BF-C66E045D12D3}" destId="{CD309B70-B255-8A42-B331-FA47A699B294}" srcOrd="16" destOrd="0" presId="urn:microsoft.com/office/officeart/2008/layout/AscendingPictureAccentProcess"/>
    <dgm:cxn modelId="{C55ABAD8-E640-D747-9970-C9C49DB7C601}" type="presParOf" srcId="{0FE8E965-FC6E-A549-B4BF-C66E045D12D3}" destId="{C31A75BB-633A-C34C-9741-985469111EB4}" srcOrd="17" destOrd="0" presId="urn:microsoft.com/office/officeart/2008/layout/AscendingPictureAccentProcess"/>
    <dgm:cxn modelId="{D37A8531-17FF-5F45-A33F-DC03F34B7821}" type="presParOf" srcId="{0FE8E965-FC6E-A549-B4BF-C66E045D12D3}" destId="{9019E57A-FAC3-1343-AAF0-08A974B55C30}" srcOrd="18" destOrd="0" presId="urn:microsoft.com/office/officeart/2008/layout/AscendingPictureAccentProcess"/>
    <dgm:cxn modelId="{71B53E65-9505-B441-82D6-F37580B3147D}" type="presParOf" srcId="{0FE8E965-FC6E-A549-B4BF-C66E045D12D3}" destId="{A9619C78-D847-8446-86F9-ADFC487FA509}" srcOrd="19" destOrd="0" presId="urn:microsoft.com/office/officeart/2008/layout/AscendingPictureAccentProcess"/>
    <dgm:cxn modelId="{24011786-027E-384A-953E-670E946F5C55}" type="presParOf" srcId="{A9619C78-D847-8446-86F9-ADFC487FA509}" destId="{0B29FEBB-24F9-5D44-851F-F1D4EC85D677}" srcOrd="0" destOrd="0" presId="urn:microsoft.com/office/officeart/2008/layout/AscendingPictureAccentProcess"/>
    <dgm:cxn modelId="{9DF10929-DF9A-334C-87E4-29BC06101F92}" type="presParOf" srcId="{0FE8E965-FC6E-A549-B4BF-C66E045D12D3}" destId="{FDB196C0-6652-624B-8E45-97596D74C0BE}" srcOrd="20" destOrd="0" presId="urn:microsoft.com/office/officeart/2008/layout/AscendingPictureAccentProcess"/>
    <dgm:cxn modelId="{03E3D2EA-2B89-3143-84A9-7945C8EE75A5}" type="presParOf" srcId="{0FE8E965-FC6E-A549-B4BF-C66E045D12D3}" destId="{67F314EB-B3C8-F04F-866B-B55A30BB5001}" srcOrd="21" destOrd="0" presId="urn:microsoft.com/office/officeart/2008/layout/AscendingPictureAccentProcess"/>
    <dgm:cxn modelId="{17163EB9-C9A4-5041-8D8A-54ECA4786BE3}" type="presParOf" srcId="{0FE8E965-FC6E-A549-B4BF-C66E045D12D3}" destId="{873082AD-BB40-CC4F-9451-E8A681F27F0D}" srcOrd="22" destOrd="0" presId="urn:microsoft.com/office/officeart/2008/layout/AscendingPictureAccentProcess"/>
    <dgm:cxn modelId="{5EB3119C-DFEA-F54C-A024-D14623973F5B}" type="presParOf" srcId="{873082AD-BB40-CC4F-9451-E8A681F27F0D}" destId="{EAA545A8-6AC7-EF48-A8F1-52DA666F5716}" srcOrd="0" destOrd="0" presId="urn:microsoft.com/office/officeart/2008/layout/AscendingPictureAccentProcess"/>
    <dgm:cxn modelId="{C07776B8-28CB-444B-A85C-C49DC16D3317}" type="presParOf" srcId="{0FE8E965-FC6E-A549-B4BF-C66E045D12D3}" destId="{C0BB4A4F-554B-E64E-95B5-7E9AEEC2C249}" srcOrd="23" destOrd="0" presId="urn:microsoft.com/office/officeart/2008/layout/AscendingPictureAccentProcess"/>
    <dgm:cxn modelId="{FF02C5F6-553E-4F4F-95A9-EA99F9A9128A}" type="presParOf" srcId="{0FE8E965-FC6E-A549-B4BF-C66E045D12D3}" destId="{4779F91D-C114-F24B-B59B-09CCEAEF0300}" srcOrd="24" destOrd="0" presId="urn:microsoft.com/office/officeart/2008/layout/AscendingPictureAccentProcess"/>
    <dgm:cxn modelId="{F4822B5E-36BE-4841-A062-96A9BA50FCB7}" type="presParOf" srcId="{0FE8E965-FC6E-A549-B4BF-C66E045D12D3}" destId="{8AEC6429-7A9F-7747-B6AA-19F176181265}" srcOrd="25" destOrd="0" presId="urn:microsoft.com/office/officeart/2008/layout/AscendingPictureAccentProcess"/>
    <dgm:cxn modelId="{F46DF215-955F-C54E-977C-E7B7761C74DC}" type="presParOf" srcId="{8AEC6429-7A9F-7747-B6AA-19F176181265}" destId="{4A12733C-D87D-2748-A503-83050E4BDC61}" srcOrd="0" destOrd="0" presId="urn:microsoft.com/office/officeart/2008/layout/AscendingPictureAccentProcess"/>
    <dgm:cxn modelId="{0EFE00DF-37B4-5C48-BB67-ACC8DDA7A60C}" type="presParOf" srcId="{0FE8E965-FC6E-A549-B4BF-C66E045D12D3}" destId="{0EA7D4CD-D033-2747-8814-865B0D25BCE1}" srcOrd="26" destOrd="0" presId="urn:microsoft.com/office/officeart/2008/layout/AscendingPictureAccentProcess"/>
    <dgm:cxn modelId="{C021B704-61D0-9D47-9C1C-55D4B062EEBB}" type="presParOf" srcId="{0FE8E965-FC6E-A549-B4BF-C66E045D12D3}" destId="{445F0C38-7E2F-5641-BBFA-975246E9C914}" srcOrd="27" destOrd="0" presId="urn:microsoft.com/office/officeart/2008/layout/AscendingPictureAccentProcess"/>
    <dgm:cxn modelId="{C9A12469-2783-7B4F-958D-F72F77C0E20D}" type="presParOf" srcId="{0FE8E965-FC6E-A549-B4BF-C66E045D12D3}" destId="{E7F06470-5C97-6844-B9FA-AD4DB86B1F3D}" srcOrd="28" destOrd="0" presId="urn:microsoft.com/office/officeart/2008/layout/AscendingPictureAccentProcess"/>
    <dgm:cxn modelId="{0B23B22B-B54D-9641-9EC6-F8DCB78BB55E}" type="presParOf" srcId="{E7F06470-5C97-6844-B9FA-AD4DB86B1F3D}" destId="{BA2791BF-D5DF-0745-B612-9DD6CE81BAD6}" srcOrd="0" destOrd="0" presId="urn:microsoft.com/office/officeart/2008/layout/AscendingPictureAccentProcess"/>
    <dgm:cxn modelId="{9F7833B0-80DD-A84F-A610-CFB5081AFB9D}" type="presParOf" srcId="{0FE8E965-FC6E-A549-B4BF-C66E045D12D3}" destId="{61AA4142-3B50-254F-AF95-45715FD772B9}" srcOrd="29" destOrd="0" presId="urn:microsoft.com/office/officeart/2008/layout/AscendingPictureAccentProcess"/>
    <dgm:cxn modelId="{61CA5E59-206E-484D-AF16-5DF9783526CB}" type="presParOf" srcId="{0FE8E965-FC6E-A549-B4BF-C66E045D12D3}" destId="{592E5679-F9F9-8C42-9E63-EBDE2CD0734F}" srcOrd="30" destOrd="0" presId="urn:microsoft.com/office/officeart/2008/layout/AscendingPictureAccentProcess"/>
    <dgm:cxn modelId="{3EF3AC01-80C4-DB46-8F04-0F587C8584E4}" type="presParOf" srcId="{0FE8E965-FC6E-A549-B4BF-C66E045D12D3}" destId="{0C6F0CB1-2D19-6845-96B5-8FFD611CA47D}" srcOrd="31" destOrd="0" presId="urn:microsoft.com/office/officeart/2008/layout/AscendingPictureAccentProcess"/>
    <dgm:cxn modelId="{87D43F2C-650E-C349-99A6-43D8856EDB5F}" type="presParOf" srcId="{0C6F0CB1-2D19-6845-96B5-8FFD611CA47D}" destId="{B5281BC1-8DB3-C64B-BFB9-CABCAB26E2E9}" srcOrd="0" destOrd="0" presId="urn:microsoft.com/office/officeart/2008/layout/AscendingPictureAccentProcess"/>
    <dgm:cxn modelId="{5C56CF03-07DF-8B4E-BA5D-C91A17FF77EE}" type="presParOf" srcId="{0FE8E965-FC6E-A549-B4BF-C66E045D12D3}" destId="{1C246318-445B-164B-B18D-93433EB5FF3F}" srcOrd="32" destOrd="0" presId="urn:microsoft.com/office/officeart/2008/layout/AscendingPictureAccentProcess"/>
    <dgm:cxn modelId="{F947C343-4570-B746-BAA3-C9715EF3750C}" type="presParOf" srcId="{0FE8E965-FC6E-A549-B4BF-C66E045D12D3}" destId="{2D314EEA-319B-0849-8F8C-3C5E12F9CC93}" srcOrd="33" destOrd="0" presId="urn:microsoft.com/office/officeart/2008/layout/AscendingPictureAccentProcess"/>
    <dgm:cxn modelId="{04A236FD-0497-7641-A92C-DDABE2AC8FBB}" type="presParOf" srcId="{0FE8E965-FC6E-A549-B4BF-C66E045D12D3}" destId="{1D718DDF-901E-0E40-A528-2C7C7FB8F2DD}" srcOrd="34" destOrd="0" presId="urn:microsoft.com/office/officeart/2008/layout/AscendingPictureAccentProcess"/>
    <dgm:cxn modelId="{DAAD7E29-EC3E-0545-8EDC-7CF9CF99ACE3}" type="presParOf" srcId="{1D718DDF-901E-0E40-A528-2C7C7FB8F2DD}" destId="{168F54DF-A31C-8B42-91D8-D4D857CBDC7F}"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1405E-9D5D-E94E-9747-BA719872389E}" type="doc">
      <dgm:prSet loTypeId="urn:microsoft.com/office/officeart/2005/8/layout/target2" loCatId="process" qsTypeId="urn:microsoft.com/office/officeart/2005/8/quickstyle/simple1" qsCatId="simple" csTypeId="urn:microsoft.com/office/officeart/2005/8/colors/colorful5" csCatId="colorful" phldr="1"/>
      <dgm:spPr/>
      <dgm:t>
        <a:bodyPr/>
        <a:lstStyle/>
        <a:p>
          <a:endParaRPr lang="en-US"/>
        </a:p>
      </dgm:t>
    </dgm:pt>
    <dgm:pt modelId="{04506B47-AA81-D24E-9765-070FFB5CC756}">
      <dgm:prSet/>
      <dgm:spPr>
        <a:solidFill>
          <a:schemeClr val="accent5">
            <a:lumMod val="75000"/>
          </a:schemeClr>
        </a:solidFill>
      </dgm:spPr>
      <dgm:t>
        <a:bodyPr/>
        <a:lstStyle/>
        <a:p>
          <a:r>
            <a:rPr lang="en-US" b="0" i="0" baseline="0" dirty="0" err="1">
              <a:latin typeface="Microsoft YaHei UI" panose="020B0503020204020204" pitchFamily="34" charset="-122"/>
              <a:ea typeface="Microsoft YaHei UI" panose="020B0503020204020204" pitchFamily="34" charset="-122"/>
            </a:rPr>
            <a:t>用户应用</a:t>
          </a:r>
          <a:endParaRPr lang="en-US" b="0" i="0" dirty="0">
            <a:latin typeface="Microsoft YaHei UI" panose="020B0503020204020204" pitchFamily="34" charset="-122"/>
            <a:ea typeface="Microsoft YaHei UI" panose="020B0503020204020204" pitchFamily="34" charset="-122"/>
          </a:endParaRPr>
        </a:p>
      </dgm:t>
    </dgm:pt>
    <dgm:pt modelId="{00039C0C-A411-1B42-833E-AC935BEB3C1D}" type="parTrans" cxnId="{FB1CAFE1-5D35-AC49-BFA8-09C7F3BDD94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4229A6-BEEC-604C-A28D-57E48DD5B204}" type="sibTrans" cxnId="{FB1CAFE1-5D35-AC49-BFA8-09C7F3BDD94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D32A203E-B819-F746-99F5-05E8F8898F7C}">
      <dgm:prSet custT="1"/>
      <dgm:spPr/>
      <dgm:t>
        <a:bodyPr/>
        <a:lstStyle/>
        <a:p>
          <a:r>
            <a:rPr lang="en-US" sz="900" b="0" i="0" baseline="0" dirty="0">
              <a:latin typeface="Microsoft YaHei UI" panose="020B0503020204020204" pitchFamily="34" charset="-122"/>
              <a:ea typeface="Microsoft YaHei UI" panose="020B0503020204020204" pitchFamily="34" charset="-122"/>
            </a:rPr>
            <a:t>Plugins</a:t>
          </a:r>
          <a:endParaRPr lang="en-US" sz="900" b="0" i="0" dirty="0">
            <a:latin typeface="Microsoft YaHei UI" panose="020B0503020204020204" pitchFamily="34" charset="-122"/>
            <a:ea typeface="Microsoft YaHei UI" panose="020B0503020204020204" pitchFamily="34" charset="-122"/>
          </a:endParaRPr>
        </a:p>
      </dgm:t>
    </dgm:pt>
    <dgm:pt modelId="{5FEE7911-7EF5-2240-BC8C-B77C9CA2AFBF}" type="parTrans" cxnId="{46CFD72D-1CC4-FB4C-8366-75E44F3F0BAE}">
      <dgm:prSet/>
      <dgm:spPr/>
      <dgm:t>
        <a:bodyPr/>
        <a:lstStyle/>
        <a:p>
          <a:endParaRPr lang="en-US" b="0" i="0">
            <a:latin typeface="Microsoft YaHei UI" panose="020B0503020204020204" pitchFamily="34" charset="-122"/>
            <a:ea typeface="Microsoft YaHei UI" panose="020B0503020204020204" pitchFamily="34" charset="-122"/>
          </a:endParaRPr>
        </a:p>
      </dgm:t>
    </dgm:pt>
    <dgm:pt modelId="{1200D8A2-D7C3-AC4F-A3E7-46DE84FDFA62}" type="sibTrans" cxnId="{46CFD72D-1CC4-FB4C-8366-75E44F3F0BAE}">
      <dgm:prSet/>
      <dgm:spPr/>
      <dgm:t>
        <a:bodyPr/>
        <a:lstStyle/>
        <a:p>
          <a:endParaRPr lang="en-US" b="0" i="0">
            <a:latin typeface="Microsoft YaHei UI" panose="020B0503020204020204" pitchFamily="34" charset="-122"/>
            <a:ea typeface="Microsoft YaHei UI" panose="020B0503020204020204" pitchFamily="34" charset="-122"/>
          </a:endParaRPr>
        </a:p>
      </dgm:t>
    </dgm:pt>
    <dgm:pt modelId="{2216EA45-7E6D-9E40-BD8C-3103E45D92B0}">
      <dgm:prSet/>
      <dgm:spPr/>
      <dgm:t>
        <a:bodyPr/>
        <a:lstStyle/>
        <a:p>
          <a:r>
            <a:rPr lang="en-US" b="0" i="0" baseline="0" dirty="0" err="1">
              <a:latin typeface="Microsoft YaHei UI" panose="020B0503020204020204" pitchFamily="34" charset="-122"/>
              <a:ea typeface="Microsoft YaHei UI" panose="020B0503020204020204" pitchFamily="34" charset="-122"/>
            </a:rPr>
            <a:t>基础模型</a:t>
          </a:r>
          <a:endParaRPr lang="en-US" b="0" i="0" dirty="0">
            <a:latin typeface="Microsoft YaHei UI" panose="020B0503020204020204" pitchFamily="34" charset="-122"/>
            <a:ea typeface="Microsoft YaHei UI" panose="020B0503020204020204" pitchFamily="34" charset="-122"/>
          </a:endParaRPr>
        </a:p>
      </dgm:t>
    </dgm:pt>
    <dgm:pt modelId="{BA90527A-E134-7342-A4CD-60C4D68C0096}" type="parTrans" cxnId="{B6D32E9B-402E-ED49-A9B4-361E907065A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25F202-FF0E-8542-A4E0-9528FF7EA073}" type="sibTrans" cxnId="{B6D32E9B-402E-ED49-A9B4-361E907065A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0290E1-C254-984A-BC10-5B56D695E578}">
      <dgm:prSet custT="1"/>
      <dgm:spPr/>
      <dgm:t>
        <a:bodyPr/>
        <a:lstStyle/>
        <a:p>
          <a:r>
            <a:rPr lang="en-US" sz="1000" b="0" i="0" baseline="0" dirty="0" err="1">
              <a:latin typeface="Microsoft YaHei UI" panose="020B0503020204020204" pitchFamily="34" charset="-122"/>
              <a:ea typeface="Microsoft YaHei UI" panose="020B0503020204020204" pitchFamily="34" charset="-122"/>
            </a:rPr>
            <a:t>基础底座模型</a:t>
          </a:r>
          <a:endParaRPr lang="en-US" sz="1000" b="0" i="0" dirty="0">
            <a:latin typeface="Microsoft YaHei UI" panose="020B0503020204020204" pitchFamily="34" charset="-122"/>
            <a:ea typeface="Microsoft YaHei UI" panose="020B0503020204020204" pitchFamily="34" charset="-122"/>
          </a:endParaRPr>
        </a:p>
      </dgm:t>
    </dgm:pt>
    <dgm:pt modelId="{0007B835-E012-A840-96E1-C1D2D2B5E660}" type="parTrans" cxnId="{E991CEB8-5C21-4743-86AD-8F0C1B103AD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B14B1DBC-FC21-F346-8555-EAEDE46D229A}" type="sibTrans" cxnId="{E991CEB8-5C21-4743-86AD-8F0C1B103AD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864C514C-2C4A-2C4D-BCEA-8523BEC80BEF}">
      <dgm:prSet custT="1"/>
      <dgm:spPr/>
      <dgm:t>
        <a:bodyPr/>
        <a:lstStyle/>
        <a:p>
          <a:r>
            <a:rPr lang="en-US" sz="1000" b="0" i="0" baseline="0" dirty="0" err="1">
              <a:latin typeface="Microsoft YaHei UI" panose="020B0503020204020204" pitchFamily="34" charset="-122"/>
              <a:ea typeface="Microsoft YaHei UI" panose="020B0503020204020204" pitchFamily="34" charset="-122"/>
            </a:rPr>
            <a:t>多模态</a:t>
          </a:r>
          <a:endParaRPr lang="en-US" sz="1000" b="0" i="0" dirty="0">
            <a:latin typeface="Microsoft YaHei UI" panose="020B0503020204020204" pitchFamily="34" charset="-122"/>
            <a:ea typeface="Microsoft YaHei UI" panose="020B0503020204020204" pitchFamily="34" charset="-122"/>
          </a:endParaRPr>
        </a:p>
      </dgm:t>
    </dgm:pt>
    <dgm:pt modelId="{37F80DBE-45D0-7D47-8BB7-D1CB3320B4FD}" type="parTrans" cxnId="{924A22FD-1026-6B43-92D7-C22ED548DB8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05FF561-9FED-C142-96A6-286FA1F65F2F}" type="sibTrans" cxnId="{924A22FD-1026-6B43-92D7-C22ED548DB8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96DFEECE-9464-184B-ABB7-7D397B55A49B}">
      <dgm:prSet/>
      <dgm:spPr/>
      <dgm:t>
        <a:bodyPr/>
        <a:lstStyle/>
        <a:p>
          <a:r>
            <a:rPr lang="en-US" b="0" i="0" dirty="0" err="1">
              <a:latin typeface="Microsoft YaHei UI" panose="020B0503020204020204" pitchFamily="34" charset="-122"/>
              <a:ea typeface="Microsoft YaHei UI" panose="020B0503020204020204" pitchFamily="34" charset="-122"/>
            </a:rPr>
            <a:t>微调模型</a:t>
          </a:r>
          <a:endParaRPr lang="en-US" b="0" i="0" dirty="0">
            <a:latin typeface="Microsoft YaHei UI" panose="020B0503020204020204" pitchFamily="34" charset="-122"/>
            <a:ea typeface="Microsoft YaHei UI" panose="020B0503020204020204" pitchFamily="34" charset="-122"/>
          </a:endParaRPr>
        </a:p>
      </dgm:t>
    </dgm:pt>
    <dgm:pt modelId="{9E34F90C-7F41-8B44-A60C-DA6DE2D534D3}" type="parTrans" cxnId="{0C35BB82-D44B-D547-83BE-63D2393C9F74}">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4BBC22C-F91B-304E-BF25-48BB51D34EA4}" type="sibTrans" cxnId="{0C35BB82-D44B-D547-83BE-63D2393C9F74}">
      <dgm:prSet/>
      <dgm:spPr/>
      <dgm:t>
        <a:bodyPr/>
        <a:lstStyle/>
        <a:p>
          <a:endParaRPr lang="en-US" b="0" i="0">
            <a:latin typeface="Microsoft YaHei UI" panose="020B0503020204020204" pitchFamily="34" charset="-122"/>
            <a:ea typeface="Microsoft YaHei UI" panose="020B0503020204020204" pitchFamily="34" charset="-122"/>
          </a:endParaRPr>
        </a:p>
      </dgm:t>
    </dgm:pt>
    <dgm:pt modelId="{8E385AED-7D33-D249-8462-F828A438F0DF}">
      <dgm:prSet/>
      <dgm:spPr/>
      <dgm:t>
        <a:bodyPr/>
        <a:lstStyle/>
        <a:p>
          <a:endParaRPr lang="en-US" b="0" i="0" dirty="0">
            <a:latin typeface="Microsoft YaHei UI" panose="020B0503020204020204" pitchFamily="34" charset="-122"/>
            <a:ea typeface="Microsoft YaHei UI" panose="020B0503020204020204" pitchFamily="34" charset="-122"/>
          </a:endParaRPr>
        </a:p>
      </dgm:t>
    </dgm:pt>
    <dgm:pt modelId="{674BF833-6E84-6243-A2D5-817C342A44E9}" type="parTrans" cxnId="{FC8C1159-D1C7-BF4D-853F-7B24C9800ECB}">
      <dgm:prSet/>
      <dgm:spPr/>
      <dgm:t>
        <a:bodyPr/>
        <a:lstStyle/>
        <a:p>
          <a:endParaRPr lang="en-US" b="0" i="0">
            <a:latin typeface="Microsoft YaHei UI" panose="020B0503020204020204" pitchFamily="34" charset="-122"/>
            <a:ea typeface="Microsoft YaHei UI" panose="020B0503020204020204" pitchFamily="34" charset="-122"/>
          </a:endParaRPr>
        </a:p>
      </dgm:t>
    </dgm:pt>
    <dgm:pt modelId="{BD579A23-3FC5-BA4F-9C7A-D53AF34A79C8}" type="sibTrans" cxnId="{FC8C1159-D1C7-BF4D-853F-7B24C9800ECB}">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DB36DD9-86E9-2C44-B06B-5E1CFE88708A}">
      <dgm:prSet custT="1"/>
      <dgm:spPr/>
      <dgm:t>
        <a:bodyPr/>
        <a:lstStyle/>
        <a:p>
          <a:r>
            <a:rPr lang="en-US" sz="1000" b="0" i="0" dirty="0" err="1">
              <a:latin typeface="Microsoft YaHei UI" panose="020B0503020204020204" pitchFamily="34" charset="-122"/>
              <a:ea typeface="Microsoft YaHei UI" panose="020B0503020204020204" pitchFamily="34" charset="-122"/>
            </a:rPr>
            <a:t>MoE</a:t>
          </a:r>
          <a:endParaRPr lang="en-US" sz="1000" b="0" i="0" dirty="0">
            <a:latin typeface="Microsoft YaHei UI" panose="020B0503020204020204" pitchFamily="34" charset="-122"/>
            <a:ea typeface="Microsoft YaHei UI" panose="020B0503020204020204" pitchFamily="34" charset="-122"/>
          </a:endParaRPr>
        </a:p>
      </dgm:t>
    </dgm:pt>
    <dgm:pt modelId="{628A6845-0D4F-E34A-8827-58AD0A5C5D3B}" type="parTrans" cxnId="{9C17BC75-25EB-9544-804E-AE969528B1B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4FE66F8E-810B-2E41-8973-71BCB12DAC6B}" type="sibTrans" cxnId="{9C17BC75-25EB-9544-804E-AE969528B1B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37B60B1E-4428-824C-A31E-846F5B931FBE}">
      <dgm:prSet custT="1"/>
      <dgm:spPr/>
      <dgm:t>
        <a:bodyPr/>
        <a:lstStyle/>
        <a:p>
          <a:r>
            <a:rPr lang="zh-CN" altLang="en-US" sz="900" b="0" i="0" dirty="0">
              <a:latin typeface="Microsoft YaHei UI" panose="020B0503020204020204" pitchFamily="34" charset="-122"/>
              <a:ea typeface="Microsoft YaHei UI" panose="020B0503020204020204" pitchFamily="34" charset="-122"/>
            </a:rPr>
            <a:t>搜索引擎集成 （</a:t>
          </a:r>
          <a:r>
            <a:rPr lang="en-US" altLang="zh-CN" sz="900" b="0" i="0" dirty="0">
              <a:latin typeface="Microsoft YaHei UI" panose="020B0503020204020204" pitchFamily="34" charset="-122"/>
              <a:ea typeface="Microsoft YaHei UI" panose="020B0503020204020204" pitchFamily="34" charset="-122"/>
            </a:rPr>
            <a:t>RAG</a:t>
          </a:r>
          <a:r>
            <a:rPr lang="zh-CN" altLang="en-US" sz="900" b="0" i="0" dirty="0">
              <a:latin typeface="Microsoft YaHei UI" panose="020B0503020204020204" pitchFamily="34" charset="-122"/>
              <a:ea typeface="Microsoft YaHei UI" panose="020B0503020204020204" pitchFamily="34" charset="-122"/>
            </a:rPr>
            <a:t>）</a:t>
          </a:r>
          <a:endParaRPr lang="en-US" sz="900" b="0" i="0" dirty="0">
            <a:latin typeface="Microsoft YaHei UI" panose="020B0503020204020204" pitchFamily="34" charset="-122"/>
            <a:ea typeface="Microsoft YaHei UI" panose="020B0503020204020204" pitchFamily="34" charset="-122"/>
          </a:endParaRPr>
        </a:p>
      </dgm:t>
    </dgm:pt>
    <dgm:pt modelId="{E356B020-F059-6347-B914-82A3D4904D9E}" type="parTrans" cxnId="{6F9F3718-14F8-304B-AE56-C56ABD26FE26}">
      <dgm:prSet/>
      <dgm:spPr/>
      <dgm:t>
        <a:bodyPr/>
        <a:lstStyle/>
        <a:p>
          <a:endParaRPr lang="en-US" b="0" i="0">
            <a:latin typeface="Microsoft YaHei UI" panose="020B0503020204020204" pitchFamily="34" charset="-122"/>
            <a:ea typeface="Microsoft YaHei UI" panose="020B0503020204020204" pitchFamily="34" charset="-122"/>
          </a:endParaRPr>
        </a:p>
      </dgm:t>
    </dgm:pt>
    <dgm:pt modelId="{C8BC0DE2-58CC-0543-A096-FFEC503C4B1C}" type="sibTrans" cxnId="{6F9F3718-14F8-304B-AE56-C56ABD26FE26}">
      <dgm:prSet/>
      <dgm:spPr/>
      <dgm:t>
        <a:bodyPr/>
        <a:lstStyle/>
        <a:p>
          <a:endParaRPr lang="en-US" b="0" i="0">
            <a:latin typeface="Microsoft YaHei UI" panose="020B0503020204020204" pitchFamily="34" charset="-122"/>
            <a:ea typeface="Microsoft YaHei UI" panose="020B0503020204020204" pitchFamily="34" charset="-122"/>
          </a:endParaRPr>
        </a:p>
      </dgm:t>
    </dgm:pt>
    <dgm:pt modelId="{CB4BE809-F429-9E48-92CB-8F874AFF31D6}">
      <dgm:prSet custT="1"/>
      <dgm:spPr/>
      <dgm:t>
        <a:bodyPr/>
        <a:lstStyle/>
        <a:p>
          <a:r>
            <a:rPr lang="en-US" sz="700" b="0" i="0" dirty="0" err="1">
              <a:latin typeface="Microsoft YaHei UI" panose="020B0503020204020204" pitchFamily="34" charset="-122"/>
              <a:ea typeface="Microsoft YaHei UI" panose="020B0503020204020204" pitchFamily="34" charset="-122"/>
            </a:rPr>
            <a:t>文档</a:t>
          </a:r>
          <a:r>
            <a:rPr lang="en-US" altLang="zh-CN" sz="700" b="0" i="0" dirty="0">
              <a:latin typeface="Microsoft YaHei UI" panose="020B0503020204020204" pitchFamily="34" charset="-122"/>
              <a:ea typeface="Microsoft YaHei UI" panose="020B0503020204020204" pitchFamily="34" charset="-122"/>
            </a:rPr>
            <a:t>/</a:t>
          </a:r>
          <a:r>
            <a:rPr lang="zh-CN" altLang="en-US" sz="700" b="0" i="0" dirty="0">
              <a:latin typeface="Microsoft YaHei UI" panose="020B0503020204020204" pitchFamily="34" charset="-122"/>
              <a:ea typeface="Microsoft YaHei UI" panose="020B0503020204020204" pitchFamily="34" charset="-122"/>
            </a:rPr>
            <a:t>数据解析注入</a:t>
          </a:r>
          <a:endParaRPr lang="en-US" sz="700" b="0" i="0" dirty="0">
            <a:latin typeface="Microsoft YaHei UI" panose="020B0503020204020204" pitchFamily="34" charset="-122"/>
            <a:ea typeface="Microsoft YaHei UI" panose="020B0503020204020204" pitchFamily="34" charset="-122"/>
          </a:endParaRPr>
        </a:p>
      </dgm:t>
    </dgm:pt>
    <dgm:pt modelId="{2E7D4196-9C72-684E-A031-8D1CC1FA71B1}" type="parTrans" cxnId="{CDD0DCB2-0038-864F-BC8D-3021089CD03A}">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5DDE144-4FF7-ED47-88C2-8D743C7ADC94}" type="sibTrans" cxnId="{CDD0DCB2-0038-864F-BC8D-3021089CD03A}">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75A536C-60C5-9A43-95C1-8560A4ECE555}">
      <dgm:prSet custT="1"/>
      <dgm:spPr/>
      <dgm:t>
        <a:bodyPr/>
        <a:lstStyle/>
        <a:p>
          <a:r>
            <a:rPr lang="en-US" sz="1000" b="0" i="0" dirty="0" err="1">
              <a:latin typeface="Microsoft YaHei UI" panose="020B0503020204020204" pitchFamily="34" charset="-122"/>
              <a:ea typeface="Microsoft YaHei UI" panose="020B0503020204020204" pitchFamily="34" charset="-122"/>
            </a:rPr>
            <a:t>长文本提示词</a:t>
          </a:r>
          <a:endParaRPr lang="en-US" sz="1000" b="0" i="0" dirty="0">
            <a:latin typeface="Microsoft YaHei UI" panose="020B0503020204020204" pitchFamily="34" charset="-122"/>
            <a:ea typeface="Microsoft YaHei UI" panose="020B0503020204020204" pitchFamily="34" charset="-122"/>
          </a:endParaRPr>
        </a:p>
      </dgm:t>
    </dgm:pt>
    <dgm:pt modelId="{B5A4F715-9B88-4B42-B3A0-25B7DEB43F71}" type="parTrans" cxnId="{7F4302FA-E13D-4E4F-802D-17FD449AC8F5}">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CBACCB3-954D-5F48-87FF-1E0B818A4AC7}" type="sibTrans" cxnId="{7F4302FA-E13D-4E4F-802D-17FD449AC8F5}">
      <dgm:prSet/>
      <dgm:spPr/>
      <dgm:t>
        <a:bodyPr/>
        <a:lstStyle/>
        <a:p>
          <a:endParaRPr lang="en-US" b="0" i="0">
            <a:latin typeface="Microsoft YaHei UI" panose="020B0503020204020204" pitchFamily="34" charset="-122"/>
            <a:ea typeface="Microsoft YaHei UI" panose="020B0503020204020204" pitchFamily="34" charset="-122"/>
          </a:endParaRPr>
        </a:p>
      </dgm:t>
    </dgm:pt>
    <dgm:pt modelId="{E7C35450-18AE-B948-9FE5-DB6FD4727151}">
      <dgm:prSet custT="1"/>
      <dgm:spPr/>
      <dgm:t>
        <a:bodyPr/>
        <a:lstStyle/>
        <a:p>
          <a:r>
            <a:rPr lang="en-US" sz="1000" b="0" i="0" dirty="0" err="1">
              <a:latin typeface="Microsoft YaHei UI" panose="020B0503020204020204" pitchFamily="34" charset="-122"/>
              <a:ea typeface="Microsoft YaHei UI" panose="020B0503020204020204" pitchFamily="34" charset="-122"/>
            </a:rPr>
            <a:t>用户定制数据</a:t>
          </a:r>
          <a:endParaRPr lang="en-US" sz="1000" b="0" i="0" dirty="0">
            <a:latin typeface="Microsoft YaHei UI" panose="020B0503020204020204" pitchFamily="34" charset="-122"/>
            <a:ea typeface="Microsoft YaHei UI" panose="020B0503020204020204" pitchFamily="34" charset="-122"/>
          </a:endParaRPr>
        </a:p>
      </dgm:t>
    </dgm:pt>
    <dgm:pt modelId="{C3A3D7A9-CF50-8B4A-9528-5CDBB9434857}" type="parTrans" cxnId="{E8EAF974-3AD6-0F4A-B763-F22938042D3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48F468E-3DED-064B-8E2A-4AAA4C45B5AA}" type="sibTrans" cxnId="{E8EAF974-3AD6-0F4A-B763-F22938042D3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E321089E-872D-9241-A9DB-8F348570D4F8}">
      <dgm:prSet custT="1"/>
      <dgm:spPr/>
      <dgm:t>
        <a:bodyPr/>
        <a:lstStyle/>
        <a:p>
          <a:r>
            <a:rPr lang="en-US" sz="700" b="0" i="0" dirty="0" err="1">
              <a:latin typeface="Microsoft YaHei UI" panose="020B0503020204020204" pitchFamily="34" charset="-122"/>
              <a:ea typeface="Microsoft YaHei UI" panose="020B0503020204020204" pitchFamily="34" charset="-122"/>
            </a:rPr>
            <a:t>实时web搜索</a:t>
          </a:r>
          <a:endParaRPr lang="en-US" sz="700" b="0" i="0" dirty="0">
            <a:latin typeface="Microsoft YaHei UI" panose="020B0503020204020204" pitchFamily="34" charset="-122"/>
            <a:ea typeface="Microsoft YaHei UI" panose="020B0503020204020204" pitchFamily="34" charset="-122"/>
          </a:endParaRPr>
        </a:p>
      </dgm:t>
    </dgm:pt>
    <dgm:pt modelId="{53693218-708C-8147-941B-A5D76A105C16}" type="parTrans" cxnId="{675222F0-9D01-3D42-98EB-E15648163470}">
      <dgm:prSet/>
      <dgm:spPr/>
      <dgm:t>
        <a:bodyPr/>
        <a:lstStyle/>
        <a:p>
          <a:endParaRPr lang="en-US"/>
        </a:p>
      </dgm:t>
    </dgm:pt>
    <dgm:pt modelId="{087BA313-8464-9347-9061-87985586C3EE}" type="sibTrans" cxnId="{675222F0-9D01-3D42-98EB-E15648163470}">
      <dgm:prSet/>
      <dgm:spPr/>
      <dgm:t>
        <a:bodyPr/>
        <a:lstStyle/>
        <a:p>
          <a:endParaRPr lang="en-US"/>
        </a:p>
      </dgm:t>
    </dgm:pt>
    <dgm:pt modelId="{E50CBD85-5264-C74D-B533-76ED1C37DEAA}">
      <dgm:prSet custT="1"/>
      <dgm:spPr/>
      <dgm:t>
        <a:bodyPr/>
        <a:lstStyle/>
        <a:p>
          <a:r>
            <a:rPr lang="en-US" sz="700" b="0" i="0" dirty="0">
              <a:latin typeface="Microsoft YaHei UI" panose="020B0503020204020204" pitchFamily="34" charset="-122"/>
              <a:ea typeface="Microsoft YaHei UI" panose="020B0503020204020204" pitchFamily="34" charset="-122"/>
            </a:rPr>
            <a:t>API</a:t>
          </a:r>
          <a:r>
            <a:rPr lang="zh-CN" altLang="en-US" sz="700" b="0" i="0" dirty="0">
              <a:latin typeface="Microsoft YaHei UI" panose="020B0503020204020204" pitchFamily="34" charset="-122"/>
              <a:ea typeface="Microsoft YaHei UI" panose="020B0503020204020204" pitchFamily="34" charset="-122"/>
            </a:rPr>
            <a:t> </a:t>
          </a:r>
          <a:r>
            <a:rPr lang="en-US" altLang="zh-CN" sz="700" b="0" i="0" dirty="0">
              <a:latin typeface="Microsoft YaHei UI" panose="020B0503020204020204" pitchFamily="34" charset="-122"/>
              <a:ea typeface="Microsoft YaHei UI" panose="020B0503020204020204" pitchFamily="34" charset="-122"/>
            </a:rPr>
            <a:t>function</a:t>
          </a:r>
          <a:r>
            <a:rPr lang="zh-CN" altLang="en-US" sz="700" b="0" i="0" dirty="0">
              <a:latin typeface="Microsoft YaHei UI" panose="020B0503020204020204" pitchFamily="34" charset="-122"/>
              <a:ea typeface="Microsoft YaHei UI" panose="020B0503020204020204" pitchFamily="34" charset="-122"/>
            </a:rPr>
            <a:t> </a:t>
          </a:r>
          <a:r>
            <a:rPr lang="en-US" altLang="zh-CN" sz="700" b="0" i="0" dirty="0">
              <a:latin typeface="Microsoft YaHei UI" panose="020B0503020204020204" pitchFamily="34" charset="-122"/>
              <a:ea typeface="Microsoft YaHei UI" panose="020B0503020204020204" pitchFamily="34" charset="-122"/>
            </a:rPr>
            <a:t>call</a:t>
          </a:r>
          <a:endParaRPr lang="en-US" sz="700" b="0" i="0" dirty="0">
            <a:latin typeface="Microsoft YaHei UI" panose="020B0503020204020204" pitchFamily="34" charset="-122"/>
            <a:ea typeface="Microsoft YaHei UI" panose="020B0503020204020204" pitchFamily="34" charset="-122"/>
          </a:endParaRPr>
        </a:p>
      </dgm:t>
    </dgm:pt>
    <dgm:pt modelId="{BDBB5EBC-91AA-B746-A6D3-22EA9C5E798D}" type="parTrans" cxnId="{2429B8FB-4C34-334A-A74A-71459AEE45E0}">
      <dgm:prSet/>
      <dgm:spPr/>
      <dgm:t>
        <a:bodyPr/>
        <a:lstStyle/>
        <a:p>
          <a:endParaRPr lang="en-US"/>
        </a:p>
      </dgm:t>
    </dgm:pt>
    <dgm:pt modelId="{FFFC0BA2-5518-E842-8A78-552CF19C7BE6}" type="sibTrans" cxnId="{2429B8FB-4C34-334A-A74A-71459AEE45E0}">
      <dgm:prSet/>
      <dgm:spPr/>
      <dgm:t>
        <a:bodyPr/>
        <a:lstStyle/>
        <a:p>
          <a:endParaRPr lang="en-US"/>
        </a:p>
      </dgm:t>
    </dgm:pt>
    <dgm:pt modelId="{566DD69A-2B17-5E4A-B0D5-2EB0AEEE5F14}">
      <dgm:prSet custT="1"/>
      <dgm:spPr/>
      <dgm:t>
        <a:bodyPr/>
        <a:lstStyle/>
        <a:p>
          <a:r>
            <a:rPr lang="en-US" sz="700" b="0" i="0" dirty="0" err="1">
              <a:latin typeface="Microsoft YaHei UI" panose="020B0503020204020204" pitchFamily="34" charset="-122"/>
              <a:ea typeface="Microsoft YaHei UI" panose="020B0503020204020204" pitchFamily="34" charset="-122"/>
            </a:rPr>
            <a:t>可视化呈现</a:t>
          </a:r>
          <a:endParaRPr lang="en-US" sz="700" b="0" i="0" dirty="0">
            <a:latin typeface="Microsoft YaHei UI" panose="020B0503020204020204" pitchFamily="34" charset="-122"/>
            <a:ea typeface="Microsoft YaHei UI" panose="020B0503020204020204" pitchFamily="34" charset="-122"/>
          </a:endParaRPr>
        </a:p>
      </dgm:t>
    </dgm:pt>
    <dgm:pt modelId="{4F368565-841F-684E-A27B-4BF4AA2F66F4}" type="parTrans" cxnId="{AB6E982C-BB41-7A41-A64D-DCFDF5DD7312}">
      <dgm:prSet/>
      <dgm:spPr/>
      <dgm:t>
        <a:bodyPr/>
        <a:lstStyle/>
        <a:p>
          <a:endParaRPr lang="en-US"/>
        </a:p>
      </dgm:t>
    </dgm:pt>
    <dgm:pt modelId="{2E885E35-3815-A941-9592-50D3568234E6}" type="sibTrans" cxnId="{AB6E982C-BB41-7A41-A64D-DCFDF5DD7312}">
      <dgm:prSet/>
      <dgm:spPr/>
      <dgm:t>
        <a:bodyPr/>
        <a:lstStyle/>
        <a:p>
          <a:endParaRPr lang="en-US"/>
        </a:p>
      </dgm:t>
    </dgm:pt>
    <dgm:pt modelId="{F7D98AEB-8567-B848-BF56-D8FFB4CC39D5}">
      <dgm:prSet custT="1"/>
      <dgm:spPr/>
      <dgm:t>
        <a:bodyPr/>
        <a:lstStyle/>
        <a:p>
          <a:r>
            <a:rPr lang="en-US" sz="900" b="0" i="0" dirty="0">
              <a:latin typeface="Microsoft YaHei UI" panose="020B0503020204020204" pitchFamily="34" charset="-122"/>
              <a:ea typeface="Microsoft YaHei UI" panose="020B0503020204020204" pitchFamily="34" charset="-122"/>
            </a:rPr>
            <a:t>Agent</a:t>
          </a:r>
          <a:r>
            <a:rPr lang="zh-CN" altLang="en-US" sz="900" b="0" i="0" dirty="0">
              <a:latin typeface="Microsoft YaHei UI" panose="020B0503020204020204" pitchFamily="34" charset="-122"/>
              <a:ea typeface="Microsoft YaHei UI" panose="020B0503020204020204" pitchFamily="34" charset="-122"/>
            </a:rPr>
            <a:t>工作流编排</a:t>
          </a:r>
          <a:endParaRPr lang="en-US" sz="900" b="0" i="0" dirty="0">
            <a:latin typeface="Microsoft YaHei UI" panose="020B0503020204020204" pitchFamily="34" charset="-122"/>
            <a:ea typeface="Microsoft YaHei UI" panose="020B0503020204020204" pitchFamily="34" charset="-122"/>
          </a:endParaRPr>
        </a:p>
      </dgm:t>
    </dgm:pt>
    <dgm:pt modelId="{78245A5C-9938-794E-8D5E-7B9E68ACEA75}" type="parTrans" cxnId="{44B8DE85-FC80-C54E-8C78-3442A4A9182C}">
      <dgm:prSet/>
      <dgm:spPr/>
      <dgm:t>
        <a:bodyPr/>
        <a:lstStyle/>
        <a:p>
          <a:endParaRPr lang="en-US"/>
        </a:p>
      </dgm:t>
    </dgm:pt>
    <dgm:pt modelId="{CC29A319-7B9C-A246-AB6F-DFE0E53A9C17}" type="sibTrans" cxnId="{44B8DE85-FC80-C54E-8C78-3442A4A9182C}">
      <dgm:prSet/>
      <dgm:spPr/>
      <dgm:t>
        <a:bodyPr/>
        <a:lstStyle/>
        <a:p>
          <a:endParaRPr lang="en-US"/>
        </a:p>
      </dgm:t>
    </dgm:pt>
    <dgm:pt modelId="{7044F616-5ED3-5F47-9D05-372F9C766B7D}">
      <dgm:prSet custT="1"/>
      <dgm:spPr/>
      <dgm:t>
        <a:bodyPr/>
        <a:lstStyle/>
        <a:p>
          <a:r>
            <a:rPr lang="en-US" sz="900" b="0" i="0" dirty="0" err="1">
              <a:latin typeface="Microsoft YaHei UI" panose="020B0503020204020204" pitchFamily="34" charset="-122"/>
              <a:ea typeface="Microsoft YaHei UI" panose="020B0503020204020204" pitchFamily="34" charset="-122"/>
            </a:rPr>
            <a:t>客户提示词定制GPT</a:t>
          </a:r>
          <a:endParaRPr lang="en-US" sz="900" b="0" i="0" dirty="0">
            <a:latin typeface="Microsoft YaHei UI" panose="020B0503020204020204" pitchFamily="34" charset="-122"/>
            <a:ea typeface="Microsoft YaHei UI" panose="020B0503020204020204" pitchFamily="34" charset="-122"/>
          </a:endParaRPr>
        </a:p>
      </dgm:t>
    </dgm:pt>
    <dgm:pt modelId="{3009B091-6C6F-7B40-BF8A-8C177FFBA61A}" type="parTrans" cxnId="{7FA7D7A4-AFFD-7547-80A4-7C6087AEEE1A}">
      <dgm:prSet/>
      <dgm:spPr/>
      <dgm:t>
        <a:bodyPr/>
        <a:lstStyle/>
        <a:p>
          <a:endParaRPr lang="en-US"/>
        </a:p>
      </dgm:t>
    </dgm:pt>
    <dgm:pt modelId="{4FF9DAAD-6838-7A4F-8B3B-2ED603983A7A}" type="sibTrans" cxnId="{7FA7D7A4-AFFD-7547-80A4-7C6087AEEE1A}">
      <dgm:prSet/>
      <dgm:spPr/>
      <dgm:t>
        <a:bodyPr/>
        <a:lstStyle/>
        <a:p>
          <a:endParaRPr lang="en-US"/>
        </a:p>
      </dgm:t>
    </dgm:pt>
    <dgm:pt modelId="{06F869B5-C29C-A048-B2B4-1B2DE021FE84}" type="pres">
      <dgm:prSet presAssocID="{4031405E-9D5D-E94E-9747-BA719872389E}" presName="Name0" presStyleCnt="0">
        <dgm:presLayoutVars>
          <dgm:chMax val="3"/>
          <dgm:chPref val="1"/>
          <dgm:dir/>
          <dgm:animLvl val="lvl"/>
          <dgm:resizeHandles/>
        </dgm:presLayoutVars>
      </dgm:prSet>
      <dgm:spPr/>
    </dgm:pt>
    <dgm:pt modelId="{4BF00DA0-41B8-3E40-AE17-FB1E6CF3F789}" type="pres">
      <dgm:prSet presAssocID="{4031405E-9D5D-E94E-9747-BA719872389E}" presName="outerBox" presStyleCnt="0"/>
      <dgm:spPr/>
    </dgm:pt>
    <dgm:pt modelId="{74F48067-6AB0-DD42-8501-6BA3FA56BE97}" type="pres">
      <dgm:prSet presAssocID="{4031405E-9D5D-E94E-9747-BA719872389E}" presName="outerBoxParent" presStyleLbl="node1" presStyleIdx="0" presStyleCnt="3"/>
      <dgm:spPr/>
    </dgm:pt>
    <dgm:pt modelId="{DD61056C-F158-354E-AF4A-009BDD4D82E3}" type="pres">
      <dgm:prSet presAssocID="{4031405E-9D5D-E94E-9747-BA719872389E}" presName="outerBoxChildren" presStyleCnt="0"/>
      <dgm:spPr/>
    </dgm:pt>
    <dgm:pt modelId="{B94DFDDE-27DF-2B46-BB88-3FE05922B5F7}" type="pres">
      <dgm:prSet presAssocID="{D32A203E-B819-F746-99F5-05E8F8898F7C}" presName="oChild" presStyleLbl="fgAcc1" presStyleIdx="0" presStyleCnt="9">
        <dgm:presLayoutVars>
          <dgm:bulletEnabled val="1"/>
        </dgm:presLayoutVars>
      </dgm:prSet>
      <dgm:spPr/>
    </dgm:pt>
    <dgm:pt modelId="{84131A9F-7F77-8D4D-979E-81170F3953FB}" type="pres">
      <dgm:prSet presAssocID="{1200D8A2-D7C3-AC4F-A3E7-46DE84FDFA62}" presName="outerSibTrans" presStyleCnt="0"/>
      <dgm:spPr/>
    </dgm:pt>
    <dgm:pt modelId="{A26CDC3F-580F-CD43-BB1E-D0499EC433DF}" type="pres">
      <dgm:prSet presAssocID="{37B60B1E-4428-824C-A31E-846F5B931FBE}" presName="oChild" presStyleLbl="fgAcc1" presStyleIdx="1" presStyleCnt="9">
        <dgm:presLayoutVars>
          <dgm:bulletEnabled val="1"/>
        </dgm:presLayoutVars>
      </dgm:prSet>
      <dgm:spPr/>
    </dgm:pt>
    <dgm:pt modelId="{8534A62F-1992-6941-864C-C2921075EBCA}" type="pres">
      <dgm:prSet presAssocID="{C8BC0DE2-58CC-0543-A096-FFEC503C4B1C}" presName="outerSibTrans" presStyleCnt="0"/>
      <dgm:spPr/>
    </dgm:pt>
    <dgm:pt modelId="{E26F5315-DEB6-A249-9A3A-9B593B9CE0A5}" type="pres">
      <dgm:prSet presAssocID="{7044F616-5ED3-5F47-9D05-372F9C766B7D}" presName="oChild" presStyleLbl="fgAcc1" presStyleIdx="2" presStyleCnt="9">
        <dgm:presLayoutVars>
          <dgm:bulletEnabled val="1"/>
        </dgm:presLayoutVars>
      </dgm:prSet>
      <dgm:spPr/>
    </dgm:pt>
    <dgm:pt modelId="{0B38F207-7A50-3F48-9F9F-C94BFDB0BB19}" type="pres">
      <dgm:prSet presAssocID="{4FF9DAAD-6838-7A4F-8B3B-2ED603983A7A}" presName="outerSibTrans" presStyleCnt="0"/>
      <dgm:spPr/>
    </dgm:pt>
    <dgm:pt modelId="{0F7FBE98-8051-8949-AC25-187400DCA54D}" type="pres">
      <dgm:prSet presAssocID="{F7D98AEB-8567-B848-BF56-D8FFB4CC39D5}" presName="oChild" presStyleLbl="fgAcc1" presStyleIdx="3" presStyleCnt="9">
        <dgm:presLayoutVars>
          <dgm:bulletEnabled val="1"/>
        </dgm:presLayoutVars>
      </dgm:prSet>
      <dgm:spPr/>
    </dgm:pt>
    <dgm:pt modelId="{BC0B9378-75A4-DC4F-8D36-65C7207EA529}" type="pres">
      <dgm:prSet presAssocID="{4031405E-9D5D-E94E-9747-BA719872389E}" presName="middleBox" presStyleCnt="0"/>
      <dgm:spPr/>
    </dgm:pt>
    <dgm:pt modelId="{9D6AD093-6739-8F4E-A733-A76E1E7058AD}" type="pres">
      <dgm:prSet presAssocID="{4031405E-9D5D-E94E-9747-BA719872389E}" presName="middleBoxParent" presStyleLbl="node1" presStyleIdx="1" presStyleCnt="3"/>
      <dgm:spPr/>
    </dgm:pt>
    <dgm:pt modelId="{48E3B12C-C6F3-1045-8875-E5A8BFC43418}" type="pres">
      <dgm:prSet presAssocID="{4031405E-9D5D-E94E-9747-BA719872389E}" presName="middleBoxChildren" presStyleCnt="0"/>
      <dgm:spPr/>
    </dgm:pt>
    <dgm:pt modelId="{56C32795-D04F-0D46-BF9E-761C8FFEE3A0}" type="pres">
      <dgm:prSet presAssocID="{075A536C-60C5-9A43-95C1-8560A4ECE555}" presName="mChild" presStyleLbl="fgAcc1" presStyleIdx="4" presStyleCnt="9">
        <dgm:presLayoutVars>
          <dgm:bulletEnabled val="1"/>
        </dgm:presLayoutVars>
      </dgm:prSet>
      <dgm:spPr/>
    </dgm:pt>
    <dgm:pt modelId="{FE25E2C3-7FFF-214D-8FD2-C7B3DD76C7AA}" type="pres">
      <dgm:prSet presAssocID="{ACBACCB3-954D-5F48-87FF-1E0B818A4AC7}" presName="middleSibTrans" presStyleCnt="0"/>
      <dgm:spPr/>
    </dgm:pt>
    <dgm:pt modelId="{4F4AC8D7-AF8F-4B4E-80D5-A3995050BF07}" type="pres">
      <dgm:prSet presAssocID="{E7C35450-18AE-B948-9FE5-DB6FD4727151}" presName="mChild" presStyleLbl="fgAcc1" presStyleIdx="5" presStyleCnt="9">
        <dgm:presLayoutVars>
          <dgm:bulletEnabled val="1"/>
        </dgm:presLayoutVars>
      </dgm:prSet>
      <dgm:spPr/>
    </dgm:pt>
    <dgm:pt modelId="{7A82EC89-CE91-4240-9E05-48BB17A593A1}" type="pres">
      <dgm:prSet presAssocID="{4031405E-9D5D-E94E-9747-BA719872389E}" presName="centerBox" presStyleCnt="0"/>
      <dgm:spPr/>
    </dgm:pt>
    <dgm:pt modelId="{7FB58AA1-1DCA-9245-A2A4-5D49E8CBBCA6}" type="pres">
      <dgm:prSet presAssocID="{4031405E-9D5D-E94E-9747-BA719872389E}" presName="centerBoxParent" presStyleLbl="node1" presStyleIdx="2" presStyleCnt="3"/>
      <dgm:spPr/>
    </dgm:pt>
    <dgm:pt modelId="{49463BE1-CBF7-B140-B7E9-2EEB99C90D1D}" type="pres">
      <dgm:prSet presAssocID="{4031405E-9D5D-E94E-9747-BA719872389E}" presName="centerBoxChildren" presStyleCnt="0"/>
      <dgm:spPr/>
    </dgm:pt>
    <dgm:pt modelId="{D2ABD78F-F623-3248-ABFB-00AEEA7124BD}" type="pres">
      <dgm:prSet presAssocID="{670290E1-C254-984A-BC10-5B56D695E578}" presName="cChild" presStyleLbl="fgAcc1" presStyleIdx="6" presStyleCnt="9">
        <dgm:presLayoutVars>
          <dgm:bulletEnabled val="1"/>
        </dgm:presLayoutVars>
      </dgm:prSet>
      <dgm:spPr/>
    </dgm:pt>
    <dgm:pt modelId="{2929DE0B-DABB-7A46-ABD2-A8B7F81AAE3B}" type="pres">
      <dgm:prSet presAssocID="{B14B1DBC-FC21-F346-8555-EAEDE46D229A}" presName="centerSibTrans" presStyleCnt="0"/>
      <dgm:spPr/>
    </dgm:pt>
    <dgm:pt modelId="{1EB68324-9367-EB49-9CA0-32B3FAF32304}" type="pres">
      <dgm:prSet presAssocID="{864C514C-2C4A-2C4D-BCEA-8523BEC80BEF}" presName="cChild" presStyleLbl="fgAcc1" presStyleIdx="7" presStyleCnt="9">
        <dgm:presLayoutVars>
          <dgm:bulletEnabled val="1"/>
        </dgm:presLayoutVars>
      </dgm:prSet>
      <dgm:spPr/>
    </dgm:pt>
    <dgm:pt modelId="{CE620166-367D-2A40-A0BC-503359682A22}" type="pres">
      <dgm:prSet presAssocID="{005FF561-9FED-C142-96A6-286FA1F65F2F}" presName="centerSibTrans" presStyleCnt="0"/>
      <dgm:spPr/>
    </dgm:pt>
    <dgm:pt modelId="{8E357A04-FA66-DF4B-B2C3-571A150F5046}" type="pres">
      <dgm:prSet presAssocID="{ADB36DD9-86E9-2C44-B06B-5E1CFE88708A}" presName="cChild" presStyleLbl="fgAcc1" presStyleIdx="8" presStyleCnt="9">
        <dgm:presLayoutVars>
          <dgm:bulletEnabled val="1"/>
        </dgm:presLayoutVars>
      </dgm:prSet>
      <dgm:spPr/>
    </dgm:pt>
  </dgm:ptLst>
  <dgm:cxnLst>
    <dgm:cxn modelId="{3CD5840E-D93E-DB41-93A0-1D7CC65DA149}" type="presOf" srcId="{7044F616-5ED3-5F47-9D05-372F9C766B7D}" destId="{E26F5315-DEB6-A249-9A3A-9B593B9CE0A5}" srcOrd="0" destOrd="0" presId="urn:microsoft.com/office/officeart/2005/8/layout/target2"/>
    <dgm:cxn modelId="{6F9F3718-14F8-304B-AE56-C56ABD26FE26}" srcId="{04506B47-AA81-D24E-9765-070FFB5CC756}" destId="{37B60B1E-4428-824C-A31E-846F5B931FBE}" srcOrd="1" destOrd="0" parTransId="{E356B020-F059-6347-B914-82A3D4904D9E}" sibTransId="{C8BC0DE2-58CC-0543-A096-FFEC503C4B1C}"/>
    <dgm:cxn modelId="{AB6E982C-BB41-7A41-A64D-DCFDF5DD7312}" srcId="{D32A203E-B819-F746-99F5-05E8F8898F7C}" destId="{566DD69A-2B17-5E4A-B0D5-2EB0AEEE5F14}" srcOrd="2" destOrd="0" parTransId="{4F368565-841F-684E-A27B-4BF4AA2F66F4}" sibTransId="{2E885E35-3815-A941-9592-50D3568234E6}"/>
    <dgm:cxn modelId="{46CFD72D-1CC4-FB4C-8366-75E44F3F0BAE}" srcId="{04506B47-AA81-D24E-9765-070FFB5CC756}" destId="{D32A203E-B819-F746-99F5-05E8F8898F7C}" srcOrd="0" destOrd="0" parTransId="{5FEE7911-7EF5-2240-BC8C-B77C9CA2AFBF}" sibTransId="{1200D8A2-D7C3-AC4F-A3E7-46DE84FDFA62}"/>
    <dgm:cxn modelId="{119A8032-9117-1440-9D09-01D0BC2FC3FD}" type="presOf" srcId="{566DD69A-2B17-5E4A-B0D5-2EB0AEEE5F14}" destId="{B94DFDDE-27DF-2B46-BB88-3FE05922B5F7}" srcOrd="0" destOrd="3" presId="urn:microsoft.com/office/officeart/2005/8/layout/target2"/>
    <dgm:cxn modelId="{D29CE34B-20BE-2D49-A3FE-8F9BDDB32AAD}" type="presOf" srcId="{F7D98AEB-8567-B848-BF56-D8FFB4CC39D5}" destId="{0F7FBE98-8051-8949-AC25-187400DCA54D}" srcOrd="0" destOrd="0" presId="urn:microsoft.com/office/officeart/2005/8/layout/target2"/>
    <dgm:cxn modelId="{3E8A9251-5B3B-CB4D-871A-BACE505FF3DE}" type="presOf" srcId="{E7C35450-18AE-B948-9FE5-DB6FD4727151}" destId="{4F4AC8D7-AF8F-4B4E-80D5-A3995050BF07}" srcOrd="0" destOrd="0" presId="urn:microsoft.com/office/officeart/2005/8/layout/target2"/>
    <dgm:cxn modelId="{FC8C1159-D1C7-BF4D-853F-7B24C9800ECB}" srcId="{4031405E-9D5D-E94E-9747-BA719872389E}" destId="{8E385AED-7D33-D249-8462-F828A438F0DF}" srcOrd="3" destOrd="0" parTransId="{674BF833-6E84-6243-A2D5-817C342A44E9}" sibTransId="{BD579A23-3FC5-BA4F-9C7A-D53AF34A79C8}"/>
    <dgm:cxn modelId="{8ABC2E5A-8DA7-644D-BDAA-AB09FC307218}" type="presOf" srcId="{2216EA45-7E6D-9E40-BD8C-3103E45D92B0}" destId="{7FB58AA1-1DCA-9245-A2A4-5D49E8CBBCA6}" srcOrd="0" destOrd="0" presId="urn:microsoft.com/office/officeart/2005/8/layout/target2"/>
    <dgm:cxn modelId="{E8EAF974-3AD6-0F4A-B763-F22938042D3C}" srcId="{96DFEECE-9464-184B-ABB7-7D397B55A49B}" destId="{E7C35450-18AE-B948-9FE5-DB6FD4727151}" srcOrd="1" destOrd="0" parTransId="{C3A3D7A9-CF50-8B4A-9528-5CDBB9434857}" sibTransId="{A48F468E-3DED-064B-8E2A-4AAA4C45B5AA}"/>
    <dgm:cxn modelId="{9C17BC75-25EB-9544-804E-AE969528B1B2}" srcId="{2216EA45-7E6D-9E40-BD8C-3103E45D92B0}" destId="{ADB36DD9-86E9-2C44-B06B-5E1CFE88708A}" srcOrd="2" destOrd="0" parTransId="{628A6845-0D4F-E34A-8827-58AD0A5C5D3B}" sibTransId="{4FE66F8E-810B-2E41-8973-71BCB12DAC6B}"/>
    <dgm:cxn modelId="{7D3E477E-6121-1641-8C09-C543710F2710}" type="presOf" srcId="{37B60B1E-4428-824C-A31E-846F5B931FBE}" destId="{A26CDC3F-580F-CD43-BB1E-D0499EC433DF}" srcOrd="0" destOrd="0" presId="urn:microsoft.com/office/officeart/2005/8/layout/target2"/>
    <dgm:cxn modelId="{0C35BB82-D44B-D547-83BE-63D2393C9F74}" srcId="{4031405E-9D5D-E94E-9747-BA719872389E}" destId="{96DFEECE-9464-184B-ABB7-7D397B55A49B}" srcOrd="1" destOrd="0" parTransId="{9E34F90C-7F41-8B44-A60C-DA6DE2D534D3}" sibTransId="{04BBC22C-F91B-304E-BF25-48BB51D34EA4}"/>
    <dgm:cxn modelId="{44B8DE85-FC80-C54E-8C78-3442A4A9182C}" srcId="{04506B47-AA81-D24E-9765-070FFB5CC756}" destId="{F7D98AEB-8567-B848-BF56-D8FFB4CC39D5}" srcOrd="3" destOrd="0" parTransId="{78245A5C-9938-794E-8D5E-7B9E68ACEA75}" sibTransId="{CC29A319-7B9C-A246-AB6F-DFE0E53A9C17}"/>
    <dgm:cxn modelId="{49E62F86-AFBF-B045-8DF1-A4C816B52A29}" type="presOf" srcId="{864C514C-2C4A-2C4D-BCEA-8523BEC80BEF}" destId="{1EB68324-9367-EB49-9CA0-32B3FAF32304}" srcOrd="0" destOrd="0" presId="urn:microsoft.com/office/officeart/2005/8/layout/target2"/>
    <dgm:cxn modelId="{0F7BC293-B0C1-6849-A7A6-737C73E1F008}" type="presOf" srcId="{D32A203E-B819-F746-99F5-05E8F8898F7C}" destId="{B94DFDDE-27DF-2B46-BB88-3FE05922B5F7}" srcOrd="0" destOrd="0" presId="urn:microsoft.com/office/officeart/2005/8/layout/target2"/>
    <dgm:cxn modelId="{B6D32E9B-402E-ED49-A9B4-361E907065A8}" srcId="{4031405E-9D5D-E94E-9747-BA719872389E}" destId="{2216EA45-7E6D-9E40-BD8C-3103E45D92B0}" srcOrd="2" destOrd="0" parTransId="{BA90527A-E134-7342-A4CD-60C4D68C0096}" sibTransId="{6725F202-FF0E-8542-A4E0-9528FF7EA073}"/>
    <dgm:cxn modelId="{7FA7D7A4-AFFD-7547-80A4-7C6087AEEE1A}" srcId="{04506B47-AA81-D24E-9765-070FFB5CC756}" destId="{7044F616-5ED3-5F47-9D05-372F9C766B7D}" srcOrd="2" destOrd="0" parTransId="{3009B091-6C6F-7B40-BF8A-8C177FFBA61A}" sibTransId="{4FF9DAAD-6838-7A4F-8B3B-2ED603983A7A}"/>
    <dgm:cxn modelId="{9A8BB5A8-4DF1-B84C-A680-89BCFE7CA616}" type="presOf" srcId="{04506B47-AA81-D24E-9765-070FFB5CC756}" destId="{74F48067-6AB0-DD42-8501-6BA3FA56BE97}" srcOrd="0" destOrd="0" presId="urn:microsoft.com/office/officeart/2005/8/layout/target2"/>
    <dgm:cxn modelId="{CDD0DCB2-0038-864F-BC8D-3021089CD03A}" srcId="{D32A203E-B819-F746-99F5-05E8F8898F7C}" destId="{CB4BE809-F429-9E48-92CB-8F874AFF31D6}" srcOrd="0" destOrd="0" parTransId="{2E7D4196-9C72-684E-A031-8D1CC1FA71B1}" sibTransId="{05DDE144-4FF7-ED47-88C2-8D743C7ADC94}"/>
    <dgm:cxn modelId="{C3B784B4-0BC0-F84E-92F7-388D2733C273}" type="presOf" srcId="{ADB36DD9-86E9-2C44-B06B-5E1CFE88708A}" destId="{8E357A04-FA66-DF4B-B2C3-571A150F5046}" srcOrd="0" destOrd="0" presId="urn:microsoft.com/office/officeart/2005/8/layout/target2"/>
    <dgm:cxn modelId="{E991CEB8-5C21-4743-86AD-8F0C1B103AD8}" srcId="{2216EA45-7E6D-9E40-BD8C-3103E45D92B0}" destId="{670290E1-C254-984A-BC10-5B56D695E578}" srcOrd="0" destOrd="0" parTransId="{0007B835-E012-A840-96E1-C1D2D2B5E660}" sibTransId="{B14B1DBC-FC21-F346-8555-EAEDE46D229A}"/>
    <dgm:cxn modelId="{EAE374BF-BAB7-9646-9A57-64F9F79FCAE4}" type="presOf" srcId="{075A536C-60C5-9A43-95C1-8560A4ECE555}" destId="{56C32795-D04F-0D46-BF9E-761C8FFEE3A0}" srcOrd="0" destOrd="0" presId="urn:microsoft.com/office/officeart/2005/8/layout/target2"/>
    <dgm:cxn modelId="{CB24C3C1-0A8C-D140-8161-68DFD890CE3B}" type="presOf" srcId="{4031405E-9D5D-E94E-9747-BA719872389E}" destId="{06F869B5-C29C-A048-B2B4-1B2DE021FE84}" srcOrd="0" destOrd="0" presId="urn:microsoft.com/office/officeart/2005/8/layout/target2"/>
    <dgm:cxn modelId="{6CA757C6-5C00-DF4B-82F0-D2C05A45C0DE}" type="presOf" srcId="{96DFEECE-9464-184B-ABB7-7D397B55A49B}" destId="{9D6AD093-6739-8F4E-A733-A76E1E7058AD}" srcOrd="0" destOrd="0" presId="urn:microsoft.com/office/officeart/2005/8/layout/target2"/>
    <dgm:cxn modelId="{A59E1CCB-FF9C-9D44-BE02-45AAB9133358}" type="presOf" srcId="{CB4BE809-F429-9E48-92CB-8F874AFF31D6}" destId="{B94DFDDE-27DF-2B46-BB88-3FE05922B5F7}" srcOrd="0" destOrd="1" presId="urn:microsoft.com/office/officeart/2005/8/layout/target2"/>
    <dgm:cxn modelId="{5C952FCD-B42C-DD49-A712-0F1A48E86C73}" type="presOf" srcId="{670290E1-C254-984A-BC10-5B56D695E578}" destId="{D2ABD78F-F623-3248-ABFB-00AEEA7124BD}" srcOrd="0" destOrd="0" presId="urn:microsoft.com/office/officeart/2005/8/layout/target2"/>
    <dgm:cxn modelId="{E9910BD0-6F03-8A4B-999D-5254DB4F63A0}" type="presOf" srcId="{E321089E-872D-9241-A9DB-8F348570D4F8}" destId="{B94DFDDE-27DF-2B46-BB88-3FE05922B5F7}" srcOrd="0" destOrd="2" presId="urn:microsoft.com/office/officeart/2005/8/layout/target2"/>
    <dgm:cxn modelId="{FB1CAFE1-5D35-AC49-BFA8-09C7F3BDD942}" srcId="{4031405E-9D5D-E94E-9747-BA719872389E}" destId="{04506B47-AA81-D24E-9765-070FFB5CC756}" srcOrd="0" destOrd="0" parTransId="{00039C0C-A411-1B42-833E-AC935BEB3C1D}" sibTransId="{674229A6-BEEC-604C-A28D-57E48DD5B204}"/>
    <dgm:cxn modelId="{DE33DBE3-1513-B246-8642-582FB4DB1A18}" type="presOf" srcId="{E50CBD85-5264-C74D-B533-76ED1C37DEAA}" destId="{B94DFDDE-27DF-2B46-BB88-3FE05922B5F7}" srcOrd="0" destOrd="4" presId="urn:microsoft.com/office/officeart/2005/8/layout/target2"/>
    <dgm:cxn modelId="{675222F0-9D01-3D42-98EB-E15648163470}" srcId="{D32A203E-B819-F746-99F5-05E8F8898F7C}" destId="{E321089E-872D-9241-A9DB-8F348570D4F8}" srcOrd="1" destOrd="0" parTransId="{53693218-708C-8147-941B-A5D76A105C16}" sibTransId="{087BA313-8464-9347-9061-87985586C3EE}"/>
    <dgm:cxn modelId="{7F4302FA-E13D-4E4F-802D-17FD449AC8F5}" srcId="{96DFEECE-9464-184B-ABB7-7D397B55A49B}" destId="{075A536C-60C5-9A43-95C1-8560A4ECE555}" srcOrd="0" destOrd="0" parTransId="{B5A4F715-9B88-4B42-B3A0-25B7DEB43F71}" sibTransId="{ACBACCB3-954D-5F48-87FF-1E0B818A4AC7}"/>
    <dgm:cxn modelId="{2429B8FB-4C34-334A-A74A-71459AEE45E0}" srcId="{D32A203E-B819-F746-99F5-05E8F8898F7C}" destId="{E50CBD85-5264-C74D-B533-76ED1C37DEAA}" srcOrd="3" destOrd="0" parTransId="{BDBB5EBC-91AA-B746-A6D3-22EA9C5E798D}" sibTransId="{FFFC0BA2-5518-E842-8A78-552CF19C7BE6}"/>
    <dgm:cxn modelId="{924A22FD-1026-6B43-92D7-C22ED548DB8C}" srcId="{2216EA45-7E6D-9E40-BD8C-3103E45D92B0}" destId="{864C514C-2C4A-2C4D-BCEA-8523BEC80BEF}" srcOrd="1" destOrd="0" parTransId="{37F80DBE-45D0-7D47-8BB7-D1CB3320B4FD}" sibTransId="{005FF561-9FED-C142-96A6-286FA1F65F2F}"/>
    <dgm:cxn modelId="{0225AEFB-855C-044E-8512-0B9C2FF9F261}" type="presParOf" srcId="{06F869B5-C29C-A048-B2B4-1B2DE021FE84}" destId="{4BF00DA0-41B8-3E40-AE17-FB1E6CF3F789}" srcOrd="0" destOrd="0" presId="urn:microsoft.com/office/officeart/2005/8/layout/target2"/>
    <dgm:cxn modelId="{76C843C9-1E84-6443-9B4E-4483F692DE92}" type="presParOf" srcId="{4BF00DA0-41B8-3E40-AE17-FB1E6CF3F789}" destId="{74F48067-6AB0-DD42-8501-6BA3FA56BE97}" srcOrd="0" destOrd="0" presId="urn:microsoft.com/office/officeart/2005/8/layout/target2"/>
    <dgm:cxn modelId="{DBFC2AED-00BC-9F4A-B962-D45C8D5F3D81}" type="presParOf" srcId="{4BF00DA0-41B8-3E40-AE17-FB1E6CF3F789}" destId="{DD61056C-F158-354E-AF4A-009BDD4D82E3}" srcOrd="1" destOrd="0" presId="urn:microsoft.com/office/officeart/2005/8/layout/target2"/>
    <dgm:cxn modelId="{C70B2DB5-CBFC-074F-AF8C-5A55F499B14D}" type="presParOf" srcId="{DD61056C-F158-354E-AF4A-009BDD4D82E3}" destId="{B94DFDDE-27DF-2B46-BB88-3FE05922B5F7}" srcOrd="0" destOrd="0" presId="urn:microsoft.com/office/officeart/2005/8/layout/target2"/>
    <dgm:cxn modelId="{AAEC7761-5F22-7147-A7D5-B52ED3A8C792}" type="presParOf" srcId="{DD61056C-F158-354E-AF4A-009BDD4D82E3}" destId="{84131A9F-7F77-8D4D-979E-81170F3953FB}" srcOrd="1" destOrd="0" presId="urn:microsoft.com/office/officeart/2005/8/layout/target2"/>
    <dgm:cxn modelId="{C3A8FF3C-56FA-5041-AD00-6DD8AE1FAE8A}" type="presParOf" srcId="{DD61056C-F158-354E-AF4A-009BDD4D82E3}" destId="{A26CDC3F-580F-CD43-BB1E-D0499EC433DF}" srcOrd="2" destOrd="0" presId="urn:microsoft.com/office/officeart/2005/8/layout/target2"/>
    <dgm:cxn modelId="{CF700455-D454-DA49-BB40-BD089C46AD0F}" type="presParOf" srcId="{DD61056C-F158-354E-AF4A-009BDD4D82E3}" destId="{8534A62F-1992-6941-864C-C2921075EBCA}" srcOrd="3" destOrd="0" presId="urn:microsoft.com/office/officeart/2005/8/layout/target2"/>
    <dgm:cxn modelId="{B84F804C-AA2E-AA43-A310-F2B865D0FAA4}" type="presParOf" srcId="{DD61056C-F158-354E-AF4A-009BDD4D82E3}" destId="{E26F5315-DEB6-A249-9A3A-9B593B9CE0A5}" srcOrd="4" destOrd="0" presId="urn:microsoft.com/office/officeart/2005/8/layout/target2"/>
    <dgm:cxn modelId="{F204256F-2266-0F41-B6A7-7D772C0C6B95}" type="presParOf" srcId="{DD61056C-F158-354E-AF4A-009BDD4D82E3}" destId="{0B38F207-7A50-3F48-9F9F-C94BFDB0BB19}" srcOrd="5" destOrd="0" presId="urn:microsoft.com/office/officeart/2005/8/layout/target2"/>
    <dgm:cxn modelId="{B224B12B-83BE-5E43-A94C-91AB5D507E91}" type="presParOf" srcId="{DD61056C-F158-354E-AF4A-009BDD4D82E3}" destId="{0F7FBE98-8051-8949-AC25-187400DCA54D}" srcOrd="6" destOrd="0" presId="urn:microsoft.com/office/officeart/2005/8/layout/target2"/>
    <dgm:cxn modelId="{45EE7900-E6FA-3642-8DC5-00C8B24D3C98}" type="presParOf" srcId="{06F869B5-C29C-A048-B2B4-1B2DE021FE84}" destId="{BC0B9378-75A4-DC4F-8D36-65C7207EA529}" srcOrd="1" destOrd="0" presId="urn:microsoft.com/office/officeart/2005/8/layout/target2"/>
    <dgm:cxn modelId="{FDFB8FD1-F2B2-A542-BF97-FB16A02CFBBB}" type="presParOf" srcId="{BC0B9378-75A4-DC4F-8D36-65C7207EA529}" destId="{9D6AD093-6739-8F4E-A733-A76E1E7058AD}" srcOrd="0" destOrd="0" presId="urn:microsoft.com/office/officeart/2005/8/layout/target2"/>
    <dgm:cxn modelId="{C1C59AC8-F070-8245-A9CD-B62710A6752A}" type="presParOf" srcId="{BC0B9378-75A4-DC4F-8D36-65C7207EA529}" destId="{48E3B12C-C6F3-1045-8875-E5A8BFC43418}" srcOrd="1" destOrd="0" presId="urn:microsoft.com/office/officeart/2005/8/layout/target2"/>
    <dgm:cxn modelId="{EE5EC65A-167C-E64C-A4BC-C68283D9A11B}" type="presParOf" srcId="{48E3B12C-C6F3-1045-8875-E5A8BFC43418}" destId="{56C32795-D04F-0D46-BF9E-761C8FFEE3A0}" srcOrd="0" destOrd="0" presId="urn:microsoft.com/office/officeart/2005/8/layout/target2"/>
    <dgm:cxn modelId="{4608CCED-F3A4-8946-9C5F-69FF6D12A591}" type="presParOf" srcId="{48E3B12C-C6F3-1045-8875-E5A8BFC43418}" destId="{FE25E2C3-7FFF-214D-8FD2-C7B3DD76C7AA}" srcOrd="1" destOrd="0" presId="urn:microsoft.com/office/officeart/2005/8/layout/target2"/>
    <dgm:cxn modelId="{21D33CF6-C23A-C041-829A-B33BFF2729F2}" type="presParOf" srcId="{48E3B12C-C6F3-1045-8875-E5A8BFC43418}" destId="{4F4AC8D7-AF8F-4B4E-80D5-A3995050BF07}" srcOrd="2" destOrd="0" presId="urn:microsoft.com/office/officeart/2005/8/layout/target2"/>
    <dgm:cxn modelId="{1DA031EF-DE2A-7746-923F-A38B18D8A24C}" type="presParOf" srcId="{06F869B5-C29C-A048-B2B4-1B2DE021FE84}" destId="{7A82EC89-CE91-4240-9E05-48BB17A593A1}" srcOrd="2" destOrd="0" presId="urn:microsoft.com/office/officeart/2005/8/layout/target2"/>
    <dgm:cxn modelId="{B73FE713-B7C8-F34E-B64F-08BF112EAEDE}" type="presParOf" srcId="{7A82EC89-CE91-4240-9E05-48BB17A593A1}" destId="{7FB58AA1-1DCA-9245-A2A4-5D49E8CBBCA6}" srcOrd="0" destOrd="0" presId="urn:microsoft.com/office/officeart/2005/8/layout/target2"/>
    <dgm:cxn modelId="{6DCEEDCF-B86A-8F43-9168-D7B5968D37A5}" type="presParOf" srcId="{7A82EC89-CE91-4240-9E05-48BB17A593A1}" destId="{49463BE1-CBF7-B140-B7E9-2EEB99C90D1D}" srcOrd="1" destOrd="0" presId="urn:microsoft.com/office/officeart/2005/8/layout/target2"/>
    <dgm:cxn modelId="{5ACF61B4-CD8A-F246-BFC4-834ADA622C8A}" type="presParOf" srcId="{49463BE1-CBF7-B140-B7E9-2EEB99C90D1D}" destId="{D2ABD78F-F623-3248-ABFB-00AEEA7124BD}" srcOrd="0" destOrd="0" presId="urn:microsoft.com/office/officeart/2005/8/layout/target2"/>
    <dgm:cxn modelId="{1F23EDCE-D663-7B44-B837-FB0CB1124B01}" type="presParOf" srcId="{49463BE1-CBF7-B140-B7E9-2EEB99C90D1D}" destId="{2929DE0B-DABB-7A46-ABD2-A8B7F81AAE3B}" srcOrd="1" destOrd="0" presId="urn:microsoft.com/office/officeart/2005/8/layout/target2"/>
    <dgm:cxn modelId="{1E09442A-3970-E94C-BD95-3DB9D28D7E12}" type="presParOf" srcId="{49463BE1-CBF7-B140-B7E9-2EEB99C90D1D}" destId="{1EB68324-9367-EB49-9CA0-32B3FAF32304}" srcOrd="2" destOrd="0" presId="urn:microsoft.com/office/officeart/2005/8/layout/target2"/>
    <dgm:cxn modelId="{7FF1FDD7-D6EA-4D49-9C1A-CE4E46F1F063}" type="presParOf" srcId="{49463BE1-CBF7-B140-B7E9-2EEB99C90D1D}" destId="{CE620166-367D-2A40-A0BC-503359682A22}" srcOrd="3" destOrd="0" presId="urn:microsoft.com/office/officeart/2005/8/layout/target2"/>
    <dgm:cxn modelId="{724C0D15-29BF-934F-A82B-D21B0AB305FE}" type="presParOf" srcId="{49463BE1-CBF7-B140-B7E9-2EEB99C90D1D}" destId="{8E357A04-FA66-DF4B-B2C3-571A150F5046}" srcOrd="4" destOrd="0" presId="urn:microsoft.com/office/officeart/2005/8/layout/targe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CFF30-27B2-FD49-8B43-5BB798787CF7}">
      <dsp:nvSpPr>
        <dsp:cNvPr id="0" name=""/>
        <dsp:cNvSpPr/>
      </dsp:nvSpPr>
      <dsp:spPr>
        <a:xfrm>
          <a:off x="3641570" y="429997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1CF667-B898-6649-82F9-611E442665F7}">
      <dsp:nvSpPr>
        <dsp:cNvPr id="0" name=""/>
        <dsp:cNvSpPr/>
      </dsp:nvSpPr>
      <dsp:spPr>
        <a:xfrm>
          <a:off x="3490415" y="4364921"/>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F4EBB-FA79-F94E-879B-6A97AE8B118D}">
      <dsp:nvSpPr>
        <dsp:cNvPr id="0" name=""/>
        <dsp:cNvSpPr/>
      </dsp:nvSpPr>
      <dsp:spPr>
        <a:xfrm>
          <a:off x="3335887" y="4420224"/>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88A69-2712-AC42-B329-B9F6064195B3}">
      <dsp:nvSpPr>
        <dsp:cNvPr id="0" name=""/>
        <dsp:cNvSpPr/>
      </dsp:nvSpPr>
      <dsp:spPr>
        <a:xfrm>
          <a:off x="3179333" y="4465380"/>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B2A978-48DF-B540-8A63-3B718F398233}">
      <dsp:nvSpPr>
        <dsp:cNvPr id="0" name=""/>
        <dsp:cNvSpPr/>
      </dsp:nvSpPr>
      <dsp:spPr>
        <a:xfrm>
          <a:off x="3020756" y="450038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4D739-736E-7540-8585-E9CB998A5ED0}">
      <dsp:nvSpPr>
        <dsp:cNvPr id="0" name=""/>
        <dsp:cNvSpPr/>
      </dsp:nvSpPr>
      <dsp:spPr>
        <a:xfrm>
          <a:off x="4501938" y="3691645"/>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F1B1-64B1-2641-B01F-5782846F120C}">
      <dsp:nvSpPr>
        <dsp:cNvPr id="0" name=""/>
        <dsp:cNvSpPr/>
      </dsp:nvSpPr>
      <dsp:spPr>
        <a:xfrm>
          <a:off x="4375076" y="3812399"/>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6B2E0-B097-3C40-8095-336F09AFC7D9}">
      <dsp:nvSpPr>
        <dsp:cNvPr id="0" name=""/>
        <dsp:cNvSpPr/>
      </dsp:nvSpPr>
      <dsp:spPr>
        <a:xfrm>
          <a:off x="5050548" y="2974736"/>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03D15-8FBE-984C-8FD2-88FEB37AB576}">
      <dsp:nvSpPr>
        <dsp:cNvPr id="0" name=""/>
        <dsp:cNvSpPr/>
      </dsp:nvSpPr>
      <dsp:spPr>
        <a:xfrm>
          <a:off x="5422362" y="2126926"/>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DC272-1B39-E04C-BCD1-0820AA2B8D00}">
      <dsp:nvSpPr>
        <dsp:cNvPr id="0" name=""/>
        <dsp:cNvSpPr/>
      </dsp:nvSpPr>
      <dsp:spPr>
        <a:xfrm>
          <a:off x="5599159" y="124410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EAA28-659D-014D-ADB4-B7D6AE45DF6E}">
      <dsp:nvSpPr>
        <dsp:cNvPr id="0" name=""/>
        <dsp:cNvSpPr/>
      </dsp:nvSpPr>
      <dsp:spPr>
        <a:xfrm>
          <a:off x="5445305" y="19487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5A3A0-704F-BD4F-9F25-F1E1F0C1F0EB}">
      <dsp:nvSpPr>
        <dsp:cNvPr id="0" name=""/>
        <dsp:cNvSpPr/>
      </dsp:nvSpPr>
      <dsp:spPr>
        <a:xfrm>
          <a:off x="5550574" y="11014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1E520-14F4-1F45-B03B-5BA90F372063}">
      <dsp:nvSpPr>
        <dsp:cNvPr id="0" name=""/>
        <dsp:cNvSpPr/>
      </dsp:nvSpPr>
      <dsp:spPr>
        <a:xfrm>
          <a:off x="5655842" y="25412"/>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9E746-BB52-F34B-83B5-817BB846C3A1}">
      <dsp:nvSpPr>
        <dsp:cNvPr id="0" name=""/>
        <dsp:cNvSpPr/>
      </dsp:nvSpPr>
      <dsp:spPr>
        <a:xfrm>
          <a:off x="5761785" y="11014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A1FE1-1B1D-F244-972F-62BA57342E85}">
      <dsp:nvSpPr>
        <dsp:cNvPr id="0" name=""/>
        <dsp:cNvSpPr/>
      </dsp:nvSpPr>
      <dsp:spPr>
        <a:xfrm>
          <a:off x="5867054" y="19487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2B3A6-4857-4D4A-A63E-0905A9AFC21E}">
      <dsp:nvSpPr>
        <dsp:cNvPr id="0" name=""/>
        <dsp:cNvSpPr/>
      </dsp:nvSpPr>
      <dsp:spPr>
        <a:xfrm>
          <a:off x="5655842" y="204005"/>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309B70-B255-8A42-B331-FA47A699B294}">
      <dsp:nvSpPr>
        <dsp:cNvPr id="0" name=""/>
        <dsp:cNvSpPr/>
      </dsp:nvSpPr>
      <dsp:spPr>
        <a:xfrm>
          <a:off x="5655842" y="382599"/>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75BB-633A-C34C-9741-985469111EB4}">
      <dsp:nvSpPr>
        <dsp:cNvPr id="0" name=""/>
        <dsp:cNvSpPr/>
      </dsp:nvSpPr>
      <dsp:spPr>
        <a:xfrm>
          <a:off x="2653328" y="4636781"/>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发端于API服务</a:t>
          </a:r>
          <a:endParaRPr lang="en-US" sz="1000" b="0" i="0" kern="1200" dirty="0">
            <a:latin typeface="Microsoft YaHei UI" panose="020B0503020204020204" pitchFamily="34" charset="-122"/>
            <a:ea typeface="Microsoft YaHei UI" panose="020B0503020204020204" pitchFamily="34" charset="-122"/>
          </a:endParaRPr>
        </a:p>
      </dsp:txBody>
      <dsp:txXfrm>
        <a:off x="2673415" y="4656868"/>
        <a:ext cx="1494991" cy="371300"/>
      </dsp:txXfrm>
    </dsp:sp>
    <dsp:sp modelId="{9019E57A-FAC3-1343-AAF0-08A974B55C30}">
      <dsp:nvSpPr>
        <dsp:cNvPr id="0" name=""/>
        <dsp:cNvSpPr/>
      </dsp:nvSpPr>
      <dsp:spPr>
        <a:xfrm>
          <a:off x="4188494" y="4636781"/>
          <a:ext cx="3801811"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面向研究者和开发者，基于</a:t>
          </a:r>
          <a:r>
            <a:rPr lang="en-US" sz="1000" b="0" i="0" kern="1200" baseline="0" dirty="0">
              <a:latin typeface="Microsoft YaHei UI" panose="020B0503020204020204" pitchFamily="34" charset="-122"/>
              <a:ea typeface="Microsoft YaHei UI" panose="020B0503020204020204" pitchFamily="34" charset="-122"/>
            </a:rPr>
            <a:t>Microsoft Azure</a:t>
          </a:r>
          <a:r>
            <a:rPr lang="zh-CN" sz="1000" b="0" i="0" kern="1200" baseline="0" dirty="0">
              <a:latin typeface="Microsoft YaHei UI" panose="020B0503020204020204" pitchFamily="34" charset="-122"/>
              <a:ea typeface="Microsoft YaHei UI" panose="020B0503020204020204" pitchFamily="34" charset="-122"/>
            </a:rPr>
            <a:t>云做</a:t>
          </a:r>
          <a:r>
            <a:rPr lang="en-US" sz="1000" b="0" i="0" kern="1200" baseline="0" dirty="0">
              <a:latin typeface="Microsoft YaHei UI" panose="020B0503020204020204" pitchFamily="34" charset="-122"/>
              <a:ea typeface="Microsoft YaHei UI" panose="020B0503020204020204" pitchFamily="34" charset="-122"/>
            </a:rPr>
            <a:t>API</a:t>
          </a:r>
          <a:r>
            <a:rPr lang="zh-CN" sz="1000" b="0" i="0" kern="1200" baseline="0" dirty="0">
              <a:latin typeface="Microsoft YaHei UI" panose="020B0503020204020204" pitchFamily="34" charset="-122"/>
              <a:ea typeface="Microsoft YaHei UI" panose="020B0503020204020204" pitchFamily="34" charset="-122"/>
            </a:rPr>
            <a:t>服务</a:t>
          </a:r>
          <a:endParaRPr lang="en-US" sz="1000" kern="1200" dirty="0">
            <a:latin typeface="Microsoft YaHei UI" panose="020B0503020204020204" pitchFamily="34" charset="-122"/>
            <a:ea typeface="Microsoft YaHei UI" panose="020B0503020204020204" pitchFamily="34" charset="-122"/>
          </a:endParaRPr>
        </a:p>
      </dsp:txBody>
      <dsp:txXfrm>
        <a:off x="4188494" y="4636781"/>
        <a:ext cx="3801811" cy="411474"/>
      </dsp:txXfrm>
    </dsp:sp>
    <dsp:sp modelId="{0B29FEBB-24F9-5D44-851F-F1D4EC85D677}">
      <dsp:nvSpPr>
        <dsp:cNvPr id="0" name=""/>
        <dsp:cNvSpPr/>
      </dsp:nvSpPr>
      <dsp:spPr>
        <a:xfrm>
          <a:off x="2227868" y="4224546"/>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B196C0-6652-624B-8E45-97596D74C0BE}">
      <dsp:nvSpPr>
        <dsp:cNvPr id="0" name=""/>
        <dsp:cNvSpPr/>
      </dsp:nvSpPr>
      <dsp:spPr>
        <a:xfrm>
          <a:off x="4125738" y="4147172"/>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发现了人类反馈的价值</a:t>
          </a:r>
          <a:endParaRPr lang="en-US" sz="1000" b="0" i="0" kern="1200" dirty="0">
            <a:latin typeface="Microsoft YaHei UI" panose="020B0503020204020204" pitchFamily="34" charset="-122"/>
            <a:ea typeface="Microsoft YaHei UI" panose="020B0503020204020204" pitchFamily="34" charset="-122"/>
          </a:endParaRPr>
        </a:p>
      </dsp:txBody>
      <dsp:txXfrm>
        <a:off x="4145825" y="4167259"/>
        <a:ext cx="1494991" cy="371300"/>
      </dsp:txXfrm>
    </dsp:sp>
    <dsp:sp modelId="{67F314EB-B3C8-F04F-866B-B55A30BB5001}">
      <dsp:nvSpPr>
        <dsp:cNvPr id="0" name=""/>
        <dsp:cNvSpPr/>
      </dsp:nvSpPr>
      <dsp:spPr>
        <a:xfrm>
          <a:off x="5660903" y="4147172"/>
          <a:ext cx="2329402"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通过用户互动获取数据，通过</a:t>
          </a:r>
          <a:r>
            <a:rPr lang="en-US" sz="1000" b="0" i="0" kern="1200" baseline="0" dirty="0">
              <a:latin typeface="Microsoft YaHei UI" panose="020B0503020204020204" pitchFamily="34" charset="-122"/>
              <a:ea typeface="Microsoft YaHei UI" panose="020B0503020204020204" pitchFamily="34" charset="-122"/>
            </a:rPr>
            <a:t>Instruct/RLHF</a:t>
          </a:r>
          <a:r>
            <a:rPr lang="zh-CN" sz="1000" b="0" i="0" kern="1200" baseline="0" dirty="0">
              <a:latin typeface="Microsoft YaHei UI" panose="020B0503020204020204" pitchFamily="34" charset="-122"/>
              <a:ea typeface="Microsoft YaHei UI" panose="020B0503020204020204" pitchFamily="34" charset="-122"/>
            </a:rPr>
            <a:t>训练，显著提升模型性能。</a:t>
          </a:r>
          <a:endParaRPr lang="en-US" sz="1000" kern="1200" dirty="0">
            <a:latin typeface="Microsoft YaHei UI" panose="020B0503020204020204" pitchFamily="34" charset="-122"/>
            <a:ea typeface="Microsoft YaHei UI" panose="020B0503020204020204" pitchFamily="34" charset="-122"/>
          </a:endParaRPr>
        </a:p>
      </dsp:txBody>
      <dsp:txXfrm>
        <a:off x="5660903" y="4147172"/>
        <a:ext cx="2329402" cy="411474"/>
      </dsp:txXfrm>
    </dsp:sp>
    <dsp:sp modelId="{EAA545A8-6AC7-EF48-A8F1-52DA666F5716}">
      <dsp:nvSpPr>
        <dsp:cNvPr id="0" name=""/>
        <dsp:cNvSpPr/>
      </dsp:nvSpPr>
      <dsp:spPr>
        <a:xfrm>
          <a:off x="3699603" y="3734937"/>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B4A4F-554B-E64E-95B5-7E9AEEC2C249}">
      <dsp:nvSpPr>
        <dsp:cNvPr id="0" name=""/>
        <dsp:cNvSpPr/>
      </dsp:nvSpPr>
      <dsp:spPr>
        <a:xfrm>
          <a:off x="4851820" y="3414027"/>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altLang="zh-CN" sz="1000" b="0" i="0" kern="1200" baseline="0" dirty="0" err="1">
              <a:latin typeface="Microsoft YaHei UI" panose="020B0503020204020204" pitchFamily="34" charset="-122"/>
              <a:ea typeface="Microsoft YaHei UI" panose="020B0503020204020204" pitchFamily="34" charset="-122"/>
            </a:rPr>
            <a:t>ChatGPT</a:t>
          </a:r>
          <a:r>
            <a:rPr lang="zh-CN" altLang="en-US" sz="1000" b="0" i="0" kern="1200" baseline="0" dirty="0">
              <a:latin typeface="Microsoft YaHei UI" panose="020B0503020204020204" pitchFamily="34" charset="-122"/>
              <a:ea typeface="Microsoft YaHei UI" panose="020B0503020204020204" pitchFamily="34" charset="-122"/>
            </a:rPr>
            <a:t>发布，</a:t>
          </a:r>
          <a:r>
            <a:rPr lang="en-US" altLang="zh-CN" sz="1000" b="0" i="0" kern="1200" baseline="0" dirty="0">
              <a:latin typeface="Microsoft YaHei UI" panose="020B0503020204020204" pitchFamily="34" charset="-122"/>
              <a:ea typeface="Microsoft YaHei UI" panose="020B0503020204020204" pitchFamily="34" charset="-122"/>
            </a:rPr>
            <a:t>2</a:t>
          </a:r>
          <a:r>
            <a:rPr lang="zh-CN" altLang="en-US" sz="1000" b="0" i="0" kern="1200" baseline="0" dirty="0">
              <a:latin typeface="Microsoft YaHei UI" panose="020B0503020204020204" pitchFamily="34" charset="-122"/>
              <a:ea typeface="Microsoft YaHei UI" panose="020B0503020204020204" pitchFamily="34" charset="-122"/>
            </a:rPr>
            <a:t>个月突破亿用户</a:t>
          </a:r>
          <a:endParaRPr lang="en-US" sz="1000" b="0" i="0" kern="1200" dirty="0">
            <a:latin typeface="Microsoft YaHei UI" panose="020B0503020204020204" pitchFamily="34" charset="-122"/>
            <a:ea typeface="Microsoft YaHei UI" panose="020B0503020204020204" pitchFamily="34" charset="-122"/>
          </a:endParaRPr>
        </a:p>
      </dsp:txBody>
      <dsp:txXfrm>
        <a:off x="4871907" y="3434114"/>
        <a:ext cx="1494991" cy="371300"/>
      </dsp:txXfrm>
    </dsp:sp>
    <dsp:sp modelId="{4779F91D-C114-F24B-B59B-09CCEAEF0300}">
      <dsp:nvSpPr>
        <dsp:cNvPr id="0" name=""/>
        <dsp:cNvSpPr/>
      </dsp:nvSpPr>
      <dsp:spPr>
        <a:xfrm>
          <a:off x="6386986" y="3414027"/>
          <a:ext cx="1603319"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历史上增长最快的新晋互联网服务</a:t>
          </a:r>
          <a:r>
            <a:rPr lang="zh-CN" altLang="en-US" sz="1000" b="0" i="0" kern="1200" baseline="0" dirty="0">
              <a:latin typeface="Microsoft YaHei UI" panose="020B0503020204020204" pitchFamily="34" charset="-122"/>
              <a:ea typeface="Microsoft YaHei UI" panose="020B0503020204020204" pitchFamily="34" charset="-122"/>
            </a:rPr>
            <a:t>之一</a:t>
          </a:r>
          <a:endParaRPr lang="en-US" sz="1000" kern="1200" dirty="0">
            <a:latin typeface="Microsoft YaHei UI" panose="020B0503020204020204" pitchFamily="34" charset="-122"/>
            <a:ea typeface="Microsoft YaHei UI" panose="020B0503020204020204" pitchFamily="34" charset="-122"/>
          </a:endParaRPr>
        </a:p>
      </dsp:txBody>
      <dsp:txXfrm>
        <a:off x="6386986" y="3414027"/>
        <a:ext cx="1603319" cy="411474"/>
      </dsp:txXfrm>
    </dsp:sp>
    <dsp:sp modelId="{4A12733C-D87D-2748-A503-83050E4BDC61}">
      <dsp:nvSpPr>
        <dsp:cNvPr id="0" name=""/>
        <dsp:cNvSpPr/>
      </dsp:nvSpPr>
      <dsp:spPr>
        <a:xfrm>
          <a:off x="4425685" y="3001791"/>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A7D4CD-D033-2747-8814-865B0D25BCE1}">
      <dsp:nvSpPr>
        <dsp:cNvPr id="0" name=""/>
        <dsp:cNvSpPr/>
      </dsp:nvSpPr>
      <dsp:spPr>
        <a:xfrm>
          <a:off x="5289764" y="2611373"/>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战略内部辩论</a:t>
          </a:r>
          <a:endParaRPr lang="en-US" sz="1000" b="0" i="0" kern="1200" dirty="0">
            <a:latin typeface="Microsoft YaHei UI" panose="020B0503020204020204" pitchFamily="34" charset="-122"/>
            <a:ea typeface="Microsoft YaHei UI" panose="020B0503020204020204" pitchFamily="34" charset="-122"/>
          </a:endParaRPr>
        </a:p>
      </dsp:txBody>
      <dsp:txXfrm>
        <a:off x="5309851" y="2631460"/>
        <a:ext cx="1494991" cy="371300"/>
      </dsp:txXfrm>
    </dsp:sp>
    <dsp:sp modelId="{445F0C38-7E2F-5641-BBFA-975246E9C914}">
      <dsp:nvSpPr>
        <dsp:cNvPr id="0" name=""/>
        <dsp:cNvSpPr/>
      </dsp:nvSpPr>
      <dsp:spPr>
        <a:xfrm>
          <a:off x="6824930" y="2611373"/>
          <a:ext cx="1165376"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安全的</a:t>
          </a:r>
          <a:r>
            <a:rPr lang="en-US" sz="1000" b="0" i="0" kern="1200" baseline="0" dirty="0">
              <a:latin typeface="Microsoft YaHei UI" panose="020B0503020204020204" pitchFamily="34" charset="-122"/>
              <a:ea typeface="Microsoft YaHei UI" panose="020B0503020204020204" pitchFamily="34" charset="-122"/>
            </a:rPr>
            <a:t>AGI</a:t>
          </a:r>
          <a:r>
            <a:rPr lang="zh-CN" sz="1000" b="0" i="0" kern="1200" baseline="0" dirty="0">
              <a:latin typeface="Microsoft YaHei UI" panose="020B0503020204020204" pitchFamily="34" charset="-122"/>
              <a:ea typeface="Microsoft YaHei UI" panose="020B0503020204020204" pitchFamily="34" charset="-122"/>
            </a:rPr>
            <a:t>发展 </a:t>
          </a:r>
          <a:r>
            <a:rPr lang="en-US" sz="1000" b="0" i="0" kern="1200" baseline="0" dirty="0">
              <a:latin typeface="Microsoft YaHei UI" panose="020B0503020204020204" pitchFamily="34" charset="-122"/>
              <a:ea typeface="Microsoft YaHei UI" panose="020B0503020204020204" pitchFamily="34" charset="-122"/>
            </a:rPr>
            <a:t>vs </a:t>
          </a:r>
          <a:r>
            <a:rPr lang="en-US" sz="1000" b="0" i="0" kern="1200" baseline="0" dirty="0" err="1">
              <a:latin typeface="Microsoft YaHei UI" panose="020B0503020204020204" pitchFamily="34" charset="-122"/>
              <a:ea typeface="Microsoft YaHei UI" panose="020B0503020204020204" pitchFamily="34" charset="-122"/>
            </a:rPr>
            <a:t>ChatGPT</a:t>
          </a:r>
          <a:r>
            <a:rPr lang="zh-CN" sz="1000" b="0" i="0" kern="1200" baseline="0" dirty="0">
              <a:latin typeface="Microsoft YaHei UI" panose="020B0503020204020204" pitchFamily="34" charset="-122"/>
              <a:ea typeface="Microsoft YaHei UI" panose="020B0503020204020204" pitchFamily="34" charset="-122"/>
            </a:rPr>
            <a:t>的商业化</a:t>
          </a:r>
          <a:endParaRPr lang="en-US" sz="1000" kern="1200" dirty="0">
            <a:latin typeface="Microsoft YaHei UI" panose="020B0503020204020204" pitchFamily="34" charset="-122"/>
            <a:ea typeface="Microsoft YaHei UI" panose="020B0503020204020204" pitchFamily="34" charset="-122"/>
          </a:endParaRPr>
        </a:p>
      </dsp:txBody>
      <dsp:txXfrm>
        <a:off x="6824930" y="2611373"/>
        <a:ext cx="1165376" cy="411474"/>
      </dsp:txXfrm>
    </dsp:sp>
    <dsp:sp modelId="{BA2791BF-D5DF-0745-B612-9DD6CE81BAD6}">
      <dsp:nvSpPr>
        <dsp:cNvPr id="0" name=""/>
        <dsp:cNvSpPr/>
      </dsp:nvSpPr>
      <dsp:spPr>
        <a:xfrm>
          <a:off x="4863629" y="2199137"/>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AA4142-3B50-254F-AF95-45715FD772B9}">
      <dsp:nvSpPr>
        <dsp:cNvPr id="0" name=""/>
        <dsp:cNvSpPr/>
      </dsp:nvSpPr>
      <dsp:spPr>
        <a:xfrm>
          <a:off x="5571830" y="1746819"/>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领导方向确定</a:t>
          </a:r>
          <a:endParaRPr lang="en-US" sz="1000" b="0" i="0" kern="1200" dirty="0">
            <a:latin typeface="Microsoft YaHei UI" panose="020B0503020204020204" pitchFamily="34" charset="-122"/>
            <a:ea typeface="Microsoft YaHei UI" panose="020B0503020204020204" pitchFamily="34" charset="-122"/>
          </a:endParaRPr>
        </a:p>
      </dsp:txBody>
      <dsp:txXfrm>
        <a:off x="5591917" y="1766906"/>
        <a:ext cx="1494991" cy="371300"/>
      </dsp:txXfrm>
    </dsp:sp>
    <dsp:sp modelId="{592E5679-F9F9-8C42-9E63-EBDE2CD0734F}">
      <dsp:nvSpPr>
        <dsp:cNvPr id="0" name=""/>
        <dsp:cNvSpPr/>
      </dsp:nvSpPr>
      <dsp:spPr>
        <a:xfrm>
          <a:off x="7098405" y="1744639"/>
          <a:ext cx="1360377"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采纳</a:t>
          </a:r>
          <a:r>
            <a:rPr lang="en-US" sz="1000" b="0" i="0" kern="1200" baseline="0" dirty="0">
              <a:latin typeface="Microsoft YaHei UI" panose="020B0503020204020204" pitchFamily="34" charset="-122"/>
              <a:ea typeface="Microsoft YaHei UI" panose="020B0503020204020204" pitchFamily="34" charset="-122"/>
            </a:rPr>
            <a:t>Sam Altman</a:t>
          </a:r>
          <a:r>
            <a:rPr lang="zh-CN" sz="1000" b="0" i="0" kern="1200" baseline="0" dirty="0">
              <a:latin typeface="Microsoft YaHei UI" panose="020B0503020204020204" pitchFamily="34" charset="-122"/>
              <a:ea typeface="Microsoft YaHei UI" panose="020B0503020204020204" pitchFamily="34" charset="-122"/>
            </a:rPr>
            <a:t>的商业化战略</a:t>
          </a:r>
          <a:r>
            <a:rPr lang="zh-CN" altLang="en-US" sz="1000" b="0" i="0" kern="1200" baseline="0" dirty="0">
              <a:latin typeface="Microsoft YaHei UI" panose="020B0503020204020204" pitchFamily="34" charset="-122"/>
              <a:ea typeface="Microsoft YaHei UI" panose="020B0503020204020204" pitchFamily="34" charset="-122"/>
            </a:rPr>
            <a:t>，全球用户超</a:t>
          </a:r>
          <a:r>
            <a:rPr lang="en-US" altLang="zh-CN" sz="1000" b="0" i="0" kern="1200" baseline="0" dirty="0">
              <a:latin typeface="Microsoft YaHei UI" panose="020B0503020204020204" pitchFamily="34" charset="-122"/>
              <a:ea typeface="Microsoft YaHei UI" panose="020B0503020204020204" pitchFamily="34" charset="-122"/>
            </a:rPr>
            <a:t>1.8</a:t>
          </a:r>
          <a:r>
            <a:rPr lang="zh-CN" altLang="en-US" sz="1000" b="0" i="0" kern="1200" baseline="0" dirty="0">
              <a:latin typeface="Microsoft YaHei UI" panose="020B0503020204020204" pitchFamily="34" charset="-122"/>
              <a:ea typeface="Microsoft YaHei UI" panose="020B0503020204020204" pitchFamily="34" charset="-122"/>
            </a:rPr>
            <a:t>亿，美国用户</a:t>
          </a:r>
          <a:r>
            <a:rPr lang="en-US" altLang="zh-CN" sz="1000" b="0" i="0" kern="1200" baseline="0" dirty="0">
              <a:latin typeface="Microsoft YaHei UI" panose="020B0503020204020204" pitchFamily="34" charset="-122"/>
              <a:ea typeface="Microsoft YaHei UI" panose="020B0503020204020204" pitchFamily="34" charset="-122"/>
            </a:rPr>
            <a:t>14%</a:t>
          </a:r>
          <a:r>
            <a:rPr lang="zh-CN" altLang="en-US" sz="1000" b="0" i="0" kern="1200" baseline="0" dirty="0">
              <a:latin typeface="Microsoft YaHei UI" panose="020B0503020204020204" pitchFamily="34" charset="-122"/>
              <a:ea typeface="Microsoft YaHei UI" panose="020B0503020204020204" pitchFamily="34" charset="-122"/>
            </a:rPr>
            <a:t>，收入超</a:t>
          </a:r>
          <a:r>
            <a:rPr lang="en-US" altLang="zh-CN" sz="1000" b="0" i="0" kern="1200" baseline="0" dirty="0">
              <a:latin typeface="Microsoft YaHei UI" panose="020B0503020204020204" pitchFamily="34" charset="-122"/>
              <a:ea typeface="Microsoft YaHei UI" panose="020B0503020204020204" pitchFamily="34" charset="-122"/>
            </a:rPr>
            <a:t>$16</a:t>
          </a:r>
          <a:r>
            <a:rPr lang="zh-CN" altLang="en-US" sz="1000" b="0" i="0" kern="1200" baseline="0" dirty="0">
              <a:latin typeface="Microsoft YaHei UI" panose="020B0503020204020204" pitchFamily="34" charset="-122"/>
              <a:ea typeface="Microsoft YaHei UI" panose="020B0503020204020204" pitchFamily="34" charset="-122"/>
            </a:rPr>
            <a:t>亿</a:t>
          </a:r>
          <a:endParaRPr lang="en-US" sz="1000" kern="1200" dirty="0">
            <a:latin typeface="Microsoft YaHei UI" panose="020B0503020204020204" pitchFamily="34" charset="-122"/>
            <a:ea typeface="Microsoft YaHei UI" panose="020B0503020204020204" pitchFamily="34" charset="-122"/>
          </a:endParaRPr>
        </a:p>
      </dsp:txBody>
      <dsp:txXfrm>
        <a:off x="7098405" y="1744639"/>
        <a:ext cx="1360377" cy="411474"/>
      </dsp:txXfrm>
    </dsp:sp>
    <dsp:sp modelId="{B5281BC1-8DB3-C64B-BFB9-CABCAB26E2E9}">
      <dsp:nvSpPr>
        <dsp:cNvPr id="0" name=""/>
        <dsp:cNvSpPr/>
      </dsp:nvSpPr>
      <dsp:spPr>
        <a:xfrm>
          <a:off x="5146370" y="1334584"/>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46318-445B-164B-B18D-93433EB5FF3F}">
      <dsp:nvSpPr>
        <dsp:cNvPr id="0" name=""/>
        <dsp:cNvSpPr/>
      </dsp:nvSpPr>
      <dsp:spPr>
        <a:xfrm>
          <a:off x="5725684" y="896472"/>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全面构建AI互联网服务生态</a:t>
          </a:r>
          <a:endParaRPr lang="en-US" sz="1000" b="0" i="0" kern="1200" dirty="0">
            <a:latin typeface="Microsoft YaHei UI" panose="020B0503020204020204" pitchFamily="34" charset="-122"/>
            <a:ea typeface="Microsoft YaHei UI" panose="020B0503020204020204" pitchFamily="34" charset="-122"/>
          </a:endParaRPr>
        </a:p>
      </dsp:txBody>
      <dsp:txXfrm>
        <a:off x="5745771" y="916559"/>
        <a:ext cx="1494991" cy="371300"/>
      </dsp:txXfrm>
    </dsp:sp>
    <dsp:sp modelId="{2D314EEA-319B-0849-8F8C-3C5E12F9CC93}">
      <dsp:nvSpPr>
        <dsp:cNvPr id="0" name=""/>
        <dsp:cNvSpPr/>
      </dsp:nvSpPr>
      <dsp:spPr>
        <a:xfrm>
          <a:off x="7297398" y="880176"/>
          <a:ext cx="1324306" cy="4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转变为多元化</a:t>
          </a:r>
          <a:r>
            <a:rPr lang="en-US" sz="1000" b="0" i="0" kern="1200" baseline="0" dirty="0">
              <a:latin typeface="Microsoft YaHei UI" panose="020B0503020204020204" pitchFamily="34" charset="-122"/>
              <a:ea typeface="Microsoft YaHei UI" panose="020B0503020204020204" pitchFamily="34" charset="-122"/>
            </a:rPr>
            <a:t>AI</a:t>
          </a:r>
          <a:r>
            <a:rPr lang="zh-CN" sz="1000" b="0" i="0" kern="1200" baseline="0" dirty="0">
              <a:latin typeface="Microsoft YaHei UI" panose="020B0503020204020204" pitchFamily="34" charset="-122"/>
              <a:ea typeface="Microsoft YaHei UI" panose="020B0503020204020204" pitchFamily="34" charset="-122"/>
            </a:rPr>
            <a:t>平台，推出</a:t>
          </a:r>
          <a:r>
            <a:rPr lang="en-US" sz="1000" b="0" i="0" kern="1200" baseline="0" dirty="0">
              <a:latin typeface="Microsoft YaHei UI" panose="020B0503020204020204" pitchFamily="34" charset="-122"/>
              <a:ea typeface="Microsoft YaHei UI" panose="020B0503020204020204" pitchFamily="34" charset="-122"/>
            </a:rPr>
            <a:t>GPTs</a:t>
          </a:r>
          <a:r>
            <a:rPr lang="zh-CN" sz="1000" b="0" i="0" kern="1200" baseline="0" dirty="0">
              <a:latin typeface="Microsoft YaHei UI" panose="020B0503020204020204" pitchFamily="34" charset="-122"/>
              <a:ea typeface="Microsoft YaHei UI" panose="020B0503020204020204" pitchFamily="34" charset="-122"/>
            </a:rPr>
            <a:t>和</a:t>
          </a:r>
          <a:r>
            <a:rPr lang="en-US" sz="1000" b="0" i="0" kern="1200" baseline="0" dirty="0">
              <a:latin typeface="Microsoft YaHei UI" panose="020B0503020204020204" pitchFamily="34" charset="-122"/>
              <a:ea typeface="Microsoft YaHei UI" panose="020B0503020204020204" pitchFamily="34" charset="-122"/>
            </a:rPr>
            <a:t>GPT</a:t>
          </a:r>
          <a:r>
            <a:rPr lang="zh-CN" sz="1000" b="0" i="0" kern="1200" baseline="0" dirty="0">
              <a:latin typeface="Microsoft YaHei UI" panose="020B0503020204020204" pitchFamily="34" charset="-122"/>
              <a:ea typeface="Microsoft YaHei UI" panose="020B0503020204020204" pitchFamily="34" charset="-122"/>
            </a:rPr>
            <a:t>商店</a:t>
          </a:r>
          <a:endParaRPr lang="en-US" altLang="zh-CN" sz="1000" b="0" i="0" kern="1200" baseline="0" dirty="0">
            <a:latin typeface="Microsoft YaHei UI" panose="020B0503020204020204" pitchFamily="34" charset="-122"/>
            <a:ea typeface="Microsoft YaHei UI" panose="020B0503020204020204" pitchFamily="34" charset="-122"/>
          </a:endParaRPr>
        </a:p>
      </dsp:txBody>
      <dsp:txXfrm>
        <a:off x="7297398" y="880176"/>
        <a:ext cx="1324306" cy="425970"/>
      </dsp:txXfrm>
    </dsp:sp>
    <dsp:sp modelId="{168F54DF-A31C-8B42-91D8-D4D857CBDC7F}">
      <dsp:nvSpPr>
        <dsp:cNvPr id="0" name=""/>
        <dsp:cNvSpPr/>
      </dsp:nvSpPr>
      <dsp:spPr>
        <a:xfrm>
          <a:off x="5317502" y="501499"/>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48067-6AB0-DD42-8501-6BA3FA56BE97}">
      <dsp:nvSpPr>
        <dsp:cNvPr id="0" name=""/>
        <dsp:cNvSpPr/>
      </dsp:nvSpPr>
      <dsp:spPr>
        <a:xfrm>
          <a:off x="0" y="0"/>
          <a:ext cx="6783877" cy="3284184"/>
        </a:xfrm>
        <a:prstGeom prst="roundRect">
          <a:avLst>
            <a:gd name="adj" fmla="val 85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2548892" numCol="1" spcCol="1270" anchor="t" anchorCtr="0">
          <a:noAutofit/>
        </a:bodyPr>
        <a:lstStyle/>
        <a:p>
          <a:pPr marL="0" lvl="0" indent="0" algn="l" defTabSz="933450">
            <a:lnSpc>
              <a:spcPct val="90000"/>
            </a:lnSpc>
            <a:spcBef>
              <a:spcPct val="0"/>
            </a:spcBef>
            <a:spcAft>
              <a:spcPct val="35000"/>
            </a:spcAft>
            <a:buNone/>
          </a:pPr>
          <a:r>
            <a:rPr lang="en-US" sz="2100" b="0" i="0" kern="1200" baseline="0" dirty="0" err="1">
              <a:latin typeface="Microsoft YaHei UI" panose="020B0503020204020204" pitchFamily="34" charset="-122"/>
              <a:ea typeface="Microsoft YaHei UI" panose="020B0503020204020204" pitchFamily="34" charset="-122"/>
            </a:rPr>
            <a:t>用户应用</a:t>
          </a:r>
          <a:endParaRPr lang="en-US" sz="2100" b="0" i="0" kern="1200" dirty="0">
            <a:latin typeface="Microsoft YaHei UI" panose="020B0503020204020204" pitchFamily="34" charset="-122"/>
            <a:ea typeface="Microsoft YaHei UI" panose="020B0503020204020204" pitchFamily="34" charset="-122"/>
          </a:endParaRPr>
        </a:p>
      </dsp:txBody>
      <dsp:txXfrm>
        <a:off x="81762" y="81762"/>
        <a:ext cx="6620353" cy="3120660"/>
      </dsp:txXfrm>
    </dsp:sp>
    <dsp:sp modelId="{B94DFDDE-27DF-2B46-BB88-3FE05922B5F7}">
      <dsp:nvSpPr>
        <dsp:cNvPr id="0" name=""/>
        <dsp:cNvSpPr/>
      </dsp:nvSpPr>
      <dsp:spPr>
        <a:xfrm>
          <a:off x="169596" y="82104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0" i="0" kern="1200" baseline="0" dirty="0">
              <a:latin typeface="Microsoft YaHei UI" panose="020B0503020204020204" pitchFamily="34" charset="-122"/>
              <a:ea typeface="Microsoft YaHei UI" panose="020B0503020204020204" pitchFamily="34" charset="-122"/>
            </a:rPr>
            <a:t>Plugins</a:t>
          </a:r>
          <a:endParaRPr lang="en-US" sz="9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文档</a:t>
          </a:r>
          <a:r>
            <a:rPr lang="en-US" altLang="zh-CN" sz="700" b="0" i="0" kern="1200" dirty="0">
              <a:latin typeface="Microsoft YaHei UI" panose="020B0503020204020204" pitchFamily="34" charset="-122"/>
              <a:ea typeface="Microsoft YaHei UI" panose="020B0503020204020204" pitchFamily="34" charset="-122"/>
            </a:rPr>
            <a:t>/</a:t>
          </a:r>
          <a:r>
            <a:rPr lang="zh-CN" altLang="en-US" sz="700" b="0" i="0" kern="1200" dirty="0">
              <a:latin typeface="Microsoft YaHei UI" panose="020B0503020204020204" pitchFamily="34" charset="-122"/>
              <a:ea typeface="Microsoft YaHei UI" panose="020B0503020204020204" pitchFamily="34" charset="-122"/>
            </a:rPr>
            <a:t>数据解析注入</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实时web搜索</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可视化呈现</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a:latin typeface="Microsoft YaHei UI" panose="020B0503020204020204" pitchFamily="34" charset="-122"/>
              <a:ea typeface="Microsoft YaHei UI" panose="020B0503020204020204" pitchFamily="34" charset="-122"/>
            </a:rPr>
            <a:t>API</a:t>
          </a:r>
          <a:r>
            <a:rPr lang="zh-CN" altLang="en-US" sz="700" b="0" i="0" kern="1200" dirty="0">
              <a:latin typeface="Microsoft YaHei UI" panose="020B0503020204020204" pitchFamily="34" charset="-122"/>
              <a:ea typeface="Microsoft YaHei UI" panose="020B0503020204020204" pitchFamily="34" charset="-122"/>
            </a:rPr>
            <a:t> </a:t>
          </a:r>
          <a:r>
            <a:rPr lang="en-US" altLang="zh-CN" sz="700" b="0" i="0" kern="1200" dirty="0">
              <a:latin typeface="Microsoft YaHei UI" panose="020B0503020204020204" pitchFamily="34" charset="-122"/>
              <a:ea typeface="Microsoft YaHei UI" panose="020B0503020204020204" pitchFamily="34" charset="-122"/>
            </a:rPr>
            <a:t>function</a:t>
          </a:r>
          <a:r>
            <a:rPr lang="zh-CN" altLang="en-US" sz="700" b="0" i="0" kern="1200" dirty="0">
              <a:latin typeface="Microsoft YaHei UI" panose="020B0503020204020204" pitchFamily="34" charset="-122"/>
              <a:ea typeface="Microsoft YaHei UI" panose="020B0503020204020204" pitchFamily="34" charset="-122"/>
            </a:rPr>
            <a:t> </a:t>
          </a:r>
          <a:r>
            <a:rPr lang="en-US" altLang="zh-CN" sz="700" b="0" i="0" kern="1200" dirty="0">
              <a:latin typeface="Microsoft YaHei UI" panose="020B0503020204020204" pitchFamily="34" charset="-122"/>
              <a:ea typeface="Microsoft YaHei UI" panose="020B0503020204020204" pitchFamily="34" charset="-122"/>
            </a:rPr>
            <a:t>call</a:t>
          </a:r>
          <a:endParaRPr lang="en-US" sz="700" b="0" i="0" kern="1200" dirty="0">
            <a:latin typeface="Microsoft YaHei UI" panose="020B0503020204020204" pitchFamily="34" charset="-122"/>
            <a:ea typeface="Microsoft YaHei UI" panose="020B0503020204020204" pitchFamily="34" charset="-122"/>
          </a:endParaRPr>
        </a:p>
      </dsp:txBody>
      <dsp:txXfrm>
        <a:off x="186701" y="838151"/>
        <a:ext cx="983371" cy="522000"/>
      </dsp:txXfrm>
    </dsp:sp>
    <dsp:sp modelId="{A26CDC3F-580F-CD43-BB1E-D0499EC433DF}">
      <dsp:nvSpPr>
        <dsp:cNvPr id="0" name=""/>
        <dsp:cNvSpPr/>
      </dsp:nvSpPr>
      <dsp:spPr>
        <a:xfrm>
          <a:off x="169596" y="140187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0" i="0" kern="1200" dirty="0">
              <a:latin typeface="Microsoft YaHei UI" panose="020B0503020204020204" pitchFamily="34" charset="-122"/>
              <a:ea typeface="Microsoft YaHei UI" panose="020B0503020204020204" pitchFamily="34" charset="-122"/>
            </a:rPr>
            <a:t>搜索引擎集成 （</a:t>
          </a:r>
          <a:r>
            <a:rPr lang="en-US" altLang="zh-CN" sz="900" b="0" i="0" kern="1200" dirty="0">
              <a:latin typeface="Microsoft YaHei UI" panose="020B0503020204020204" pitchFamily="34" charset="-122"/>
              <a:ea typeface="Microsoft YaHei UI" panose="020B0503020204020204" pitchFamily="34" charset="-122"/>
            </a:rPr>
            <a:t>RAG</a:t>
          </a:r>
          <a:r>
            <a:rPr lang="zh-CN" altLang="en-US" sz="900" b="0" i="0" kern="1200" dirty="0">
              <a:latin typeface="Microsoft YaHei UI" panose="020B0503020204020204" pitchFamily="34" charset="-122"/>
              <a:ea typeface="Microsoft YaHei UI" panose="020B0503020204020204" pitchFamily="34" charset="-122"/>
            </a:rPr>
            <a:t>）</a:t>
          </a:r>
          <a:endParaRPr lang="en-US" sz="900" b="0" i="0" kern="1200" dirty="0">
            <a:latin typeface="Microsoft YaHei UI" panose="020B0503020204020204" pitchFamily="34" charset="-122"/>
            <a:ea typeface="Microsoft YaHei UI" panose="020B0503020204020204" pitchFamily="34" charset="-122"/>
          </a:endParaRPr>
        </a:p>
      </dsp:txBody>
      <dsp:txXfrm>
        <a:off x="186701" y="1418981"/>
        <a:ext cx="983371" cy="522000"/>
      </dsp:txXfrm>
    </dsp:sp>
    <dsp:sp modelId="{E26F5315-DEB6-A249-9A3A-9B593B9CE0A5}">
      <dsp:nvSpPr>
        <dsp:cNvPr id="0" name=""/>
        <dsp:cNvSpPr/>
      </dsp:nvSpPr>
      <dsp:spPr>
        <a:xfrm>
          <a:off x="169596" y="198270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err="1">
              <a:latin typeface="Microsoft YaHei UI" panose="020B0503020204020204" pitchFamily="34" charset="-122"/>
              <a:ea typeface="Microsoft YaHei UI" panose="020B0503020204020204" pitchFamily="34" charset="-122"/>
            </a:rPr>
            <a:t>客户提示词定制GPT</a:t>
          </a:r>
          <a:endParaRPr lang="en-US" sz="900" b="0" i="0" kern="1200" dirty="0">
            <a:latin typeface="Microsoft YaHei UI" panose="020B0503020204020204" pitchFamily="34" charset="-122"/>
            <a:ea typeface="Microsoft YaHei UI" panose="020B0503020204020204" pitchFamily="34" charset="-122"/>
          </a:endParaRPr>
        </a:p>
      </dsp:txBody>
      <dsp:txXfrm>
        <a:off x="186701" y="1999811"/>
        <a:ext cx="983371" cy="522000"/>
      </dsp:txXfrm>
    </dsp:sp>
    <dsp:sp modelId="{0F7FBE98-8051-8949-AC25-187400DCA54D}">
      <dsp:nvSpPr>
        <dsp:cNvPr id="0" name=""/>
        <dsp:cNvSpPr/>
      </dsp:nvSpPr>
      <dsp:spPr>
        <a:xfrm>
          <a:off x="169596" y="256353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latin typeface="Microsoft YaHei UI" panose="020B0503020204020204" pitchFamily="34" charset="-122"/>
              <a:ea typeface="Microsoft YaHei UI" panose="020B0503020204020204" pitchFamily="34" charset="-122"/>
            </a:rPr>
            <a:t>Agent</a:t>
          </a:r>
          <a:r>
            <a:rPr lang="zh-CN" altLang="en-US" sz="900" b="0" i="0" kern="1200" dirty="0">
              <a:latin typeface="Microsoft YaHei UI" panose="020B0503020204020204" pitchFamily="34" charset="-122"/>
              <a:ea typeface="Microsoft YaHei UI" panose="020B0503020204020204" pitchFamily="34" charset="-122"/>
            </a:rPr>
            <a:t>工作流编排</a:t>
          </a:r>
          <a:endParaRPr lang="en-US" sz="900" b="0" i="0" kern="1200" dirty="0">
            <a:latin typeface="Microsoft YaHei UI" panose="020B0503020204020204" pitchFamily="34" charset="-122"/>
            <a:ea typeface="Microsoft YaHei UI" panose="020B0503020204020204" pitchFamily="34" charset="-122"/>
          </a:endParaRPr>
        </a:p>
      </dsp:txBody>
      <dsp:txXfrm>
        <a:off x="186701" y="2580641"/>
        <a:ext cx="983371" cy="522000"/>
      </dsp:txXfrm>
    </dsp:sp>
    <dsp:sp modelId="{9D6AD093-6739-8F4E-A733-A76E1E7058AD}">
      <dsp:nvSpPr>
        <dsp:cNvPr id="0" name=""/>
        <dsp:cNvSpPr/>
      </dsp:nvSpPr>
      <dsp:spPr>
        <a:xfrm>
          <a:off x="1356775" y="821046"/>
          <a:ext cx="5257504" cy="2298928"/>
        </a:xfrm>
        <a:prstGeom prst="roundRect">
          <a:avLst>
            <a:gd name="adj" fmla="val 105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1459820" numCol="1" spcCol="1270" anchor="t" anchorCtr="0">
          <a:noAutofit/>
        </a:bodyPr>
        <a:lstStyle/>
        <a:p>
          <a:pPr marL="0" lvl="0" indent="0" algn="l" defTabSz="933450">
            <a:lnSpc>
              <a:spcPct val="90000"/>
            </a:lnSpc>
            <a:spcBef>
              <a:spcPct val="0"/>
            </a:spcBef>
            <a:spcAft>
              <a:spcPct val="35000"/>
            </a:spcAft>
            <a:buNone/>
          </a:pPr>
          <a:r>
            <a:rPr lang="en-US" sz="2100" b="0" i="0" kern="1200" dirty="0" err="1">
              <a:latin typeface="Microsoft YaHei UI" panose="020B0503020204020204" pitchFamily="34" charset="-122"/>
              <a:ea typeface="Microsoft YaHei UI" panose="020B0503020204020204" pitchFamily="34" charset="-122"/>
            </a:rPr>
            <a:t>微调模型</a:t>
          </a:r>
          <a:endParaRPr lang="en-US" sz="2100" b="0" i="0" kern="1200" dirty="0">
            <a:latin typeface="Microsoft YaHei UI" panose="020B0503020204020204" pitchFamily="34" charset="-122"/>
            <a:ea typeface="Microsoft YaHei UI" panose="020B0503020204020204" pitchFamily="34" charset="-122"/>
          </a:endParaRPr>
        </a:p>
      </dsp:txBody>
      <dsp:txXfrm>
        <a:off x="1427475" y="891746"/>
        <a:ext cx="5116104" cy="2157528"/>
      </dsp:txXfrm>
    </dsp:sp>
    <dsp:sp modelId="{56C32795-D04F-0D46-BF9E-761C8FFEE3A0}">
      <dsp:nvSpPr>
        <dsp:cNvPr id="0" name=""/>
        <dsp:cNvSpPr/>
      </dsp:nvSpPr>
      <dsp:spPr>
        <a:xfrm>
          <a:off x="1488213" y="1625671"/>
          <a:ext cx="1051500" cy="63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长文本提示词</a:t>
          </a:r>
          <a:endParaRPr lang="en-US" sz="1000" b="0" i="0" kern="1200" dirty="0">
            <a:latin typeface="Microsoft YaHei UI" panose="020B0503020204020204" pitchFamily="34" charset="-122"/>
            <a:ea typeface="Microsoft YaHei UI" panose="020B0503020204020204" pitchFamily="34" charset="-122"/>
          </a:endParaRPr>
        </a:p>
      </dsp:txBody>
      <dsp:txXfrm>
        <a:off x="1507785" y="1645243"/>
        <a:ext cx="1012356" cy="597270"/>
      </dsp:txXfrm>
    </dsp:sp>
    <dsp:sp modelId="{4F4AC8D7-AF8F-4B4E-80D5-A3995050BF07}">
      <dsp:nvSpPr>
        <dsp:cNvPr id="0" name=""/>
        <dsp:cNvSpPr/>
      </dsp:nvSpPr>
      <dsp:spPr>
        <a:xfrm>
          <a:off x="1488213" y="2311076"/>
          <a:ext cx="1051500" cy="63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用户定制数据</a:t>
          </a:r>
          <a:endParaRPr lang="en-US" sz="1000" b="0" i="0" kern="1200" dirty="0">
            <a:latin typeface="Microsoft YaHei UI" panose="020B0503020204020204" pitchFamily="34" charset="-122"/>
            <a:ea typeface="Microsoft YaHei UI" panose="020B0503020204020204" pitchFamily="34" charset="-122"/>
          </a:endParaRPr>
        </a:p>
      </dsp:txBody>
      <dsp:txXfrm>
        <a:off x="1507785" y="2330648"/>
        <a:ext cx="1012356" cy="597270"/>
      </dsp:txXfrm>
    </dsp:sp>
    <dsp:sp modelId="{7FB58AA1-1DCA-9245-A2A4-5D49E8CBBCA6}">
      <dsp:nvSpPr>
        <dsp:cNvPr id="0" name=""/>
        <dsp:cNvSpPr/>
      </dsp:nvSpPr>
      <dsp:spPr>
        <a:xfrm>
          <a:off x="2679631" y="1642092"/>
          <a:ext cx="3765051" cy="1313673"/>
        </a:xfrm>
        <a:prstGeom prst="roundRect">
          <a:avLst>
            <a:gd name="adj" fmla="val 10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741496" numCol="1" spcCol="1270" anchor="t" anchorCtr="0">
          <a:noAutofit/>
        </a:bodyPr>
        <a:lstStyle/>
        <a:p>
          <a:pPr marL="0" lvl="0" indent="0" algn="l" defTabSz="933450">
            <a:lnSpc>
              <a:spcPct val="90000"/>
            </a:lnSpc>
            <a:spcBef>
              <a:spcPct val="0"/>
            </a:spcBef>
            <a:spcAft>
              <a:spcPct val="35000"/>
            </a:spcAft>
            <a:buNone/>
          </a:pPr>
          <a:r>
            <a:rPr lang="en-US" sz="2100" b="0" i="0" kern="1200" baseline="0" dirty="0" err="1">
              <a:latin typeface="Microsoft YaHei UI" panose="020B0503020204020204" pitchFamily="34" charset="-122"/>
              <a:ea typeface="Microsoft YaHei UI" panose="020B0503020204020204" pitchFamily="34" charset="-122"/>
            </a:rPr>
            <a:t>基础模型</a:t>
          </a:r>
          <a:endParaRPr lang="en-US" sz="2100" b="0" i="0" kern="1200" dirty="0">
            <a:latin typeface="Microsoft YaHei UI" panose="020B0503020204020204" pitchFamily="34" charset="-122"/>
            <a:ea typeface="Microsoft YaHei UI" panose="020B0503020204020204" pitchFamily="34" charset="-122"/>
          </a:endParaRPr>
        </a:p>
      </dsp:txBody>
      <dsp:txXfrm>
        <a:off x="2720031" y="1682492"/>
        <a:ext cx="3684251" cy="1232873"/>
      </dsp:txXfrm>
    </dsp:sp>
    <dsp:sp modelId="{D2ABD78F-F623-3248-ABFB-00AEEA7124BD}">
      <dsp:nvSpPr>
        <dsp:cNvPr id="0" name=""/>
        <dsp:cNvSpPr/>
      </dsp:nvSpPr>
      <dsp:spPr>
        <a:xfrm>
          <a:off x="2773757"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dirty="0" err="1">
              <a:latin typeface="Microsoft YaHei UI" panose="020B0503020204020204" pitchFamily="34" charset="-122"/>
              <a:ea typeface="Microsoft YaHei UI" panose="020B0503020204020204" pitchFamily="34" charset="-122"/>
            </a:rPr>
            <a:t>基础底座模型</a:t>
          </a:r>
          <a:endParaRPr lang="en-US" sz="1000" b="0" i="0" kern="1200" dirty="0">
            <a:latin typeface="Microsoft YaHei UI" panose="020B0503020204020204" pitchFamily="34" charset="-122"/>
            <a:ea typeface="Microsoft YaHei UI" panose="020B0503020204020204" pitchFamily="34" charset="-122"/>
          </a:endParaRPr>
        </a:p>
      </dsp:txBody>
      <dsp:txXfrm>
        <a:off x="2791937" y="2251425"/>
        <a:ext cx="1132037" cy="554793"/>
      </dsp:txXfrm>
    </dsp:sp>
    <dsp:sp modelId="{1EB68324-9367-EB49-9CA0-32B3FAF32304}">
      <dsp:nvSpPr>
        <dsp:cNvPr id="0" name=""/>
        <dsp:cNvSpPr/>
      </dsp:nvSpPr>
      <dsp:spPr>
        <a:xfrm>
          <a:off x="3975395"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dirty="0" err="1">
              <a:latin typeface="Microsoft YaHei UI" panose="020B0503020204020204" pitchFamily="34" charset="-122"/>
              <a:ea typeface="Microsoft YaHei UI" panose="020B0503020204020204" pitchFamily="34" charset="-122"/>
            </a:rPr>
            <a:t>多模态</a:t>
          </a:r>
          <a:endParaRPr lang="en-US" sz="1000" b="0" i="0" kern="1200" dirty="0">
            <a:latin typeface="Microsoft YaHei UI" panose="020B0503020204020204" pitchFamily="34" charset="-122"/>
            <a:ea typeface="Microsoft YaHei UI" panose="020B0503020204020204" pitchFamily="34" charset="-122"/>
          </a:endParaRPr>
        </a:p>
      </dsp:txBody>
      <dsp:txXfrm>
        <a:off x="3993575" y="2251425"/>
        <a:ext cx="1132037" cy="554793"/>
      </dsp:txXfrm>
    </dsp:sp>
    <dsp:sp modelId="{8E357A04-FA66-DF4B-B2C3-571A150F5046}">
      <dsp:nvSpPr>
        <dsp:cNvPr id="0" name=""/>
        <dsp:cNvSpPr/>
      </dsp:nvSpPr>
      <dsp:spPr>
        <a:xfrm>
          <a:off x="5177033"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MoE</a:t>
          </a:r>
          <a:endParaRPr lang="en-US" sz="1000" b="0" i="0" kern="1200" dirty="0">
            <a:latin typeface="Microsoft YaHei UI" panose="020B0503020204020204" pitchFamily="34" charset="-122"/>
            <a:ea typeface="Microsoft YaHei UI" panose="020B0503020204020204" pitchFamily="34" charset="-122"/>
          </a:endParaRPr>
        </a:p>
      </dsp:txBody>
      <dsp:txXfrm>
        <a:off x="5195213" y="2251425"/>
        <a:ext cx="1132037" cy="554793"/>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289566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11111"/>
                </a:solidFill>
                <a:effectLst/>
                <a:latin typeface="Arial" panose="020B0604020202020204" pitchFamily="34" charset="0"/>
              </a:rPr>
              <a:t>CoQA</a:t>
            </a:r>
            <a:r>
              <a:rPr lang="en-US" b="0" i="0" dirty="0">
                <a:solidFill>
                  <a:srgbClr val="111111"/>
                </a:solidFill>
                <a:effectLst/>
                <a:latin typeface="Arial" panose="020B0604020202020204" pitchFamily="34" charset="0"/>
              </a:rPr>
              <a:t>, LAMBDA, HELLASWAG, </a:t>
            </a:r>
            <a:r>
              <a:rPr lang="en-US" b="0" i="0" dirty="0" err="1">
                <a:solidFill>
                  <a:srgbClr val="111111"/>
                </a:solidFill>
                <a:effectLst/>
                <a:latin typeface="Arial" panose="020B0604020202020204" pitchFamily="34" charset="0"/>
              </a:rPr>
              <a:t>LogiQA</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3EEB2-FF4B-4C18-A709-51FAD5025B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22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14141"/>
                </a:solidFill>
                <a:effectLst/>
                <a:latin typeface="inherit"/>
              </a:rPr>
              <a:t>Apple M1 Pro Chip 10-core CPU with 8 perform­ance cores and 2 efficiency cores, 16-core GPU, 16-core Neural Engine</a:t>
            </a:r>
          </a:p>
          <a:p>
            <a:pPr algn="l">
              <a:buFont typeface="Arial" panose="020B0604020202020204" pitchFamily="34" charset="0"/>
              <a:buChar char="•"/>
            </a:pPr>
            <a:r>
              <a:rPr lang="en-US" b="0" i="0" dirty="0">
                <a:solidFill>
                  <a:srgbClr val="414141"/>
                </a:solidFill>
                <a:effectLst/>
                <a:latin typeface="inherit"/>
              </a:rPr>
              <a:t>16GB unified memory</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021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owehrens.com</a:t>
            </a:r>
            <a:r>
              <a:rPr lang="en-US" dirty="0"/>
              <a:t>/whisper-nvidia-rtx-4090-vs-m1pro-with-mlx/</a:t>
            </a:r>
          </a:p>
          <a:p>
            <a:r>
              <a:rPr lang="en-US" dirty="0"/>
              <a:t>https://</a:t>
            </a:r>
            <a:r>
              <a:rPr lang="en-US" dirty="0" err="1"/>
              <a:t>blog.hippoml.com</a:t>
            </a:r>
            <a:r>
              <a:rPr lang="en-US" dirty="0"/>
              <a:t>/up-to-80x-speedup-in-multi-head-attention-on-apple-silicon-46b413e61f34</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93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F4DE0-2837-D2E5-B2B8-D2EDDFB2F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0157E-0859-DD00-1E0E-832AE512EA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D7386-D834-0AFB-03DC-9B0CB9652F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E8431-6C3C-0C40-ADCA-2DFB31516F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0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73F7-6AA2-3B55-7D04-E2A1E6BA6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33B5C-3F82-B3E8-31FA-2E3737DED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B6246-2B7D-743A-2C6E-03AB8EB407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EBAE58-F92C-3215-C076-C76CCBC65E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16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EAE6-1082-4C13-90FC-D40F68EE2B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8CF69C-C44A-49C6-87B8-B95C1C917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5C6D36-CF6E-46C2-8BD1-DCFF26017BAB}"/>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A203AB54-486E-4D18-BC67-49DF3B150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95527-713B-4D38-9BDC-BC1AF2A2E575}"/>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170326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A59E-84A9-4DD9-9237-21CE2FDA9E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F3E8B1-455A-476C-9696-0A267D9CEB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29996-2D2E-4D52-BA5A-E9890AAA99FB}"/>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8929B0E9-3E88-4791-97FC-8D0B7666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3BC25-0AF7-455D-8417-156A58892121}"/>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374462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7E00A1-0201-4EE5-82E2-DB64ADB53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CD75D-4239-4DBB-8FE8-6B07B568BB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842E-F355-41B4-BB67-D1A6F51FD549}"/>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64BE6963-8A95-47DC-8585-F40011929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49598-D656-44C6-B8C5-5D39A1FE2114}"/>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2464792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aseline="0">
                <a:latin typeface="Avenir Next LT Pro" panose="020B0504020202020204" pitchFamily="34" charset="0"/>
                <a:ea typeface="Microsoft YaHei" panose="020B0503020204020204" pitchFamily="34" charset="-122"/>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r>
              <a:rPr lang="en-US" dirty="0"/>
              <a:t>d</a:t>
            </a:r>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78965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4435" y="1391771"/>
            <a:ext cx="11154336" cy="4773705"/>
          </a:xfrm>
        </p:spPr>
        <p:txBody>
          <a:bodyPr/>
          <a:lstStyle>
            <a:lvl1pPr>
              <a:defRPr>
                <a:latin typeface="Avenir Next LT Pro Light" panose="020B0304020202020204" pitchFamily="34" charset="0"/>
              </a:defRPr>
            </a:lvl1pPr>
            <a:lvl2pPr>
              <a:defRPr>
                <a:latin typeface="Avenir Next LT Pro Light" panose="020B0304020202020204" pitchFamily="34" charset="0"/>
              </a:defRPr>
            </a:lvl2pPr>
            <a:lvl3pPr>
              <a:defRPr>
                <a:latin typeface="Avenir Next LT Pro Light" panose="020B0304020202020204" pitchFamily="34" charset="0"/>
              </a:defRPr>
            </a:lvl3pPr>
            <a:lvl4pPr>
              <a:defRPr>
                <a:latin typeface="Avenir Next LT Pro Light" panose="020B0304020202020204" pitchFamily="34" charset="0"/>
              </a:defRPr>
            </a:lvl4pPr>
            <a:lvl5pPr>
              <a:defRPr>
                <a:latin typeface="Avenir Next LT Pro Light" panose="020B03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1E0C800-424C-4281-8C54-669E28C8A3F5}"/>
              </a:ext>
            </a:extLst>
          </p:cNvPr>
          <p:cNvSpPr>
            <a:spLocks noGrp="1"/>
          </p:cNvSpPr>
          <p:nvPr>
            <p:ph type="title"/>
          </p:nvPr>
        </p:nvSpPr>
        <p:spPr>
          <a:xfrm>
            <a:off x="524435" y="289112"/>
            <a:ext cx="11154336" cy="988359"/>
          </a:xfrm>
        </p:spPr>
        <p:txBody>
          <a:bodyPr/>
          <a:lstStyle>
            <a:lvl1pPr>
              <a:defRPr b="1" baseline="0">
                <a:latin typeface="Avenir Next" panose="020B0503020202020204" pitchFamily="34" charset="0"/>
              </a:defRPr>
            </a:lvl1pPr>
          </a:lstStyle>
          <a:p>
            <a:r>
              <a:rPr lang="en-US" dirty="0"/>
              <a:t>Click to edit Master title style</a:t>
            </a:r>
          </a:p>
        </p:txBody>
      </p:sp>
      <p:sp>
        <p:nvSpPr>
          <p:cNvPr id="12" name="Footer Placeholder 11">
            <a:extLst>
              <a:ext uri="{FF2B5EF4-FFF2-40B4-BE49-F238E27FC236}">
                <a16:creationId xmlns:a16="http://schemas.microsoft.com/office/drawing/2014/main" id="{FFD7FBD7-C770-44DC-B500-1E3C905CFBFE}"/>
              </a:ext>
            </a:extLst>
          </p:cNvPr>
          <p:cNvSpPr>
            <a:spLocks noGrp="1"/>
          </p:cNvSpPr>
          <p:nvPr>
            <p:ph type="ftr" sz="quarter" idx="11"/>
          </p:nvPr>
        </p:nvSpPr>
        <p:spPr>
          <a:xfrm>
            <a:off x="524435" y="6516329"/>
            <a:ext cx="6212299" cy="222436"/>
          </a:xfrm>
        </p:spPr>
        <p:txBody>
          <a:bodyPr/>
          <a:lstStyle>
            <a:lvl1pPr>
              <a:defRPr b="0">
                <a:latin typeface="Avenir Next LT Pro" panose="020B0504020202020204" pitchFamily="34" charset="0"/>
              </a:defRPr>
            </a:lvl1pPr>
          </a:lstStyle>
          <a:p>
            <a:r>
              <a:rPr lang="en-US" dirty="0"/>
              <a:t>Futurewei Internal</a:t>
            </a:r>
          </a:p>
        </p:txBody>
      </p:sp>
      <p:sp>
        <p:nvSpPr>
          <p:cNvPr id="13" name="Slide Number Placeholder 12">
            <a:extLst>
              <a:ext uri="{FF2B5EF4-FFF2-40B4-BE49-F238E27FC236}">
                <a16:creationId xmlns:a16="http://schemas.microsoft.com/office/drawing/2014/main" id="{E862E422-0845-4762-B4E1-3329E18E4C58}"/>
              </a:ext>
            </a:extLst>
          </p:cNvPr>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4E2C-9C32-D4A1-4B9C-773C8FF01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358E0-B029-A36E-5F77-84F7987BF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100474-D342-BE6B-CBA7-E7994AFC2677}"/>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5" name="Footer Placeholder 4">
            <a:extLst>
              <a:ext uri="{FF2B5EF4-FFF2-40B4-BE49-F238E27FC236}">
                <a16:creationId xmlns:a16="http://schemas.microsoft.com/office/drawing/2014/main" id="{F1E7170D-2441-E2A6-0DC3-8A1579D5F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7B815-6554-5895-22D7-C23E20A4F5E2}"/>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757991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CFA2-EBB1-54D8-E954-40B8CC0EAE1A}"/>
              </a:ext>
            </a:extLst>
          </p:cNvPr>
          <p:cNvSpPr>
            <a:spLocks noGrp="1"/>
          </p:cNvSpPr>
          <p:nvPr>
            <p:ph type="title"/>
          </p:nvPr>
        </p:nvSpPr>
        <p:spPr/>
        <p:txBody>
          <a:bodyPr>
            <a:normAutofit/>
          </a:bodyPr>
          <a:lstStyle>
            <a:lvl1pPr>
              <a:defRPr sz="3200" b="0" i="0" baseline="0">
                <a:latin typeface="Avenir" panose="02000503020000020003" pitchFamily="2" charset="0"/>
                <a:ea typeface="Microsoft YaHei UI" panose="020B0503020204020204" pitchFamily="34" charset="-122"/>
              </a:defRPr>
            </a:lvl1pPr>
          </a:lstStyle>
          <a:p>
            <a:r>
              <a:rPr lang="en-US" dirty="0"/>
              <a:t>Click to edit Master title style</a:t>
            </a:r>
          </a:p>
        </p:txBody>
      </p:sp>
      <p:sp>
        <p:nvSpPr>
          <p:cNvPr id="3" name="Content Placeholder 2">
            <a:extLst>
              <a:ext uri="{FF2B5EF4-FFF2-40B4-BE49-F238E27FC236}">
                <a16:creationId xmlns:a16="http://schemas.microsoft.com/office/drawing/2014/main" id="{059760BC-1615-D62C-456E-DC5F40E8F917}"/>
              </a:ext>
            </a:extLst>
          </p:cNvPr>
          <p:cNvSpPr>
            <a:spLocks noGrp="1"/>
          </p:cNvSpPr>
          <p:nvPr>
            <p:ph idx="1"/>
          </p:nvPr>
        </p:nvSpPr>
        <p:spPr/>
        <p:txBody>
          <a:bodyPr>
            <a:normAutofit/>
          </a:bodyPr>
          <a:lstStyle>
            <a:lvl1pPr>
              <a:defRPr sz="2400" b="0" i="0" baseline="0">
                <a:latin typeface="Avenir Light" panose="020B0402020203020204" pitchFamily="34" charset="77"/>
                <a:ea typeface="Microsoft YaHei UI Light" panose="020B0502040204020203" pitchFamily="34" charset="-122"/>
              </a:defRPr>
            </a:lvl1pPr>
            <a:lvl2pPr>
              <a:defRPr sz="2000" b="0" i="0" baseline="0">
                <a:latin typeface="Avenir Light" panose="020B0402020203020204" pitchFamily="34" charset="77"/>
                <a:ea typeface="Microsoft YaHei UI Light" panose="020B0502040204020203" pitchFamily="34" charset="-122"/>
              </a:defRPr>
            </a:lvl2pPr>
            <a:lvl3pPr>
              <a:defRPr sz="1800" b="0" i="0" baseline="0">
                <a:latin typeface="Avenir Light" panose="020B0402020203020204" pitchFamily="34" charset="77"/>
                <a:ea typeface="Microsoft YaHei UI Light" panose="020B0502040204020203" pitchFamily="34" charset="-122"/>
              </a:defRPr>
            </a:lvl3pPr>
            <a:lvl4pPr>
              <a:defRPr sz="1600" b="0" i="0" baseline="0">
                <a:latin typeface="Avenir Light" panose="020B0402020203020204" pitchFamily="34" charset="77"/>
                <a:ea typeface="Microsoft YaHei UI Light" panose="020B0502040204020203" pitchFamily="34" charset="-122"/>
              </a:defRPr>
            </a:lvl4pPr>
            <a:lvl5pPr>
              <a:defRPr sz="1600" b="0" i="0" baseline="0">
                <a:latin typeface="Avenir Light" panose="020B0402020203020204" pitchFamily="34" charset="77"/>
                <a:ea typeface="Microsoft YaHei UI Light" panose="020B0502040204020203"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2A8E86E-BD6C-4307-2576-8CE47577C14C}"/>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5" name="Footer Placeholder 4">
            <a:extLst>
              <a:ext uri="{FF2B5EF4-FFF2-40B4-BE49-F238E27FC236}">
                <a16:creationId xmlns:a16="http://schemas.microsoft.com/office/drawing/2014/main" id="{8B8C19E7-CDA6-6D9F-A52A-B70AA900D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C4C17-413C-481B-EA4D-74C222448CB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216205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1480-0EB6-DF7B-BD56-7178664F4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12A539-255E-9EFD-6C07-0978992F96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45A1B-39D4-BEA9-82DF-1E842C7E8000}"/>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5" name="Footer Placeholder 4">
            <a:extLst>
              <a:ext uri="{FF2B5EF4-FFF2-40B4-BE49-F238E27FC236}">
                <a16:creationId xmlns:a16="http://schemas.microsoft.com/office/drawing/2014/main" id="{79407D81-77AE-AF41-7056-5F8A280D1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334AE-3BBA-DD35-108C-003D1FC623EA}"/>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40253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AED3-8029-A411-63D0-E52A2007A5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E97A5-F897-09F8-082A-DF820392C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AB55D-1379-2B6C-EB7B-3B3261F27F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9EE942-965E-414B-DCF0-4B253BBA2F7B}"/>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6" name="Footer Placeholder 5">
            <a:extLst>
              <a:ext uri="{FF2B5EF4-FFF2-40B4-BE49-F238E27FC236}">
                <a16:creationId xmlns:a16="http://schemas.microsoft.com/office/drawing/2014/main" id="{BE692910-3249-E2BA-B474-568F6D318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D1763-839D-9BFC-1044-60ADC274300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54860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7528-4644-B215-E31E-6273A12FDB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DD5D5-B31F-053D-B8B7-D7DDB100CB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14AE45-6403-99DB-D3BA-00FC7E81B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EC1F7-57B3-524C-8E4D-E9EA90C3C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48948C-2E98-5BC8-156A-5828A6CF27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EECB5E-FCBD-C46F-FFE9-72F95D363915}"/>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8" name="Footer Placeholder 7">
            <a:extLst>
              <a:ext uri="{FF2B5EF4-FFF2-40B4-BE49-F238E27FC236}">
                <a16:creationId xmlns:a16="http://schemas.microsoft.com/office/drawing/2014/main" id="{CBD2D516-9931-CD00-11D8-55B71438D1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55BF9-9707-27FB-9BF9-7F156BA1F725}"/>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361090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19F5-BD9B-C09C-D3D2-62A884DFD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A05F56-F87C-3E22-6801-C074BBCCCDE8}"/>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4" name="Footer Placeholder 3">
            <a:extLst>
              <a:ext uri="{FF2B5EF4-FFF2-40B4-BE49-F238E27FC236}">
                <a16:creationId xmlns:a16="http://schemas.microsoft.com/office/drawing/2014/main" id="{A519D444-0F7D-D546-2528-D647CD4D77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FCEB52-E59C-D361-FBB2-1552B7B8F8BD}"/>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291758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5CAE-CEDD-45FB-B659-6E8B30791746}"/>
              </a:ext>
            </a:extLst>
          </p:cNvPr>
          <p:cNvSpPr>
            <a:spLocks noGrp="1"/>
          </p:cNvSpPr>
          <p:nvPr>
            <p:ph type="title"/>
          </p:nvPr>
        </p:nvSpPr>
        <p:spPr>
          <a:xfrm>
            <a:off x="763675" y="365126"/>
            <a:ext cx="10590125" cy="684928"/>
          </a:xfrm>
        </p:spPr>
        <p:txBody>
          <a:bodyPr>
            <a:normAutofit/>
          </a:bodyPr>
          <a:lstStyle>
            <a:lvl1pPr>
              <a:defRPr sz="3200" baseline="0">
                <a:latin typeface="Seaford"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8917301-7AFA-4864-8B7E-28DBCA0D1691}"/>
              </a:ext>
            </a:extLst>
          </p:cNvPr>
          <p:cNvSpPr>
            <a:spLocks noGrp="1"/>
          </p:cNvSpPr>
          <p:nvPr>
            <p:ph idx="1"/>
          </p:nvPr>
        </p:nvSpPr>
        <p:spPr>
          <a:xfrm>
            <a:off x="838200" y="1215851"/>
            <a:ext cx="10515600" cy="4961112"/>
          </a:xfrm>
        </p:spPr>
        <p:txBody>
          <a:bodyPr/>
          <a:lstStyle>
            <a:lvl1pPr>
              <a:defRPr b="0" i="0" baseline="0">
                <a:latin typeface="Tenorite" pitchFamily="2" charset="0"/>
                <a:ea typeface="Microsoft YaHei Light" panose="020B0502040204020203" pitchFamily="34" charset="-122"/>
              </a:defRPr>
            </a:lvl1pPr>
            <a:lvl2pPr>
              <a:defRPr b="0" i="0" baseline="0">
                <a:latin typeface="Tenorite" pitchFamily="2" charset="0"/>
                <a:ea typeface="Microsoft YaHei Light" panose="020B0502040204020203" pitchFamily="34" charset="-122"/>
              </a:defRPr>
            </a:lvl2pPr>
            <a:lvl3pPr>
              <a:defRPr b="0" i="0" baseline="0">
                <a:latin typeface="Tenorite" pitchFamily="2" charset="0"/>
                <a:ea typeface="Microsoft YaHei Light" panose="020B0502040204020203" pitchFamily="34" charset="-122"/>
              </a:defRPr>
            </a:lvl3pPr>
            <a:lvl4pPr>
              <a:defRPr b="0" i="0" baseline="0">
                <a:latin typeface="Tenorite" pitchFamily="2" charset="0"/>
                <a:ea typeface="Microsoft YaHei Light" panose="020B0502040204020203" pitchFamily="34" charset="-122"/>
              </a:defRPr>
            </a:lvl4pPr>
            <a:lvl5pPr>
              <a:defRPr b="0" i="0" baseline="0">
                <a:latin typeface="Tenorite" pitchFamily="2" charset="0"/>
                <a:ea typeface="Microsoft YaHei Light" panose="020B0502040204020203"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32E7BA-FD58-4824-99BE-37AD4A7627D5}"/>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BF38A2C1-6314-4699-BFD6-C40D5D228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1B697-6D94-4187-A908-43EE425C023F}"/>
              </a:ext>
            </a:extLst>
          </p:cNvPr>
          <p:cNvSpPr>
            <a:spLocks noGrp="1"/>
          </p:cNvSpPr>
          <p:nvPr>
            <p:ph type="sldNum" sz="quarter" idx="12"/>
          </p:nvPr>
        </p:nvSpPr>
        <p:spPr/>
        <p:txBody>
          <a:bodyPr/>
          <a:lstStyle/>
          <a:p>
            <a:fld id="{7E122D10-8EB2-4E8C-BE09-CB232C3E1FB8}" type="slidenum">
              <a:rPr lang="en-US" smtClean="0"/>
              <a:t>‹#›</a:t>
            </a:fld>
            <a:endParaRPr lang="en-US"/>
          </a:p>
        </p:txBody>
      </p:sp>
      <p:sp>
        <p:nvSpPr>
          <p:cNvPr id="7" name="TextBox 6">
            <a:extLst>
              <a:ext uri="{FF2B5EF4-FFF2-40B4-BE49-F238E27FC236}">
                <a16:creationId xmlns:a16="http://schemas.microsoft.com/office/drawing/2014/main" id="{BC88C5F9-AA64-E61C-28C6-0D2C9238E31B}"/>
              </a:ext>
            </a:extLst>
          </p:cNvPr>
          <p:cNvSpPr txBox="1"/>
          <p:nvPr userDrawn="1"/>
        </p:nvSpPr>
        <p:spPr>
          <a:xfrm>
            <a:off x="-2303362" y="-1273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43148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C37519-A480-0A57-4121-1CFDB60C646D}"/>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3" name="Footer Placeholder 2">
            <a:extLst>
              <a:ext uri="{FF2B5EF4-FFF2-40B4-BE49-F238E27FC236}">
                <a16:creationId xmlns:a16="http://schemas.microsoft.com/office/drawing/2014/main" id="{4B37571B-24CA-3380-9579-6AB84B721C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9D6B39-5D07-DBB6-3C38-F2E4D80C2717}"/>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624486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9452-FCFD-7030-93EC-752C725B0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FEA3EF-C395-0B19-7D77-799DF30AD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81DF4-F9B9-08DB-AA12-349423DBD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CFD07-DFC8-ED08-7DEB-5913103D6550}"/>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6" name="Footer Placeholder 5">
            <a:extLst>
              <a:ext uri="{FF2B5EF4-FFF2-40B4-BE49-F238E27FC236}">
                <a16:creationId xmlns:a16="http://schemas.microsoft.com/office/drawing/2014/main" id="{58A9EF98-1A75-A4F4-0EBE-95B424C6B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96E96-D909-C1E5-3E13-AB92D57B8BD3}"/>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000846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1FC8-5CE7-4C02-F8A6-3D27E475E9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492560-ED01-4CC5-D597-01CD6551D3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4F4E24-54D6-9A66-6926-9F1C3365F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B6D0D0-BFB2-0646-E48F-5E232844AF95}"/>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6" name="Footer Placeholder 5">
            <a:extLst>
              <a:ext uri="{FF2B5EF4-FFF2-40B4-BE49-F238E27FC236}">
                <a16:creationId xmlns:a16="http://schemas.microsoft.com/office/drawing/2014/main" id="{C0541FAA-73F6-CA63-8F0D-0DE0778E83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3A20-35C6-FF9A-ED82-C83C583F8E6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407437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AD00-2294-FD76-0C86-B31EC71401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8C9F15-685F-7A4A-9661-79CA4CD37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EF7B3-818C-1344-B34D-7A23F0B03EC6}"/>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5" name="Footer Placeholder 4">
            <a:extLst>
              <a:ext uri="{FF2B5EF4-FFF2-40B4-BE49-F238E27FC236}">
                <a16:creationId xmlns:a16="http://schemas.microsoft.com/office/drawing/2014/main" id="{10DD8FC9-B136-F735-4F63-DA14F132E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83716-FD33-4359-08C9-E9942210EACC}"/>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2078133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D98A9-55D9-8EDA-6E9C-501B3321A0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240A6D-5423-9585-2E48-7AD7937530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E9770-F373-43D5-2710-CFEF3BA31682}"/>
              </a:ext>
            </a:extLst>
          </p:cNvPr>
          <p:cNvSpPr>
            <a:spLocks noGrp="1"/>
          </p:cNvSpPr>
          <p:nvPr>
            <p:ph type="dt" sz="half" idx="10"/>
          </p:nvPr>
        </p:nvSpPr>
        <p:spPr/>
        <p:txBody>
          <a:bodyPr/>
          <a:lstStyle/>
          <a:p>
            <a:fld id="{DE228D84-8936-C941-887F-77DBC6FD2EE2}" type="datetimeFigureOut">
              <a:rPr lang="en-US" smtClean="0"/>
              <a:t>3/6/24</a:t>
            </a:fld>
            <a:endParaRPr lang="en-US"/>
          </a:p>
        </p:txBody>
      </p:sp>
      <p:sp>
        <p:nvSpPr>
          <p:cNvPr id="5" name="Footer Placeholder 4">
            <a:extLst>
              <a:ext uri="{FF2B5EF4-FFF2-40B4-BE49-F238E27FC236}">
                <a16:creationId xmlns:a16="http://schemas.microsoft.com/office/drawing/2014/main" id="{A1EE306D-2008-5A2D-98F6-E32D2EE58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5E0B9-118E-557C-FCB3-05892E9D5514}"/>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063071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63675" y="365126"/>
            <a:ext cx="10590125" cy="684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838200" y="1215851"/>
            <a:ext cx="10515600" cy="496111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29077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3761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venir"/>
              <a:buNone/>
              <a:defRPr sz="6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1724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916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7149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0E56-0C96-441F-8274-ABC204505D48}"/>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9B25C28-A94A-446C-8482-1D508B357F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3FF081-A71B-43D5-A0FA-AC56F3C94995}"/>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B9C4CEC6-2F68-4093-BF0E-4877DF650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9D75F-F8F2-4322-8B82-518AE80C1B0D}"/>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1234377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4"/>
        <p:cNvGrpSpPr/>
        <p:nvPr/>
      </p:nvGrpSpPr>
      <p:grpSpPr>
        <a:xfrm>
          <a:off x="0" y="0"/>
          <a:ext cx="0" cy="0"/>
          <a:chOff x="0" y="0"/>
          <a:chExt cx="0" cy="0"/>
        </a:xfrm>
      </p:grpSpPr>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9"/>
          <p:cNvSpPr txBox="1">
            <a:spLocks noGrp="1"/>
          </p:cNvSpPr>
          <p:nvPr>
            <p:ph type="title"/>
          </p:nvPr>
        </p:nvSpPr>
        <p:spPr>
          <a:xfrm>
            <a:off x="763675" y="365126"/>
            <a:ext cx="10590125" cy="684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venir"/>
              <a:buNone/>
              <a:defRPr>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1784583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8514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1904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62546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41151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7429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 Futurewei - WHITE">
  <p:cSld name="Title - Futurewei - WHITE">
    <p:bg>
      <p:bgPr>
        <a:solidFill>
          <a:schemeClr val="lt1"/>
        </a:solidFill>
        <a:effectLst/>
      </p:bgPr>
    </p:bg>
    <p:spTree>
      <p:nvGrpSpPr>
        <p:cNvPr id="1" name="Shape 159"/>
        <p:cNvGrpSpPr/>
        <p:nvPr/>
      </p:nvGrpSpPr>
      <p:grpSpPr>
        <a:xfrm>
          <a:off x="0" y="0"/>
          <a:ext cx="0" cy="0"/>
          <a:chOff x="0" y="0"/>
          <a:chExt cx="0" cy="0"/>
        </a:xfrm>
      </p:grpSpPr>
      <p:pic>
        <p:nvPicPr>
          <p:cNvPr id="160" name="Google Shape;160;p25"/>
          <p:cNvPicPr preferRelativeResize="0"/>
          <p:nvPr/>
        </p:nvPicPr>
        <p:blipFill rotWithShape="1">
          <a:blip r:embed="rId2">
            <a:alphaModFix/>
          </a:blip>
          <a:srcRect/>
          <a:stretch/>
        </p:blipFill>
        <p:spPr>
          <a:xfrm>
            <a:off x="342899" y="714597"/>
            <a:ext cx="3172967" cy="1180380"/>
          </a:xfrm>
          <a:prstGeom prst="rect">
            <a:avLst/>
          </a:prstGeom>
          <a:noFill/>
          <a:ln>
            <a:noFill/>
          </a:ln>
        </p:spPr>
      </p:pic>
      <p:pic>
        <p:nvPicPr>
          <p:cNvPr id="161" name="Google Shape;161;p25"/>
          <p:cNvPicPr preferRelativeResize="0"/>
          <p:nvPr/>
        </p:nvPicPr>
        <p:blipFill rotWithShape="1">
          <a:blip r:embed="rId3">
            <a:alphaModFix/>
          </a:blip>
          <a:srcRect/>
          <a:stretch/>
        </p:blipFill>
        <p:spPr>
          <a:xfrm>
            <a:off x="7458706" y="2143125"/>
            <a:ext cx="4733293" cy="4733293"/>
          </a:xfrm>
          <a:prstGeom prst="rect">
            <a:avLst/>
          </a:prstGeom>
          <a:noFill/>
          <a:ln>
            <a:noFill/>
          </a:ln>
        </p:spPr>
      </p:pic>
      <p:sp>
        <p:nvSpPr>
          <p:cNvPr id="162" name="Google Shape;162;p25"/>
          <p:cNvSpPr txBox="1">
            <a:spLocks noGrp="1"/>
          </p:cNvSpPr>
          <p:nvPr>
            <p:ph type="ctrTitle"/>
          </p:nvPr>
        </p:nvSpPr>
        <p:spPr>
          <a:xfrm>
            <a:off x="1282012" y="2827209"/>
            <a:ext cx="7432728" cy="120358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400"/>
              <a:buFont typeface="Calibri"/>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5"/>
          <p:cNvSpPr txBox="1">
            <a:spLocks noGrp="1"/>
          </p:cNvSpPr>
          <p:nvPr>
            <p:ph type="subTitle" idx="1"/>
          </p:nvPr>
        </p:nvSpPr>
        <p:spPr>
          <a:xfrm>
            <a:off x="1282012" y="4183085"/>
            <a:ext cx="7432728" cy="120358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4" name="Google Shape;164;p25"/>
          <p:cNvSpPr txBox="1"/>
          <p:nvPr/>
        </p:nvSpPr>
        <p:spPr>
          <a:xfrm>
            <a:off x="1277297" y="6318250"/>
            <a:ext cx="41148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FUTUREWEI INTERNAL</a:t>
            </a:r>
            <a:endParaRPr/>
          </a:p>
        </p:txBody>
      </p:sp>
    </p:spTree>
    <p:extLst>
      <p:ext uri="{BB962C8B-B14F-4D97-AF65-F5344CB8AC3E}">
        <p14:creationId xmlns:p14="http://schemas.microsoft.com/office/powerpoint/2010/main" val="3596759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5"/>
        <p:cNvGrpSpPr/>
        <p:nvPr/>
      </p:nvGrpSpPr>
      <p:grpSpPr>
        <a:xfrm>
          <a:off x="0" y="0"/>
          <a:ext cx="0" cy="0"/>
          <a:chOff x="0" y="0"/>
          <a:chExt cx="0" cy="0"/>
        </a:xfrm>
      </p:grpSpPr>
      <p:sp>
        <p:nvSpPr>
          <p:cNvPr id="166" name="Google Shape;166;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44021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8221-C62B-4EE5-9D9F-B2BC241A04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94E33-05D8-47AF-9FE5-CC56E3188B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7658AB-8355-453D-8605-6C3C865718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DB00E2-5837-4635-AD4A-062768CE1198}"/>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6" name="Footer Placeholder 5">
            <a:extLst>
              <a:ext uri="{FF2B5EF4-FFF2-40B4-BE49-F238E27FC236}">
                <a16:creationId xmlns:a16="http://schemas.microsoft.com/office/drawing/2014/main" id="{94BE06BD-6808-4313-A5A9-788D82B22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A4E2C-97EB-4A18-823C-58339B3065A6}"/>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857306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140E-7270-4AAF-9BCA-55F9B1BA2B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2707E6-9BB3-4022-8ECB-EF7A77B558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52F03-ABCA-4C8C-BB37-58CFD30488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3940A-7248-4C93-BDB7-38E178D20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6A583-C765-44F3-AE28-8E148533C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FCC372-FF8A-45CC-B45C-7D90F88FB612}"/>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8" name="Footer Placeholder 7">
            <a:extLst>
              <a:ext uri="{FF2B5EF4-FFF2-40B4-BE49-F238E27FC236}">
                <a16:creationId xmlns:a16="http://schemas.microsoft.com/office/drawing/2014/main" id="{D316A80B-46B0-4929-B7BA-B49BCE4CCF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A6A3D1-4EE3-4274-9961-2E78F52695E7}"/>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181205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8231C4-B738-47F7-954D-FB9020EEF129}"/>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4" name="Footer Placeholder 3">
            <a:extLst>
              <a:ext uri="{FF2B5EF4-FFF2-40B4-BE49-F238E27FC236}">
                <a16:creationId xmlns:a16="http://schemas.microsoft.com/office/drawing/2014/main" id="{A435D7B5-EECF-47AC-8ADE-67D1C5D273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F150E-BA6D-4329-AE2C-E1CE8661AF21}"/>
              </a:ext>
            </a:extLst>
          </p:cNvPr>
          <p:cNvSpPr>
            <a:spLocks noGrp="1"/>
          </p:cNvSpPr>
          <p:nvPr>
            <p:ph type="sldNum" sz="quarter" idx="12"/>
          </p:nvPr>
        </p:nvSpPr>
        <p:spPr/>
        <p:txBody>
          <a:bodyPr/>
          <a:lstStyle/>
          <a:p>
            <a:fld id="{7E122D10-8EB2-4E8C-BE09-CB232C3E1FB8}" type="slidenum">
              <a:rPr lang="en-US" smtClean="0"/>
              <a:t>‹#›</a:t>
            </a:fld>
            <a:endParaRPr lang="en-US"/>
          </a:p>
        </p:txBody>
      </p:sp>
      <p:sp>
        <p:nvSpPr>
          <p:cNvPr id="6" name="Title 1">
            <a:extLst>
              <a:ext uri="{FF2B5EF4-FFF2-40B4-BE49-F238E27FC236}">
                <a16:creationId xmlns:a16="http://schemas.microsoft.com/office/drawing/2014/main" id="{1E935EDA-73E4-42B2-81C3-20386039FB3F}"/>
              </a:ext>
            </a:extLst>
          </p:cNvPr>
          <p:cNvSpPr>
            <a:spLocks noGrp="1"/>
          </p:cNvSpPr>
          <p:nvPr>
            <p:ph type="title"/>
          </p:nvPr>
        </p:nvSpPr>
        <p:spPr>
          <a:xfrm>
            <a:off x="763675" y="365126"/>
            <a:ext cx="10590125" cy="684928"/>
          </a:xfrm>
        </p:spPr>
        <p:txBody>
          <a:bodyPr/>
          <a:lstStyle>
            <a:lvl1pPr>
              <a:defRPr>
                <a:latin typeface="Avenir Next LT Pro" panose="020B0504020202020204" pitchFamily="34" charset="0"/>
              </a:defRPr>
            </a:lvl1pPr>
          </a:lstStyle>
          <a:p>
            <a:r>
              <a:rPr lang="en-US" dirty="0"/>
              <a:t>Click to edit Master title style</a:t>
            </a:r>
          </a:p>
        </p:txBody>
      </p:sp>
    </p:spTree>
    <p:extLst>
      <p:ext uri="{BB962C8B-B14F-4D97-AF65-F5344CB8AC3E}">
        <p14:creationId xmlns:p14="http://schemas.microsoft.com/office/powerpoint/2010/main" val="415769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7BAE89-EA09-47A5-9DE5-14A2A0C14F6F}"/>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3" name="Footer Placeholder 2">
            <a:extLst>
              <a:ext uri="{FF2B5EF4-FFF2-40B4-BE49-F238E27FC236}">
                <a16:creationId xmlns:a16="http://schemas.microsoft.com/office/drawing/2014/main" id="{6B0A39D6-37E5-41C9-B201-419DC2535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CEA386-9A19-4377-B08A-A5EC41D27DF5}"/>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235104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C4ED-4311-4D54-A9D1-577486C67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41C51B-2036-4E92-8D81-62326009ED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08EECF-AA16-4EDF-9333-96329DAAF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7FFAA-2F33-4926-9D03-1CED06EF0E18}"/>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6" name="Footer Placeholder 5">
            <a:extLst>
              <a:ext uri="{FF2B5EF4-FFF2-40B4-BE49-F238E27FC236}">
                <a16:creationId xmlns:a16="http://schemas.microsoft.com/office/drawing/2014/main" id="{52B6ADF5-C3D3-44BD-B161-5A3161A69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A22F6-0D25-4324-A7F8-259106E1DEBE}"/>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1606775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663E-0F97-4894-95A9-736D103F6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11E81-9324-4C5F-ADCE-D8D37E5DFD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373AD-A992-45BC-80E7-3488FDA1D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539567-2ABB-41D2-BAE2-E3432705BF0B}"/>
              </a:ext>
            </a:extLst>
          </p:cNvPr>
          <p:cNvSpPr>
            <a:spLocks noGrp="1"/>
          </p:cNvSpPr>
          <p:nvPr>
            <p:ph type="dt" sz="half" idx="10"/>
          </p:nvPr>
        </p:nvSpPr>
        <p:spPr/>
        <p:txBody>
          <a:bodyPr/>
          <a:lstStyle/>
          <a:p>
            <a:fld id="{D0C222A7-B8FE-4E63-A139-DCF9D2EE9F0B}" type="datetimeFigureOut">
              <a:rPr lang="en-US" smtClean="0"/>
              <a:t>3/6/24</a:t>
            </a:fld>
            <a:endParaRPr lang="en-US"/>
          </a:p>
        </p:txBody>
      </p:sp>
      <p:sp>
        <p:nvSpPr>
          <p:cNvPr id="6" name="Footer Placeholder 5">
            <a:extLst>
              <a:ext uri="{FF2B5EF4-FFF2-40B4-BE49-F238E27FC236}">
                <a16:creationId xmlns:a16="http://schemas.microsoft.com/office/drawing/2014/main" id="{A02DF2EB-B063-4C6C-8FFF-CB8ED1ED7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1644F-BA2D-4FD6-9550-0F137A6C8A61}"/>
              </a:ext>
            </a:extLst>
          </p:cNvPr>
          <p:cNvSpPr>
            <a:spLocks noGrp="1"/>
          </p:cNvSpPr>
          <p:nvPr>
            <p:ph type="sldNum" sz="quarter" idx="12"/>
          </p:nvPr>
        </p:nvSpPr>
        <p:spPr/>
        <p:txBody>
          <a:bodyPr/>
          <a:lstStyle/>
          <a:p>
            <a:fld id="{7E122D10-8EB2-4E8C-BE09-CB232C3E1FB8}" type="slidenum">
              <a:rPr lang="en-US" smtClean="0"/>
              <a:t>‹#›</a:t>
            </a:fld>
            <a:endParaRPr lang="en-US"/>
          </a:p>
        </p:txBody>
      </p:sp>
    </p:spTree>
    <p:extLst>
      <p:ext uri="{BB962C8B-B14F-4D97-AF65-F5344CB8AC3E}">
        <p14:creationId xmlns:p14="http://schemas.microsoft.com/office/powerpoint/2010/main" val="274664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63ECF-3AEE-40D6-91F8-4A16D5B01E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63ED73-9D5B-4088-BA36-013751BC4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062F5B-B48C-4962-A50D-A272F5C44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222A7-B8FE-4E63-A139-DCF9D2EE9F0B}" type="datetimeFigureOut">
              <a:rPr lang="en-US" smtClean="0"/>
              <a:t>3/6/24</a:t>
            </a:fld>
            <a:endParaRPr lang="en-US"/>
          </a:p>
        </p:txBody>
      </p:sp>
      <p:sp>
        <p:nvSpPr>
          <p:cNvPr id="5" name="Footer Placeholder 4">
            <a:extLst>
              <a:ext uri="{FF2B5EF4-FFF2-40B4-BE49-F238E27FC236}">
                <a16:creationId xmlns:a16="http://schemas.microsoft.com/office/drawing/2014/main" id="{3E80D4AD-5C5B-491D-BFCD-8110AB19E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807AD9-F0E7-4C09-A36E-6CA4B836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22D10-8EB2-4E8C-BE09-CB232C3E1FB8}" type="slidenum">
              <a:rPr lang="en-US" smtClean="0"/>
              <a:t>‹#›</a:t>
            </a:fld>
            <a:endParaRPr lang="en-US"/>
          </a:p>
        </p:txBody>
      </p:sp>
    </p:spTree>
    <p:extLst>
      <p:ext uri="{BB962C8B-B14F-4D97-AF65-F5344CB8AC3E}">
        <p14:creationId xmlns:p14="http://schemas.microsoft.com/office/powerpoint/2010/main" val="388473241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50" r:id="rId13"/>
  </p:sldLayoutIdLst>
  <p:txStyles>
    <p:titleStyle>
      <a:lvl1pPr algn="l" defTabSz="914400" rtl="0" eaLnBrk="1" latinLnBrk="0" hangingPunct="1">
        <a:lnSpc>
          <a:spcPct val="90000"/>
        </a:lnSpc>
        <a:spcBef>
          <a:spcPct val="0"/>
        </a:spcBef>
        <a:buNone/>
        <a:defRPr sz="3200" kern="1200" baseline="0">
          <a:solidFill>
            <a:schemeClr val="tx1"/>
          </a:solidFill>
          <a:latin typeface="Seaford" pitchFamily="2" charset="0"/>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Tenorite" pitchFamily="2" charset="0"/>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enorite" pitchFamily="2" charset="0"/>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enorite" pitchFamily="2" charset="0"/>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enorite" pitchFamily="2" charset="0"/>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enorite" pitchFamily="2" charset="0"/>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DF1F6-7C54-261D-8CB3-B56A93A9B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2069747-4B9B-7AB1-0106-5E8D7B75B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CDDD87-D474-CA13-3C6B-3DF4B1381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icrosoft YaHei UI" panose="020B0503020204020204" pitchFamily="34" charset="-122"/>
              </a:defRPr>
            </a:lvl1pPr>
          </a:lstStyle>
          <a:p>
            <a:fld id="{DE228D84-8936-C941-887F-77DBC6FD2EE2}" type="datetimeFigureOut">
              <a:rPr lang="en-US" smtClean="0"/>
              <a:pPr/>
              <a:t>3/6/24</a:t>
            </a:fld>
            <a:endParaRPr lang="en-US" dirty="0"/>
          </a:p>
        </p:txBody>
      </p:sp>
      <p:sp>
        <p:nvSpPr>
          <p:cNvPr id="5" name="Footer Placeholder 4">
            <a:extLst>
              <a:ext uri="{FF2B5EF4-FFF2-40B4-BE49-F238E27FC236}">
                <a16:creationId xmlns:a16="http://schemas.microsoft.com/office/drawing/2014/main" id="{0F505F53-267F-4062-3FBB-8CB12411A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icrosoft YaHei UI" panose="020B0503020204020204" pitchFamily="34" charset="-122"/>
              </a:defRPr>
            </a:lvl1pPr>
          </a:lstStyle>
          <a:p>
            <a:endParaRPr lang="en-US" dirty="0"/>
          </a:p>
        </p:txBody>
      </p:sp>
      <p:sp>
        <p:nvSpPr>
          <p:cNvPr id="6" name="Slide Number Placeholder 5">
            <a:extLst>
              <a:ext uri="{FF2B5EF4-FFF2-40B4-BE49-F238E27FC236}">
                <a16:creationId xmlns:a16="http://schemas.microsoft.com/office/drawing/2014/main" id="{F0A83113-A692-8208-D203-B64500BF5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icrosoft YaHei UI" panose="020B0503020204020204" pitchFamily="34" charset="-122"/>
              </a:defRPr>
            </a:lvl1pPr>
          </a:lstStyle>
          <a:p>
            <a:fld id="{C2754461-A8B1-F24A-8317-EE444BD9A354}" type="slidenum">
              <a:rPr lang="en-US" smtClean="0"/>
              <a:pPr/>
              <a:t>‹#›</a:t>
            </a:fld>
            <a:endParaRPr lang="en-US" dirty="0"/>
          </a:p>
        </p:txBody>
      </p:sp>
    </p:spTree>
    <p:extLst>
      <p:ext uri="{BB962C8B-B14F-4D97-AF65-F5344CB8AC3E}">
        <p14:creationId xmlns:p14="http://schemas.microsoft.com/office/powerpoint/2010/main" val="14890031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b="0" i="0" kern="1200" baseline="0">
          <a:solidFill>
            <a:schemeClr val="tx1"/>
          </a:solidFill>
          <a:latin typeface="Avenir"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venir Light" panose="020B0402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9505226"/>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6.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1.jpeg"/><Relationship Id="rId18" Type="http://schemas.microsoft.com/office/2007/relationships/hdphoto" Target="../media/hdphoto2.wdp"/><Relationship Id="rId3" Type="http://schemas.openxmlformats.org/officeDocument/2006/relationships/image" Target="../media/image63.png"/><Relationship Id="rId7" Type="http://schemas.openxmlformats.org/officeDocument/2006/relationships/image" Target="../media/image67.gif"/><Relationship Id="rId12" Type="http://schemas.microsoft.com/office/2007/relationships/hdphoto" Target="../media/hdphoto1.wdp"/><Relationship Id="rId17" Type="http://schemas.openxmlformats.org/officeDocument/2006/relationships/image" Target="../media/image72.png"/><Relationship Id="rId2" Type="http://schemas.openxmlformats.org/officeDocument/2006/relationships/notesSlide" Target="../notesSlides/notesSlide8.xml"/><Relationship Id="rId16" Type="http://schemas.openxmlformats.org/officeDocument/2006/relationships/image" Target="../media/image29.png"/><Relationship Id="rId20" Type="http://schemas.openxmlformats.org/officeDocument/2006/relationships/image" Target="../media/image74.png"/><Relationship Id="rId1" Type="http://schemas.openxmlformats.org/officeDocument/2006/relationships/slideLayout" Target="../slideLayouts/slideLayout25.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28.png"/><Relationship Id="rId10" Type="http://schemas.openxmlformats.org/officeDocument/2006/relationships/image" Target="../media/image69.png"/><Relationship Id="rId19" Type="http://schemas.openxmlformats.org/officeDocument/2006/relationships/image" Target="../media/image73.png"/><Relationship Id="rId4" Type="http://schemas.openxmlformats.org/officeDocument/2006/relationships/image" Target="../media/image64.png"/><Relationship Id="rId9" Type="http://schemas.openxmlformats.org/officeDocument/2006/relationships/image" Target="../media/image68.jpeg"/><Relationship Id="rId1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 boat, laser&#10;&#10;Description automatically generated">
            <a:extLst>
              <a:ext uri="{FF2B5EF4-FFF2-40B4-BE49-F238E27FC236}">
                <a16:creationId xmlns:a16="http://schemas.microsoft.com/office/drawing/2014/main" id="{AE3A9D75-D3A2-4640-B61D-D1DD0D8245D9}"/>
              </a:ext>
            </a:extLst>
          </p:cNvPr>
          <p:cNvPicPr>
            <a:picLocks noChangeAspect="1"/>
          </p:cNvPicPr>
          <p:nvPr/>
        </p:nvPicPr>
        <p:blipFill rotWithShape="1">
          <a:blip r:embed="rId2"/>
          <a:srcRect t="9091" r="35364"/>
          <a:stretch/>
        </p:blipFill>
        <p:spPr>
          <a:xfrm>
            <a:off x="3523488" y="10"/>
            <a:ext cx="8668512" cy="6857990"/>
          </a:xfrm>
          <a:prstGeom prst="rect">
            <a:avLst/>
          </a:prstGeom>
        </p:spPr>
      </p:pic>
      <p:sp>
        <p:nvSpPr>
          <p:cNvPr id="103" name="Rectangle 9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35A5B83D-4476-4105-B599-D6BD46DE3FD9}"/>
              </a:ext>
            </a:extLst>
          </p:cNvPr>
          <p:cNvSpPr txBox="1">
            <a:spLocks/>
          </p:cNvSpPr>
          <p:nvPr/>
        </p:nvSpPr>
        <p:spPr>
          <a:xfrm>
            <a:off x="477980" y="1122363"/>
            <a:ext cx="5618020" cy="4200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800" dirty="0">
                <a:latin typeface="Microsoft YaHei UI" panose="020B0503020204020204" pitchFamily="34" charset="-122"/>
                <a:ea typeface="Microsoft YaHei UI" panose="020B0503020204020204" pitchFamily="34" charset="-122"/>
              </a:rPr>
              <a:t>2024</a:t>
            </a:r>
            <a:r>
              <a:rPr lang="zh-CN" altLang="en-US" sz="4800" dirty="0">
                <a:latin typeface="Microsoft YaHei UI" panose="020B0503020204020204" pitchFamily="34" charset="-122"/>
                <a:ea typeface="Microsoft YaHei UI" panose="020B0503020204020204" pitchFamily="34" charset="-122"/>
              </a:rPr>
              <a:t> 开源洞察</a:t>
            </a:r>
            <a:endParaRPr lang="en-US" sz="4800" dirty="0">
              <a:latin typeface="Microsoft YaHei UI" panose="020B0503020204020204" pitchFamily="34" charset="-122"/>
              <a:ea typeface="Microsoft YaHei UI" panose="020B0503020204020204" pitchFamily="34" charset="-122"/>
            </a:endParaRPr>
          </a:p>
        </p:txBody>
      </p:sp>
      <p:sp>
        <p:nvSpPr>
          <p:cNvPr id="104"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83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A863-59DD-C4AD-0300-BA75582CA160}"/>
              </a:ext>
            </a:extLst>
          </p:cNvPr>
          <p:cNvSpPr>
            <a:spLocks noGrp="1"/>
          </p:cNvSpPr>
          <p:nvPr>
            <p:ph type="title"/>
          </p:nvPr>
        </p:nvSpPr>
        <p:spPr/>
        <p:txBody>
          <a:bodyPr/>
          <a:lstStyle/>
          <a:p>
            <a:r>
              <a:rPr lang="zh-CN" altLang="en-US" dirty="0"/>
              <a:t>下一代终端的</a:t>
            </a:r>
            <a:r>
              <a:rPr lang="en-US" altLang="zh-CN" dirty="0"/>
              <a:t>AI</a:t>
            </a:r>
            <a:r>
              <a:rPr lang="zh-CN" altLang="en-US" dirty="0"/>
              <a:t> </a:t>
            </a:r>
            <a:r>
              <a:rPr lang="en-US" altLang="zh-CN" dirty="0"/>
              <a:t>OS</a:t>
            </a:r>
            <a:endParaRPr lang="en-US" dirty="0"/>
          </a:p>
        </p:txBody>
      </p:sp>
      <p:sp>
        <p:nvSpPr>
          <p:cNvPr id="3" name="Content Placeholder 2">
            <a:extLst>
              <a:ext uri="{FF2B5EF4-FFF2-40B4-BE49-F238E27FC236}">
                <a16:creationId xmlns:a16="http://schemas.microsoft.com/office/drawing/2014/main" id="{F7AFB157-B792-0B4E-C0D3-56D57B7942F1}"/>
              </a:ext>
            </a:extLst>
          </p:cNvPr>
          <p:cNvSpPr>
            <a:spLocks noGrp="1"/>
          </p:cNvSpPr>
          <p:nvPr>
            <p:ph idx="1"/>
          </p:nvPr>
        </p:nvSpPr>
        <p:spPr>
          <a:xfrm>
            <a:off x="838199" y="1215851"/>
            <a:ext cx="10700657" cy="4961112"/>
          </a:xfrm>
        </p:spPr>
        <p:txBody>
          <a:bodyPr>
            <a:normAutofit fontScale="70000" lnSpcReduction="20000"/>
          </a:bodyPr>
          <a:lstStyle/>
          <a:p>
            <a:pPr>
              <a:lnSpc>
                <a:spcPct val="110000"/>
              </a:lnSpc>
            </a:pPr>
            <a:r>
              <a:rPr lang="en-US" altLang="zh-CN" dirty="0"/>
              <a:t>L2</a:t>
            </a:r>
            <a:r>
              <a:rPr lang="zh-CN" altLang="en-US" dirty="0"/>
              <a:t>： 一站直达，助手和管家</a:t>
            </a:r>
            <a:endParaRPr lang="en-US" altLang="zh-CN" dirty="0"/>
          </a:p>
          <a:p>
            <a:pPr lvl="1">
              <a:lnSpc>
                <a:spcPct val="110000"/>
              </a:lnSpc>
            </a:pPr>
            <a:r>
              <a:rPr lang="en-US" altLang="zh-CN" dirty="0"/>
              <a:t>Siri</a:t>
            </a:r>
            <a:r>
              <a:rPr lang="zh-CN" altLang="en-US" dirty="0"/>
              <a:t>，</a:t>
            </a:r>
            <a:r>
              <a:rPr lang="en-US" altLang="zh-CN" dirty="0"/>
              <a:t>Alexa</a:t>
            </a:r>
            <a:r>
              <a:rPr lang="zh-CN" altLang="en-US" dirty="0"/>
              <a:t>，逻辑固定，不支持多语种，宽容度低</a:t>
            </a:r>
            <a:endParaRPr lang="en-US" altLang="zh-CN" dirty="0"/>
          </a:p>
          <a:p>
            <a:pPr lvl="1">
              <a:lnSpc>
                <a:spcPct val="110000"/>
              </a:lnSpc>
            </a:pPr>
            <a:r>
              <a:rPr lang="zh-CN" altLang="en-US" dirty="0"/>
              <a:t>无法进行多轮对话，无记忆能力，无外部存储，不感知场景</a:t>
            </a:r>
            <a:endParaRPr lang="en-US" altLang="zh-CN" dirty="0"/>
          </a:p>
          <a:p>
            <a:pPr lvl="1">
              <a:lnSpc>
                <a:spcPct val="110000"/>
              </a:lnSpc>
            </a:pPr>
            <a:r>
              <a:rPr lang="en-US" altLang="zh-CN" dirty="0"/>
              <a:t>GAI</a:t>
            </a:r>
            <a:r>
              <a:rPr lang="zh-CN" altLang="en-US" dirty="0"/>
              <a:t> 优势：多语种，语义的精准理解，意图的理解，记忆能力，场景感知，例如：新能源车的语音指令</a:t>
            </a:r>
            <a:endParaRPr lang="en-US" altLang="zh-CN" dirty="0"/>
          </a:p>
          <a:p>
            <a:pPr lvl="1">
              <a:lnSpc>
                <a:spcPct val="110000"/>
              </a:lnSpc>
            </a:pPr>
            <a:r>
              <a:rPr lang="zh-CN" altLang="en-US" dirty="0"/>
              <a:t>但是 只改变了</a:t>
            </a:r>
            <a:r>
              <a:rPr lang="en-US" altLang="zh-CN" dirty="0"/>
              <a:t>App</a:t>
            </a:r>
            <a:r>
              <a:rPr lang="zh-CN" altLang="en-US" dirty="0"/>
              <a:t> </a:t>
            </a:r>
            <a:r>
              <a:rPr lang="en-US" altLang="zh-CN" dirty="0"/>
              <a:t>launch</a:t>
            </a:r>
            <a:r>
              <a:rPr lang="zh-CN" altLang="en-US" dirty="0"/>
              <a:t>的方式，并没有改变</a:t>
            </a:r>
            <a:r>
              <a:rPr lang="en-US" altLang="zh-CN" dirty="0"/>
              <a:t>App</a:t>
            </a:r>
            <a:r>
              <a:rPr lang="zh-CN" altLang="en-US" dirty="0"/>
              <a:t>结构</a:t>
            </a:r>
            <a:endParaRPr lang="en-US" altLang="zh-CN" dirty="0"/>
          </a:p>
          <a:p>
            <a:pPr>
              <a:lnSpc>
                <a:spcPct val="110000"/>
              </a:lnSpc>
            </a:pPr>
            <a:r>
              <a:rPr lang="en-US" dirty="0"/>
              <a:t>L3</a:t>
            </a:r>
            <a:r>
              <a:rPr lang="en-US" altLang="zh-CN" dirty="0"/>
              <a:t>-L4</a:t>
            </a:r>
            <a:r>
              <a:rPr lang="zh-CN" altLang="en-US" dirty="0"/>
              <a:t>：</a:t>
            </a:r>
            <a:r>
              <a:rPr lang="en-US" dirty="0" err="1"/>
              <a:t>以Agent视角来看</a:t>
            </a:r>
            <a:r>
              <a:rPr lang="zh-CN" altLang="en-US" dirty="0"/>
              <a:t>，</a:t>
            </a:r>
            <a:r>
              <a:rPr lang="en-US" altLang="zh-CN" dirty="0"/>
              <a:t>Embodied</a:t>
            </a:r>
            <a:r>
              <a:rPr lang="zh-CN" altLang="en-US" dirty="0"/>
              <a:t> </a:t>
            </a:r>
            <a:r>
              <a:rPr lang="en-US" altLang="zh-CN" dirty="0"/>
              <a:t>AI</a:t>
            </a:r>
            <a:r>
              <a:rPr lang="zh-CN" altLang="en-US" dirty="0"/>
              <a:t>，手机是人的一部分</a:t>
            </a:r>
            <a:endParaRPr lang="en-US" dirty="0"/>
          </a:p>
          <a:p>
            <a:pPr lvl="1">
              <a:lnSpc>
                <a:spcPct val="110000"/>
              </a:lnSpc>
            </a:pPr>
            <a:r>
              <a:rPr lang="en-US" dirty="0" err="1"/>
              <a:t>感知问题</a:t>
            </a:r>
            <a:r>
              <a:rPr lang="zh-CN" altLang="en-US" dirty="0"/>
              <a:t> </a:t>
            </a:r>
            <a:r>
              <a:rPr lang="en-US" altLang="zh-CN" dirty="0"/>
              <a:t>–</a:t>
            </a:r>
            <a:r>
              <a:rPr lang="zh-CN" altLang="en-US" dirty="0"/>
              <a:t> 方案 </a:t>
            </a:r>
            <a:r>
              <a:rPr lang="en-US" altLang="zh-CN" dirty="0"/>
              <a:t>–</a:t>
            </a:r>
            <a:r>
              <a:rPr lang="zh-CN" altLang="en-US" dirty="0"/>
              <a:t> 行动 </a:t>
            </a:r>
            <a:r>
              <a:rPr lang="en-US" altLang="zh-CN" dirty="0"/>
              <a:t>–</a:t>
            </a:r>
            <a:r>
              <a:rPr lang="zh-CN" altLang="en-US" dirty="0"/>
              <a:t> 反馈循环</a:t>
            </a:r>
            <a:endParaRPr lang="en-US" altLang="zh-CN" dirty="0"/>
          </a:p>
          <a:p>
            <a:pPr lvl="1">
              <a:lnSpc>
                <a:spcPct val="110000"/>
              </a:lnSpc>
            </a:pPr>
            <a:r>
              <a:rPr lang="zh-CN" altLang="en-US" dirty="0"/>
              <a:t>手机作为计算资源，传感器</a:t>
            </a:r>
            <a:r>
              <a:rPr lang="en-US" altLang="zh-CN" dirty="0"/>
              <a:t>/</a:t>
            </a:r>
            <a:r>
              <a:rPr lang="zh-CN" altLang="en-US" dirty="0"/>
              <a:t>外界数据作为</a:t>
            </a:r>
            <a:r>
              <a:rPr lang="en-US" altLang="zh-CN" dirty="0"/>
              <a:t>sensor</a:t>
            </a:r>
            <a:r>
              <a:rPr lang="zh-CN" altLang="en-US" dirty="0"/>
              <a:t>，</a:t>
            </a:r>
            <a:r>
              <a:rPr lang="en-US" altLang="zh-CN" dirty="0"/>
              <a:t> API</a:t>
            </a:r>
            <a:r>
              <a:rPr lang="zh-CN" altLang="en-US" dirty="0"/>
              <a:t>作为</a:t>
            </a:r>
            <a:r>
              <a:rPr lang="en-US" altLang="zh-CN" dirty="0"/>
              <a:t>actuator</a:t>
            </a:r>
            <a:r>
              <a:rPr lang="zh-CN" altLang="en-US" dirty="0"/>
              <a:t>（</a:t>
            </a:r>
            <a:r>
              <a:rPr lang="en-US" altLang="zh-CN" dirty="0"/>
              <a:t>API</a:t>
            </a:r>
            <a:r>
              <a:rPr lang="zh-CN" altLang="en-US" dirty="0"/>
              <a:t> </a:t>
            </a:r>
            <a:r>
              <a:rPr lang="en-US" altLang="zh-CN" dirty="0"/>
              <a:t>call</a:t>
            </a:r>
            <a:r>
              <a:rPr lang="zh-CN" altLang="en-US" dirty="0"/>
              <a:t>，</a:t>
            </a:r>
            <a:r>
              <a:rPr lang="en-US" altLang="zh-CN" dirty="0"/>
              <a:t>smart</a:t>
            </a:r>
            <a:r>
              <a:rPr lang="zh-CN" altLang="en-US" dirty="0"/>
              <a:t> </a:t>
            </a:r>
            <a:r>
              <a:rPr lang="en-US" altLang="zh-CN" dirty="0"/>
              <a:t>home</a:t>
            </a:r>
            <a:r>
              <a:rPr lang="zh-CN" altLang="en-US" dirty="0"/>
              <a:t>）</a:t>
            </a:r>
            <a:endParaRPr lang="en-US" altLang="zh-CN" dirty="0"/>
          </a:p>
          <a:p>
            <a:pPr lvl="1">
              <a:lnSpc>
                <a:spcPct val="110000"/>
              </a:lnSpc>
            </a:pPr>
            <a:r>
              <a:rPr lang="en-US" altLang="zh-CN" dirty="0"/>
              <a:t>Task</a:t>
            </a:r>
            <a:r>
              <a:rPr lang="zh-CN" altLang="en-US" dirty="0"/>
              <a:t> </a:t>
            </a:r>
            <a:r>
              <a:rPr lang="en-US" altLang="zh-CN" dirty="0"/>
              <a:t>oriented</a:t>
            </a:r>
            <a:r>
              <a:rPr lang="zh-CN" altLang="en-US" dirty="0"/>
              <a:t>，动态应用，</a:t>
            </a:r>
            <a:r>
              <a:rPr lang="en-US" altLang="zh-CN" dirty="0"/>
              <a:t>mash</a:t>
            </a:r>
            <a:r>
              <a:rPr lang="zh-CN" altLang="en-US" dirty="0"/>
              <a:t> </a:t>
            </a:r>
            <a:r>
              <a:rPr lang="en-US" altLang="zh-CN" dirty="0"/>
              <a:t>up</a:t>
            </a:r>
            <a:r>
              <a:rPr lang="zh-CN" altLang="en-US" dirty="0"/>
              <a:t> </a:t>
            </a:r>
            <a:r>
              <a:rPr lang="en-US" altLang="zh-CN" dirty="0"/>
              <a:t>APIs</a:t>
            </a:r>
            <a:r>
              <a:rPr lang="zh-CN" altLang="en-US" dirty="0"/>
              <a:t>，自动</a:t>
            </a:r>
            <a:r>
              <a:rPr lang="en-US" altLang="zh-CN" dirty="0"/>
              <a:t>glue</a:t>
            </a:r>
          </a:p>
          <a:p>
            <a:pPr>
              <a:lnSpc>
                <a:spcPct val="110000"/>
              </a:lnSpc>
            </a:pPr>
            <a:r>
              <a:rPr lang="en-US" altLang="zh-CN" dirty="0"/>
              <a:t>L5</a:t>
            </a:r>
            <a:r>
              <a:rPr lang="zh-CN" altLang="en-US" dirty="0"/>
              <a:t>：数字人，数字伴侣</a:t>
            </a:r>
            <a:r>
              <a:rPr lang="en-US" altLang="zh-CN" dirty="0"/>
              <a:t>/</a:t>
            </a:r>
            <a:r>
              <a:rPr lang="zh-CN" altLang="en-US" dirty="0"/>
              <a:t>朋友，情感和永生</a:t>
            </a:r>
            <a:endParaRPr lang="en-US" altLang="zh-CN" dirty="0"/>
          </a:p>
          <a:p>
            <a:pPr lvl="1">
              <a:lnSpc>
                <a:spcPct val="110000"/>
              </a:lnSpc>
            </a:pPr>
            <a:r>
              <a:rPr lang="zh-CN" altLang="en-US" dirty="0"/>
              <a:t>个人数据的</a:t>
            </a:r>
            <a:r>
              <a:rPr lang="en-US" altLang="zh-CN" dirty="0"/>
              <a:t>life</a:t>
            </a:r>
            <a:r>
              <a:rPr lang="zh-CN" altLang="en-US" dirty="0"/>
              <a:t> </a:t>
            </a:r>
            <a:r>
              <a:rPr lang="en-US" altLang="zh-CN" dirty="0"/>
              <a:t>long</a:t>
            </a:r>
            <a:r>
              <a:rPr lang="zh-CN" altLang="en-US" dirty="0"/>
              <a:t> </a:t>
            </a:r>
            <a:r>
              <a:rPr lang="en-US" altLang="zh-CN" dirty="0"/>
              <a:t>learning</a:t>
            </a:r>
            <a:r>
              <a:rPr lang="zh-CN" altLang="en-US" dirty="0"/>
              <a:t>，个人模型</a:t>
            </a:r>
            <a:endParaRPr lang="en-US" altLang="zh-CN" dirty="0"/>
          </a:p>
          <a:p>
            <a:pPr lvl="1">
              <a:lnSpc>
                <a:spcPct val="110000"/>
              </a:lnSpc>
            </a:pPr>
            <a:r>
              <a:rPr lang="zh-CN" altLang="en-US" dirty="0"/>
              <a:t>情感日记，</a:t>
            </a:r>
            <a:r>
              <a:rPr lang="en-US" altLang="zh-CN" dirty="0"/>
              <a:t>moment</a:t>
            </a:r>
            <a:r>
              <a:rPr lang="zh-CN" altLang="en-US" dirty="0"/>
              <a:t>的增强版</a:t>
            </a:r>
            <a:endParaRPr lang="en-US" altLang="zh-CN" dirty="0"/>
          </a:p>
          <a:p>
            <a:pPr lvl="1">
              <a:lnSpc>
                <a:spcPct val="110000"/>
              </a:lnSpc>
            </a:pPr>
            <a:r>
              <a:rPr lang="zh-CN" altLang="en-US" dirty="0"/>
              <a:t>多模态创作能力，人人都有表达的欲望，超越传统表达工具的限制</a:t>
            </a:r>
            <a:endParaRPr lang="en-US" altLang="zh-CN" dirty="0"/>
          </a:p>
          <a:p>
            <a:pPr lvl="1">
              <a:lnSpc>
                <a:spcPct val="110000"/>
              </a:lnSpc>
            </a:pPr>
            <a:r>
              <a:rPr lang="en-US" altLang="zh-CN" dirty="0"/>
              <a:t>Cyber</a:t>
            </a:r>
            <a:r>
              <a:rPr lang="zh-CN" altLang="en-US" dirty="0"/>
              <a:t> 社交：</a:t>
            </a:r>
            <a:r>
              <a:rPr lang="en-US" altLang="zh-CN" dirty="0"/>
              <a:t>Cyber</a:t>
            </a:r>
            <a:r>
              <a:rPr lang="zh-CN" altLang="en-US" dirty="0"/>
              <a:t> </a:t>
            </a:r>
            <a:r>
              <a:rPr lang="en-US" altLang="zh-CN" dirty="0"/>
              <a:t>pets</a:t>
            </a:r>
            <a:r>
              <a:rPr lang="zh-CN" altLang="en-US" dirty="0"/>
              <a:t>，游戏人物</a:t>
            </a:r>
            <a:endParaRPr lang="en-US" altLang="zh-CN" dirty="0"/>
          </a:p>
          <a:p>
            <a:pPr lvl="1"/>
            <a:endParaRPr lang="en-US" dirty="0"/>
          </a:p>
        </p:txBody>
      </p:sp>
    </p:spTree>
    <p:extLst>
      <p:ext uri="{BB962C8B-B14F-4D97-AF65-F5344CB8AC3E}">
        <p14:creationId xmlns:p14="http://schemas.microsoft.com/office/powerpoint/2010/main" val="144533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7BCC-968F-24FC-BBBA-1F05BE3461A9}"/>
              </a:ext>
            </a:extLst>
          </p:cNvPr>
          <p:cNvSpPr>
            <a:spLocks noGrp="1"/>
          </p:cNvSpPr>
          <p:nvPr>
            <p:ph type="title"/>
          </p:nvPr>
        </p:nvSpPr>
        <p:spPr/>
        <p:txBody>
          <a:bodyPr>
            <a:normAutofit/>
          </a:bodyPr>
          <a:lstStyle/>
          <a:p>
            <a:r>
              <a:rPr lang="en-US" sz="3200" dirty="0" err="1"/>
              <a:t>开源LLM分层生态</a:t>
            </a:r>
            <a:endParaRPr lang="en-US" sz="3200" dirty="0"/>
          </a:p>
        </p:txBody>
      </p:sp>
      <p:grpSp>
        <p:nvGrpSpPr>
          <p:cNvPr id="3" name="Group 2">
            <a:extLst>
              <a:ext uri="{FF2B5EF4-FFF2-40B4-BE49-F238E27FC236}">
                <a16:creationId xmlns:a16="http://schemas.microsoft.com/office/drawing/2014/main" id="{FB15D1DC-EC52-C39D-683B-3FB63D27BFE6}"/>
              </a:ext>
            </a:extLst>
          </p:cNvPr>
          <p:cNvGrpSpPr/>
          <p:nvPr/>
        </p:nvGrpSpPr>
        <p:grpSpPr>
          <a:xfrm>
            <a:off x="749146" y="1608463"/>
            <a:ext cx="10604653" cy="4884412"/>
            <a:chOff x="1228491" y="1940312"/>
            <a:chExt cx="9142142" cy="3835578"/>
          </a:xfrm>
        </p:grpSpPr>
        <p:sp>
          <p:nvSpPr>
            <p:cNvPr id="4" name="Rectangle 3">
              <a:extLst>
                <a:ext uri="{FF2B5EF4-FFF2-40B4-BE49-F238E27FC236}">
                  <a16:creationId xmlns:a16="http://schemas.microsoft.com/office/drawing/2014/main" id="{A1DC8ED3-D333-2E81-0DFC-A658F521BF86}"/>
                </a:ext>
              </a:extLst>
            </p:cNvPr>
            <p:cNvSpPr/>
            <p:nvPr/>
          </p:nvSpPr>
          <p:spPr>
            <a:xfrm>
              <a:off x="1228491" y="5294549"/>
              <a:ext cx="7015978"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训练计算集群</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GPU</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TPU</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NPU</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7" name="Rectangle 6">
              <a:extLst>
                <a:ext uri="{FF2B5EF4-FFF2-40B4-BE49-F238E27FC236}">
                  <a16:creationId xmlns:a16="http://schemas.microsoft.com/office/drawing/2014/main" id="{71C131FC-4786-9749-650E-BD24640ADD6D}"/>
                </a:ext>
              </a:extLst>
            </p:cNvPr>
            <p:cNvSpPr/>
            <p:nvPr/>
          </p:nvSpPr>
          <p:spPr>
            <a:xfrm>
              <a:off x="1247987" y="4730162"/>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并行化LLM训练框架</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Deepseed</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Transformer,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NeMo</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Megatron,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EasyML</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/JAX/Flax,</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Colossal-ai</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8" name="Rounded Rectangle 7">
              <a:extLst>
                <a:ext uri="{FF2B5EF4-FFF2-40B4-BE49-F238E27FC236}">
                  <a16:creationId xmlns:a16="http://schemas.microsoft.com/office/drawing/2014/main" id="{858AC6ED-D5AE-35FB-468E-DB2909041EED}"/>
                </a:ext>
              </a:extLst>
            </p:cNvPr>
            <p:cNvSpPr/>
            <p:nvPr/>
          </p:nvSpPr>
          <p:spPr>
            <a:xfrm>
              <a:off x="1247985" y="4174541"/>
              <a:ext cx="7015975"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0</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 非监督预训练模型）：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LLaMA</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LLaMa2, MPT,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OpenGLM</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Yi,</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Qwen</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Mistral</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2" name="Rounded Rectangle 11">
              <a:extLst>
                <a:ext uri="{FF2B5EF4-FFF2-40B4-BE49-F238E27FC236}">
                  <a16:creationId xmlns:a16="http://schemas.microsoft.com/office/drawing/2014/main" id="{1269B5DE-4E1D-C09F-DDC1-506C78F0E618}"/>
                </a:ext>
              </a:extLst>
            </p:cNvPr>
            <p:cNvSpPr/>
            <p:nvPr/>
          </p:nvSpPr>
          <p:spPr>
            <a:xfrm>
              <a:off x="1228496" y="1940313"/>
              <a:ext cx="7015973"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2</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模型（领域模型，监督微调）：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StarCoder</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WizardMath</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ChatLaw</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3" name="Rectangle 12">
              <a:extLst>
                <a:ext uri="{FF2B5EF4-FFF2-40B4-BE49-F238E27FC236}">
                  <a16:creationId xmlns:a16="http://schemas.microsoft.com/office/drawing/2014/main" id="{30203E2C-BED4-D6D3-6B65-8FDE0CCDD56D}"/>
                </a:ext>
              </a:extLst>
            </p:cNvPr>
            <p:cNvSpPr/>
            <p:nvPr/>
          </p:nvSpPr>
          <p:spPr>
            <a:xfrm>
              <a:off x="1247982" y="2500317"/>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微调训练框架</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PEFT,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Xtuner</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4" name="Rounded Rectangle 13">
              <a:extLst>
                <a:ext uri="{FF2B5EF4-FFF2-40B4-BE49-F238E27FC236}">
                  <a16:creationId xmlns:a16="http://schemas.microsoft.com/office/drawing/2014/main" id="{808E6410-CD64-41BF-1AB9-0054265D0C09}"/>
                </a:ext>
              </a:extLst>
            </p:cNvPr>
            <p:cNvSpPr/>
            <p:nvPr/>
          </p:nvSpPr>
          <p:spPr>
            <a:xfrm>
              <a:off x="1247983" y="3060321"/>
              <a:ext cx="7015973"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1</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模型</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（监督学习，</a:t>
              </a:r>
              <a:r>
                <a:rPr kumimoji="0" lang="en-US" altLang="zh-CN" sz="1400" b="0" i="0" u="none" strike="noStrike" kern="1200" cap="none" spc="0" normalizeH="0" baseline="0" noProof="0" dirty="0" err="1">
                  <a:ln>
                    <a:noFill/>
                  </a:ln>
                  <a:solidFill>
                    <a:prstClr val="white"/>
                  </a:solidFill>
                  <a:effectLst/>
                  <a:uLnTx/>
                  <a:uFillTx/>
                  <a:latin typeface="Trebuchet MS" panose="020B0603020202020204"/>
                  <a:cs typeface="+mn-cs"/>
                </a:rPr>
                <a:t>Insturct</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/RLHF</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Apalca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FastChat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Ziya-LLaMA-13B,</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Mixtral</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8x7B</a:t>
              </a:r>
            </a:p>
          </p:txBody>
        </p:sp>
        <p:sp>
          <p:nvSpPr>
            <p:cNvPr id="16" name="Rectangle 15">
              <a:extLst>
                <a:ext uri="{FF2B5EF4-FFF2-40B4-BE49-F238E27FC236}">
                  <a16:creationId xmlns:a16="http://schemas.microsoft.com/office/drawing/2014/main" id="{7FA448A1-F526-0F4C-9505-353A29DD33C8}"/>
                </a:ext>
              </a:extLst>
            </p:cNvPr>
            <p:cNvSpPr/>
            <p:nvPr/>
          </p:nvSpPr>
          <p:spPr>
            <a:xfrm>
              <a:off x="4764339" y="4726454"/>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开源文本数据集：</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CommonCraw</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RefinedWeb</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Starcoder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Red Pajama</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1" name="Rectangle 20">
              <a:extLst>
                <a:ext uri="{FF2B5EF4-FFF2-40B4-BE49-F238E27FC236}">
                  <a16:creationId xmlns:a16="http://schemas.microsoft.com/office/drawing/2014/main" id="{7DB870F0-1800-63F1-BEA6-96FB9CA78A9B}"/>
                </a:ext>
              </a:extLst>
            </p:cNvPr>
            <p:cNvSpPr/>
            <p:nvPr/>
          </p:nvSpPr>
          <p:spPr>
            <a:xfrm>
              <a:off x="1247987" y="3624708"/>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Instruct</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RHLF</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训练框架</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DeepspeedChat</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ColossalChat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2" name="Rectangle 21">
              <a:extLst>
                <a:ext uri="{FF2B5EF4-FFF2-40B4-BE49-F238E27FC236}">
                  <a16:creationId xmlns:a16="http://schemas.microsoft.com/office/drawing/2014/main" id="{C7CC37AE-38BD-4A4E-E622-3D91D12CB883}"/>
                </a:ext>
              </a:extLst>
            </p:cNvPr>
            <p:cNvSpPr/>
            <p:nvPr/>
          </p:nvSpPr>
          <p:spPr>
            <a:xfrm>
              <a:off x="4764339" y="3621000"/>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Instruct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问答数据生成：</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ChatGPT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Dataset,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Lamini</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WizardLM</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OpenOrca</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Ultrafeedback</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LMSYS-Chat-1M</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3" name="Rectangle 22">
              <a:extLst>
                <a:ext uri="{FF2B5EF4-FFF2-40B4-BE49-F238E27FC236}">
                  <a16:creationId xmlns:a16="http://schemas.microsoft.com/office/drawing/2014/main" id="{B2DBD824-0927-1659-E369-A54B916E905C}"/>
                </a:ext>
              </a:extLst>
            </p:cNvPr>
            <p:cNvSpPr/>
            <p:nvPr/>
          </p:nvSpPr>
          <p:spPr>
            <a:xfrm>
              <a:off x="4764338" y="2490146"/>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领域数据：代码，数学，法律，金融，客服，外贸</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4" name="Rectangle 23">
              <a:extLst>
                <a:ext uri="{FF2B5EF4-FFF2-40B4-BE49-F238E27FC236}">
                  <a16:creationId xmlns:a16="http://schemas.microsoft.com/office/drawing/2014/main" id="{45DB2F3F-9BE0-FD0F-4567-CB976E3C2D98}"/>
                </a:ext>
              </a:extLst>
            </p:cNvPr>
            <p:cNvSpPr/>
            <p:nvPr/>
          </p:nvSpPr>
          <p:spPr>
            <a:xfrm>
              <a:off x="8300176" y="1940312"/>
              <a:ext cx="2070457" cy="383557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enorite" pitchFamily="2" charset="0"/>
                  <a:ea typeface="Microsoft YaHei UI" panose="020B0503020204020204" pitchFamily="34" charset="-122"/>
                  <a:cs typeface="+mn-cs"/>
                </a:rPr>
                <a:t>评测标准</a:t>
              </a:r>
              <a:endParaRPr kumimoji="0" lang="en-US" sz="1200" b="0" i="0" u="none" strike="noStrike" kern="1200" cap="none" spc="0" normalizeH="0" baseline="0" noProof="0" dirty="0">
                <a:ln>
                  <a:noFill/>
                </a:ln>
                <a:solidFill>
                  <a:prstClr val="black"/>
                </a:solidFill>
                <a:effectLst/>
                <a:uLnTx/>
                <a:uFillTx/>
                <a:latin typeface="Tenorite" pitchFamily="2" charset="0"/>
                <a:ea typeface="Microsoft YaHei UI" panose="020B0503020204020204" pitchFamily="34" charset="-122"/>
                <a:cs typeface="+mn-cs"/>
              </a:endParaRPr>
            </a:p>
          </p:txBody>
        </p:sp>
        <p:sp>
          <p:nvSpPr>
            <p:cNvPr id="25" name="Rounded Rectangle 24">
              <a:extLst>
                <a:ext uri="{FF2B5EF4-FFF2-40B4-BE49-F238E27FC236}">
                  <a16:creationId xmlns:a16="http://schemas.microsoft.com/office/drawing/2014/main" id="{881FD71B-3AD5-E098-5ED3-3ECA28607F9C}"/>
                </a:ext>
              </a:extLst>
            </p:cNvPr>
            <p:cNvSpPr/>
            <p:nvPr/>
          </p:nvSpPr>
          <p:spPr>
            <a:xfrm>
              <a:off x="8432154" y="3624707"/>
              <a:ext cx="1806497" cy="481341"/>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HF</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LLM</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Leaderboard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客观评测集</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6" name="Rounded Rectangle 25">
              <a:extLst>
                <a:ext uri="{FF2B5EF4-FFF2-40B4-BE49-F238E27FC236}">
                  <a16:creationId xmlns:a16="http://schemas.microsoft.com/office/drawing/2014/main" id="{3AC22464-EFC2-465F-7AEE-B089837C7F95}"/>
                </a:ext>
              </a:extLst>
            </p:cNvPr>
            <p:cNvSpPr/>
            <p:nvPr/>
          </p:nvSpPr>
          <p:spPr>
            <a:xfrm>
              <a:off x="8432155" y="3060320"/>
              <a:ext cx="1806497" cy="481341"/>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OpenPipe</a:t>
              </a:r>
              <a:endPar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基于大模型的评估</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7" name="Rounded Rectangle 26">
              <a:extLst>
                <a:ext uri="{FF2B5EF4-FFF2-40B4-BE49-F238E27FC236}">
                  <a16:creationId xmlns:a16="http://schemas.microsoft.com/office/drawing/2014/main" id="{113DE584-4183-3479-BC3E-250C6BB0980C}"/>
                </a:ext>
              </a:extLst>
            </p:cNvPr>
            <p:cNvSpPr/>
            <p:nvPr/>
          </p:nvSpPr>
          <p:spPr>
            <a:xfrm>
              <a:off x="8432154" y="4751047"/>
              <a:ext cx="1806497" cy="82291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CoQA</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ARC,</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TrustfulQA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GSM8K</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HellaSwag</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GSM8K,</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LogiQA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grpSp>
      <p:sp>
        <p:nvSpPr>
          <p:cNvPr id="5" name="Rounded Rectangle 4">
            <a:extLst>
              <a:ext uri="{FF2B5EF4-FFF2-40B4-BE49-F238E27FC236}">
                <a16:creationId xmlns:a16="http://schemas.microsoft.com/office/drawing/2014/main" id="{CAEA02CC-8327-BFA3-EF5A-0911BD44DFF6}"/>
              </a:ext>
            </a:extLst>
          </p:cNvPr>
          <p:cNvSpPr/>
          <p:nvPr/>
        </p:nvSpPr>
        <p:spPr>
          <a:xfrm>
            <a:off x="9105212" y="2321601"/>
            <a:ext cx="2095491" cy="612963"/>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LMSys</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ChatBot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Arena</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人类客观评估</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9" name="Rounded Rectangle 8">
            <a:extLst>
              <a:ext uri="{FF2B5EF4-FFF2-40B4-BE49-F238E27FC236}">
                <a16:creationId xmlns:a16="http://schemas.microsoft.com/office/drawing/2014/main" id="{326CBEF4-0DD5-DED2-1845-0EEAE545AFB8}"/>
              </a:ext>
            </a:extLst>
          </p:cNvPr>
          <p:cNvSpPr/>
          <p:nvPr/>
        </p:nvSpPr>
        <p:spPr>
          <a:xfrm>
            <a:off x="9105212" y="4466589"/>
            <a:ext cx="2095491" cy="612963"/>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OpenCompass</a:t>
            </a:r>
            <a:endPar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加入中文客观评测集</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Tree>
    <p:extLst>
      <p:ext uri="{BB962C8B-B14F-4D97-AF65-F5344CB8AC3E}">
        <p14:creationId xmlns:p14="http://schemas.microsoft.com/office/powerpoint/2010/main" val="263999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A092-AA6A-4259-87A5-28974F9A5C40}"/>
              </a:ext>
            </a:extLst>
          </p:cNvPr>
          <p:cNvSpPr>
            <a:spLocks noGrp="1"/>
          </p:cNvSpPr>
          <p:nvPr>
            <p:ph type="title"/>
          </p:nvPr>
        </p:nvSpPr>
        <p:spPr/>
        <p:txBody>
          <a:bodyPr>
            <a:normAutofit/>
          </a:bodyPr>
          <a:lstStyle/>
          <a:p>
            <a:r>
              <a:rPr lang="en-US" sz="3200" dirty="0" err="1"/>
              <a:t>开源LLM参与者的动机</a:t>
            </a:r>
            <a:endParaRPr lang="en-US" sz="3200" dirty="0"/>
          </a:p>
        </p:txBody>
      </p:sp>
      <p:graphicFrame>
        <p:nvGraphicFramePr>
          <p:cNvPr id="4" name="Table 4">
            <a:extLst>
              <a:ext uri="{FF2B5EF4-FFF2-40B4-BE49-F238E27FC236}">
                <a16:creationId xmlns:a16="http://schemas.microsoft.com/office/drawing/2014/main" id="{58D7F30B-D4C0-A601-82AD-500914117842}"/>
              </a:ext>
            </a:extLst>
          </p:cNvPr>
          <p:cNvGraphicFramePr>
            <a:graphicFrameLocks noGrp="1"/>
          </p:cNvGraphicFramePr>
          <p:nvPr/>
        </p:nvGraphicFramePr>
        <p:xfrm>
          <a:off x="375490" y="1471929"/>
          <a:ext cx="11621878" cy="5188057"/>
        </p:xfrm>
        <a:graphic>
          <a:graphicData uri="http://schemas.openxmlformats.org/drawingml/2006/table">
            <a:tbl>
              <a:tblPr firstRow="1" bandRow="1">
                <a:tableStyleId>{5C22544A-7EE6-4342-B048-85BDC9FD1C3A}</a:tableStyleId>
              </a:tblPr>
              <a:tblGrid>
                <a:gridCol w="2309988">
                  <a:extLst>
                    <a:ext uri="{9D8B030D-6E8A-4147-A177-3AD203B41FA5}">
                      <a16:colId xmlns:a16="http://schemas.microsoft.com/office/drawing/2014/main" val="1050951475"/>
                    </a:ext>
                  </a:extLst>
                </a:gridCol>
                <a:gridCol w="3636737">
                  <a:extLst>
                    <a:ext uri="{9D8B030D-6E8A-4147-A177-3AD203B41FA5}">
                      <a16:colId xmlns:a16="http://schemas.microsoft.com/office/drawing/2014/main" val="845251102"/>
                    </a:ext>
                  </a:extLst>
                </a:gridCol>
                <a:gridCol w="2283247">
                  <a:extLst>
                    <a:ext uri="{9D8B030D-6E8A-4147-A177-3AD203B41FA5}">
                      <a16:colId xmlns:a16="http://schemas.microsoft.com/office/drawing/2014/main" val="60627158"/>
                    </a:ext>
                  </a:extLst>
                </a:gridCol>
                <a:gridCol w="3391906">
                  <a:extLst>
                    <a:ext uri="{9D8B030D-6E8A-4147-A177-3AD203B41FA5}">
                      <a16:colId xmlns:a16="http://schemas.microsoft.com/office/drawing/2014/main" val="3981105934"/>
                    </a:ext>
                  </a:extLst>
                </a:gridCol>
              </a:tblGrid>
              <a:tr h="356115">
                <a:tc>
                  <a:txBody>
                    <a:bodyPr/>
                    <a:lstStyle/>
                    <a:p>
                      <a:endParaRPr lang="en-US" sz="1400" b="0" i="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开源动机</a:t>
                      </a:r>
                      <a:endParaRPr lang="en-US" sz="1400" b="0" i="0" dirty="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开源领域</a:t>
                      </a:r>
                      <a:endParaRPr lang="en-US" sz="1400" b="0" i="0" dirty="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趋势</a:t>
                      </a:r>
                      <a:endParaRPr lang="en-US" sz="14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462925581"/>
                  </a:ext>
                </a:extLst>
              </a:tr>
              <a:tr h="727372">
                <a:tc rowSpan="2">
                  <a:txBody>
                    <a:bodyPr/>
                    <a:lstStyle/>
                    <a:p>
                      <a:r>
                        <a:rPr lang="en-US" sz="1200" b="0" i="0" dirty="0" err="1">
                          <a:latin typeface="Microsoft YaHei UI" panose="020B0503020204020204" pitchFamily="34" charset="-122"/>
                          <a:ea typeface="Microsoft YaHei UI" panose="020B0503020204020204" pitchFamily="34" charset="-122"/>
                        </a:rPr>
                        <a:t>高校</a:t>
                      </a:r>
                      <a:r>
                        <a:rPr lang="zh-CN" altLang="en-US" sz="1200" b="0" i="0" dirty="0">
                          <a:latin typeface="Microsoft YaHei UI" panose="020B0503020204020204" pitchFamily="34" charset="-122"/>
                          <a:ea typeface="Microsoft YaHei UI" panose="020B0503020204020204" pitchFamily="34" charset="-122"/>
                        </a:rPr>
                        <a:t>，研究机构</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AI研究</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L0</a:t>
                      </a:r>
                      <a:r>
                        <a:rPr lang="en-US" altLang="zh-CN" sz="1200" b="0" i="0" dirty="0">
                          <a:latin typeface="Microsoft YaHei UI" panose="020B0503020204020204" pitchFamily="34" charset="-122"/>
                          <a:ea typeface="Microsoft YaHei UI" panose="020B0503020204020204" pitchFamily="34" charset="-122"/>
                        </a:rPr>
                        <a:t>-L1</a:t>
                      </a:r>
                      <a:r>
                        <a:rPr lang="zh-CN" altLang="en-US" sz="1200" b="0" i="0" dirty="0">
                          <a:latin typeface="Microsoft YaHei UI" panose="020B0503020204020204" pitchFamily="34" charset="-122"/>
                          <a:ea typeface="Microsoft YaHei UI" panose="020B0503020204020204" pitchFamily="34" charset="-122"/>
                        </a:rPr>
                        <a:t> 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主流意见认为LLM已经部分实现了通用人工智能</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AGI</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成为国家间竞争的焦点。国家已经在调动国家超算能力和顶级大学开发基础</a:t>
                      </a:r>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模型，赋能全社会。</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374096827"/>
                  </a:ext>
                </a:extLst>
              </a:tr>
              <a:tr h="404096">
                <a:tc vMerge="1">
                  <a:txBody>
                    <a:bodyPr/>
                    <a:lstStyle/>
                    <a:p>
                      <a:endParaRPr lang="en-US"/>
                    </a:p>
                  </a:txBody>
                  <a:tcPr/>
                </a:tc>
                <a:tc>
                  <a:txBody>
                    <a:bodyPr/>
                    <a:lstStyle/>
                    <a:p>
                      <a:r>
                        <a:rPr lang="en-US" sz="1200" b="0" i="0" dirty="0">
                          <a:latin typeface="Microsoft YaHei UI" panose="020B0503020204020204" pitchFamily="34" charset="-122"/>
                          <a:ea typeface="Microsoft YaHei UI" panose="020B0503020204020204" pitchFamily="34" charset="-122"/>
                        </a:rPr>
                        <a:t>AI</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for</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Science</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领域的L</a:t>
                      </a:r>
                      <a:r>
                        <a:rPr lang="en-US" altLang="zh-CN" sz="1200" b="0" i="0" dirty="0">
                          <a:latin typeface="Microsoft YaHei UI" panose="020B0503020204020204" pitchFamily="34" charset="-122"/>
                          <a:ea typeface="Microsoft YaHei UI" panose="020B0503020204020204" pitchFamily="34" charset="-122"/>
                        </a:rPr>
                        <a:t>1-L2</a:t>
                      </a:r>
                      <a:r>
                        <a:rPr lang="zh-CN" altLang="en-US" sz="1200" b="0" i="0" dirty="0">
                          <a:latin typeface="Microsoft YaHei UI" panose="020B0503020204020204" pitchFamily="34" charset="-122"/>
                          <a:ea typeface="Microsoft YaHei UI" panose="020B0503020204020204" pitchFamily="34" charset="-122"/>
                        </a:rPr>
                        <a:t>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基础L0模型的能力增强可以带动AI</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for</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Science</a:t>
                      </a:r>
                      <a:r>
                        <a:rPr lang="zh-CN" altLang="en-US" sz="1200" b="0" i="0" dirty="0">
                          <a:latin typeface="Microsoft YaHei UI" panose="020B0503020204020204" pitchFamily="34" charset="-122"/>
                          <a:ea typeface="Microsoft YaHei UI" panose="020B0503020204020204" pitchFamily="34" charset="-122"/>
                        </a:rPr>
                        <a:t>的发展</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295456553"/>
                  </a:ext>
                </a:extLst>
              </a:tr>
              <a:tr h="594360">
                <a:tc>
                  <a:txBody>
                    <a:bodyPr/>
                    <a:lstStyle/>
                    <a:p>
                      <a:r>
                        <a:rPr lang="en-US" sz="1200" b="0" i="0" dirty="0" err="1">
                          <a:latin typeface="Microsoft YaHei UI" panose="020B0503020204020204" pitchFamily="34" charset="-122"/>
                          <a:ea typeface="Microsoft YaHei UI" panose="020B0503020204020204" pitchFamily="34" charset="-122"/>
                        </a:rPr>
                        <a:t>大Tech公司研究团队</a:t>
                      </a:r>
                      <a:endParaRPr lang="en-US" sz="1200" b="0" i="0" dirty="0">
                        <a:latin typeface="Microsoft YaHei UI" panose="020B0503020204020204" pitchFamily="34" charset="-122"/>
                        <a:ea typeface="Microsoft YaHei UI" panose="020B0503020204020204" pitchFamily="34" charset="-122"/>
                      </a:endParaRPr>
                    </a:p>
                    <a:p>
                      <a:r>
                        <a:rPr lang="en-US" altLang="zh-CN" sz="1200" b="0" i="0" dirty="0">
                          <a:latin typeface="Microsoft YaHei UI" panose="020B0503020204020204" pitchFamily="34" charset="-122"/>
                          <a:ea typeface="Microsoft YaHei UI" panose="020B0503020204020204" pitchFamily="34" charset="-122"/>
                        </a:rPr>
                        <a:t>(Google,</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Meta,</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err="1">
                          <a:latin typeface="Microsoft YaHei UI" panose="020B0503020204020204" pitchFamily="34" charset="-122"/>
                          <a:ea typeface="Microsoft YaHei UI" panose="020B0503020204020204" pitchFamily="34" charset="-122"/>
                        </a:rPr>
                        <a:t>Qwen</a:t>
                      </a:r>
                      <a:r>
                        <a:rPr lang="en-US" altLang="zh-CN"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希望开源基础LLM可以推进AGI的研究</a:t>
                      </a:r>
                      <a:r>
                        <a:rPr lang="zh-CN" altLang="en-US" sz="1200" b="0" i="0" dirty="0">
                          <a:latin typeface="Microsoft YaHei UI" panose="020B0503020204020204" pitchFamily="34" charset="-122"/>
                          <a:ea typeface="Microsoft YaHei UI" panose="020B0503020204020204" pitchFamily="34" charset="-122"/>
                        </a:rPr>
                        <a:t>，解决</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的根本性的问题，例如：提供真正的推理能力，减少幻觉，可解释性等</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往往开源的都是和内部私有大</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同构的中小型模型，能力受限，但是足以赋能学术机构和开发者使用有限的算力创新</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 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LLM成为大公司的核心竞争力</a:t>
                      </a:r>
                      <a:r>
                        <a:rPr lang="zh-CN" altLang="en-US"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LLM竞争加剧</a:t>
                      </a:r>
                      <a:r>
                        <a:rPr lang="zh-CN" altLang="en-US" sz="1200" b="0" i="0" dirty="0">
                          <a:latin typeface="Microsoft YaHei UI" panose="020B0503020204020204" pitchFamily="34" charset="-122"/>
                          <a:ea typeface="Microsoft YaHei UI" panose="020B0503020204020204" pitchFamily="34" charset="-122"/>
                        </a:rPr>
                        <a:t>，不太可能增大</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开源的投入</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309798329"/>
                  </a:ext>
                </a:extLst>
              </a:tr>
              <a:tr h="594360">
                <a:tc>
                  <a:txBody>
                    <a:bodyPr/>
                    <a:lstStyle/>
                    <a:p>
                      <a:r>
                        <a:rPr lang="en-US" sz="1200" b="0" i="0" dirty="0" err="1">
                          <a:latin typeface="Microsoft YaHei UI" panose="020B0503020204020204" pitchFamily="34" charset="-122"/>
                          <a:ea typeface="Microsoft YaHei UI" panose="020B0503020204020204" pitchFamily="34" charset="-122"/>
                        </a:rPr>
                        <a:t>具有研究背景的Startup团队</a:t>
                      </a:r>
                      <a:endParaRPr lang="en-US" sz="1200" b="0" i="0" dirty="0">
                        <a:latin typeface="Microsoft YaHei UI" panose="020B0503020204020204" pitchFamily="34" charset="-122"/>
                        <a:ea typeface="Microsoft YaHei UI" panose="020B0503020204020204" pitchFamily="34" charset="-122"/>
                      </a:endParaRPr>
                    </a:p>
                    <a:p>
                      <a:r>
                        <a:rPr lang="en-US" altLang="zh-CN" sz="1200" b="0" i="0" dirty="0">
                          <a:latin typeface="Microsoft YaHei UI" panose="020B0503020204020204" pitchFamily="34" charset="-122"/>
                          <a:ea typeface="Microsoft YaHei UI" panose="020B0503020204020204" pitchFamily="34" charset="-122"/>
                        </a:rPr>
                        <a:t>Mistral</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(Meta</a:t>
                      </a:r>
                      <a:r>
                        <a:rPr lang="zh-CN" altLang="en-US" sz="1200" b="0" i="0" dirty="0">
                          <a:latin typeface="Microsoft YaHei UI" panose="020B0503020204020204" pitchFamily="34" charset="-122"/>
                          <a:ea typeface="Microsoft YaHei UI" panose="020B0503020204020204" pitchFamily="34" charset="-122"/>
                        </a:rPr>
                        <a:t>团队成员</a:t>
                      </a:r>
                      <a:r>
                        <a:rPr lang="en-US" altLang="zh-CN" sz="1200" b="0" i="0" dirty="0">
                          <a:latin typeface="Microsoft YaHei UI" panose="020B0503020204020204" pitchFamily="34" charset="-122"/>
                          <a:ea typeface="Microsoft YaHei UI" panose="020B0503020204020204" pitchFamily="34" charset="-122"/>
                        </a:rPr>
                        <a:t>),</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01.ai</a:t>
                      </a:r>
                      <a:endParaRPr lang="en-US" sz="1200" b="0" i="0" dirty="0">
                        <a:latin typeface="Microsoft YaHei UI" panose="020B0503020204020204" pitchFamily="34" charset="-122"/>
                        <a:ea typeface="Microsoft YaHei UI" panose="020B0503020204020204" pitchFamily="34" charset="-122"/>
                      </a:endParaRPr>
                    </a:p>
                  </a:txBody>
                  <a:tcPr/>
                </a:tc>
                <a:tc vMerge="1">
                  <a:txBody>
                    <a:bodyPr/>
                    <a:lstStyle/>
                    <a:p>
                      <a:endParaRPr lang="en-US"/>
                    </a:p>
                  </a:txBody>
                  <a:tcPr/>
                </a:tc>
                <a:tc vMerge="1">
                  <a:txBody>
                    <a:bodyPr/>
                    <a:lstStyle/>
                    <a:p>
                      <a:endParaRPr lang="en-US"/>
                    </a:p>
                  </a:txBody>
                  <a:tcPr/>
                </a:tc>
                <a:tc>
                  <a:txBody>
                    <a:bodyPr/>
                    <a:lstStyle/>
                    <a:p>
                      <a:r>
                        <a:rPr lang="en-US" sz="1200" b="0" i="0" dirty="0" err="1">
                          <a:latin typeface="Microsoft YaHei UI" panose="020B0503020204020204" pitchFamily="34" charset="-122"/>
                          <a:ea typeface="Microsoft YaHei UI" panose="020B0503020204020204" pitchFamily="34" charset="-122"/>
                        </a:rPr>
                        <a:t>开源模型以中小模型为主</a:t>
                      </a:r>
                      <a:r>
                        <a:rPr lang="zh-CN" altLang="en-US" sz="1200" b="0" i="0" dirty="0">
                          <a:latin typeface="Microsoft YaHei UI" panose="020B0503020204020204" pitchFamily="34" charset="-122"/>
                          <a:ea typeface="Microsoft YaHei UI" panose="020B0503020204020204" pitchFamily="34" charset="-122"/>
                        </a:rPr>
                        <a:t>，基于自己的模型对标</a:t>
                      </a:r>
                      <a:r>
                        <a:rPr lang="en-US" altLang="zh-CN" sz="1200" b="0" i="0" dirty="0" err="1">
                          <a:latin typeface="Microsoft YaHei UI" panose="020B0503020204020204" pitchFamily="34" charset="-122"/>
                          <a:ea typeface="Microsoft YaHei UI" panose="020B0503020204020204" pitchFamily="34" charset="-122"/>
                        </a:rPr>
                        <a:t>ChatGPT</a:t>
                      </a:r>
                      <a:r>
                        <a:rPr lang="zh-CN" altLang="en-US" sz="1200" b="0" i="0" dirty="0">
                          <a:latin typeface="Microsoft YaHei UI" panose="020B0503020204020204" pitchFamily="34" charset="-122"/>
                          <a:ea typeface="Microsoft YaHei UI" panose="020B0503020204020204" pitchFamily="34" charset="-122"/>
                        </a:rPr>
                        <a:t>，做</a:t>
                      </a:r>
                      <a:r>
                        <a:rPr lang="en-US" altLang="zh-CN" sz="1200" b="0" i="0" dirty="0">
                          <a:latin typeface="Microsoft YaHei UI" panose="020B0503020204020204" pitchFamily="34" charset="-122"/>
                          <a:ea typeface="Microsoft YaHei UI" panose="020B0503020204020204" pitchFamily="34" charset="-122"/>
                        </a:rPr>
                        <a:t>SaaS</a:t>
                      </a:r>
                      <a:r>
                        <a:rPr lang="zh-CN" altLang="en-US" sz="1200" b="0" i="0" dirty="0">
                          <a:latin typeface="Microsoft YaHei UI" panose="020B0503020204020204" pitchFamily="34" charset="-122"/>
                          <a:ea typeface="Microsoft YaHei UI" panose="020B0503020204020204" pitchFamily="34" charset="-122"/>
                        </a:rPr>
                        <a:t>云服务</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721571117"/>
                  </a:ext>
                </a:extLst>
              </a:tr>
              <a:tr h="565734">
                <a:tc>
                  <a:txBody>
                    <a:bodyPr/>
                    <a:lstStyle/>
                    <a:p>
                      <a:r>
                        <a:rPr lang="zh-CN" altLang="en-US" sz="1200" b="0" i="0" dirty="0">
                          <a:latin typeface="Microsoft YaHei UI" panose="020B0503020204020204" pitchFamily="34" charset="-122"/>
                          <a:ea typeface="Microsoft YaHei UI" panose="020B0503020204020204" pitchFamily="34" charset="-122"/>
                        </a:rPr>
                        <a:t>云服务公司</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Azure</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AWS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GCP</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Databricks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Snowflake</a:t>
                      </a:r>
                      <a:r>
                        <a:rPr lang="zh-CN" altLang="en-US"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认为LLM带来了行业定制化的机会</a:t>
                      </a:r>
                      <a:r>
                        <a:rPr lang="zh-CN" altLang="en-US" sz="1200" b="0" i="0" dirty="0">
                          <a:latin typeface="Microsoft YaHei UI" panose="020B0503020204020204" pitchFamily="34" charset="-122"/>
                          <a:ea typeface="Microsoft YaHei UI" panose="020B0503020204020204" pitchFamily="34" charset="-122"/>
                        </a:rPr>
                        <a:t>，通过开源</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L1-L2</a:t>
                      </a:r>
                      <a:r>
                        <a:rPr lang="zh-CN" altLang="en-US" sz="1200" b="0" i="0" dirty="0">
                          <a:latin typeface="Microsoft YaHei UI" panose="020B0503020204020204" pitchFamily="34" charset="-122"/>
                          <a:ea typeface="Microsoft YaHei UI" panose="020B0503020204020204" pitchFamily="34" charset="-122"/>
                        </a:rPr>
                        <a:t>模型的开发框架和模型，吸引行业开发者使用，获得行业应用领域声誉，商业</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层的分布式训练工具</a:t>
                      </a:r>
                      <a:endParaRPr lang="en-US" altLang="zh-CN" sz="12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latin typeface="Microsoft YaHei UI" panose="020B0503020204020204" pitchFamily="34" charset="-122"/>
                          <a:ea typeface="Microsoft YaHei UI" panose="020B0503020204020204" pitchFamily="34" charset="-122"/>
                        </a:rPr>
                        <a:t>L1-L2</a:t>
                      </a:r>
                      <a:r>
                        <a:rPr lang="zh-CN" altLang="en-US" sz="1200" b="0" i="0" dirty="0">
                          <a:latin typeface="Microsoft YaHei UI" panose="020B0503020204020204" pitchFamily="34" charset="-122"/>
                          <a:ea typeface="Microsoft YaHei UI" panose="020B0503020204020204" pitchFamily="34" charset="-122"/>
                        </a:rPr>
                        <a:t>层模型的数据生成和训练工具</a:t>
                      </a:r>
                      <a:endParaRPr lang="en-US" altLang="zh-CN" sz="1200" b="0" i="0" dirty="0">
                        <a:latin typeface="Microsoft YaHei UI" panose="020B0503020204020204" pitchFamily="34" charset="-122"/>
                        <a:ea typeface="Microsoft YaHei UI" panose="020B0503020204020204" pitchFamily="34" charset="-122"/>
                      </a:endParaRPr>
                    </a:p>
                    <a:p>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创业公司还有LLM训练框架的先发优势</a:t>
                      </a:r>
                      <a:r>
                        <a:rPr lang="zh-CN" altLang="en-US" sz="1200" b="0" i="0" dirty="0">
                          <a:latin typeface="Microsoft YaHei UI" panose="020B0503020204020204" pitchFamily="34" charset="-122"/>
                          <a:ea typeface="Microsoft YaHei UI" panose="020B0503020204020204" pitchFamily="34" charset="-122"/>
                        </a:rPr>
                        <a:t>，其中的生态构建的佼佼者可能会被云服务公司收购</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186891882"/>
                  </a:ext>
                </a:extLst>
              </a:tr>
              <a:tr h="565734">
                <a:tc>
                  <a:txBody>
                    <a:bodyPr/>
                    <a:lstStyle/>
                    <a:p>
                      <a:r>
                        <a:rPr lang="en-US" sz="1200" b="0" i="0" dirty="0" err="1">
                          <a:latin typeface="Microsoft YaHei UI" panose="020B0503020204020204" pitchFamily="34" charset="-122"/>
                          <a:ea typeface="Microsoft YaHei UI" panose="020B0503020204020204" pitchFamily="34" charset="-122"/>
                        </a:rPr>
                        <a:t>工具型创业公司</a:t>
                      </a:r>
                      <a:endParaRPr lang="en-US"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Colossal</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MozaicML</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ggml</a:t>
                      </a:r>
                      <a:r>
                        <a:rPr lang="en-US" altLang="zh-CN" sz="1200" b="0" i="0" dirty="0">
                          <a:latin typeface="Microsoft YaHei UI" panose="020B0503020204020204" pitchFamily="34" charset="-122"/>
                          <a:ea typeface="Microsoft YaHei UI" panose="020B0503020204020204" pitchFamily="34" charset="-122"/>
                        </a:rPr>
                        <a:t>,</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Lepton,</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Ray</a:t>
                      </a:r>
                      <a:r>
                        <a:rPr lang="zh-CN" altLang="en-US" sz="1200" b="0" i="0" dirty="0">
                          <a:latin typeface="Microsoft YaHei UI" panose="020B0503020204020204" pitchFamily="34" charset="-122"/>
                          <a:ea typeface="Microsoft YaHei UI" panose="020B0503020204020204" pitchFamily="34" charset="-122"/>
                        </a:rPr>
                        <a:t> ）</a:t>
                      </a:r>
                      <a:endParaRPr lang="en-US" sz="1200" b="0" i="0" dirty="0">
                        <a:latin typeface="Microsoft YaHei UI" panose="020B0503020204020204" pitchFamily="34" charset="-122"/>
                        <a:ea typeface="Microsoft YaHei UI" panose="020B0503020204020204" pitchFamily="34" charset="-122"/>
                      </a:endParaRPr>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89443962"/>
                  </a:ext>
                </a:extLst>
              </a:tr>
              <a:tr h="1082902">
                <a:tc>
                  <a:txBody>
                    <a:bodyPr/>
                    <a:lstStyle/>
                    <a:p>
                      <a:r>
                        <a:rPr lang="en-US" sz="1200" b="0" i="0" dirty="0" err="1">
                          <a:latin typeface="Microsoft YaHei UI" panose="020B0503020204020204" pitchFamily="34" charset="-122"/>
                          <a:ea typeface="Microsoft YaHei UI" panose="020B0503020204020204" pitchFamily="34" charset="-122"/>
                        </a:rPr>
                        <a:t>云服务</a:t>
                      </a:r>
                      <a:r>
                        <a:rPr lang="en-US" altLang="zh-CN"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芯片公司</a:t>
                      </a:r>
                      <a:endParaRPr lang="en-US"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AMD</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Azure</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GCP</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Cerebras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SambaNova</a:t>
                      </a:r>
                      <a:r>
                        <a:rPr lang="zh-CN" altLang="en-US"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 归一化了</a:t>
                      </a:r>
                      <a:r>
                        <a:rPr lang="en-US" altLang="zh-CN" sz="1200" b="0" i="0" dirty="0">
                          <a:latin typeface="Microsoft YaHei UI" panose="020B0503020204020204" pitchFamily="34" charset="-122"/>
                          <a:ea typeface="Microsoft YaHei UI" panose="020B0503020204020204" pitchFamily="34" charset="-122"/>
                        </a:rPr>
                        <a:t>AI</a:t>
                      </a:r>
                      <a:r>
                        <a:rPr lang="zh-CN" altLang="en-US" sz="1200" b="0" i="0" dirty="0">
                          <a:latin typeface="Microsoft YaHei UI" panose="020B0503020204020204" pitchFamily="34" charset="-122"/>
                          <a:ea typeface="Microsoft YaHei UI" panose="020B0503020204020204" pitchFamily="34" charset="-122"/>
                        </a:rPr>
                        <a:t>应用架构，</a:t>
                      </a:r>
                      <a:r>
                        <a:rPr lang="en-US" altLang="zh-CN" sz="1200" b="0" i="0" dirty="0">
                          <a:latin typeface="Microsoft YaHei UI" panose="020B0503020204020204" pitchFamily="34" charset="-122"/>
                          <a:ea typeface="Microsoft YaHei UI" panose="020B0503020204020204" pitchFamily="34" charset="-122"/>
                        </a:rPr>
                        <a:t>transformer</a:t>
                      </a:r>
                      <a:r>
                        <a:rPr lang="zh-CN" altLang="en-US" sz="1200" b="0" i="0" dirty="0">
                          <a:latin typeface="Microsoft YaHei UI" panose="020B0503020204020204" pitchFamily="34" charset="-122"/>
                          <a:ea typeface="Microsoft YaHei UI" panose="020B0503020204020204" pitchFamily="34" charset="-122"/>
                        </a:rPr>
                        <a:t>成为通用架构，算子收敛，</a:t>
                      </a:r>
                      <a:r>
                        <a:rPr lang="en-US" sz="1200" b="0" i="0" dirty="0">
                          <a:latin typeface="Microsoft YaHei UI" panose="020B0503020204020204" pitchFamily="34" charset="-122"/>
                          <a:ea typeface="Microsoft YaHei UI" panose="020B0503020204020204" pitchFamily="34" charset="-122"/>
                        </a:rPr>
                        <a:t>NPU</a:t>
                      </a:r>
                      <a:r>
                        <a:rPr lang="en-US" altLang="zh-CN" sz="1200" b="0" i="0" dirty="0">
                          <a:latin typeface="Microsoft YaHei UI" panose="020B0503020204020204" pitchFamily="34" charset="-122"/>
                          <a:ea typeface="Microsoft YaHei UI" panose="020B0503020204020204" pitchFamily="34" charset="-122"/>
                        </a:rPr>
                        <a:t>/TPU</a:t>
                      </a:r>
                      <a:r>
                        <a:rPr lang="zh-CN" altLang="en-US" sz="1200" b="0" i="0" dirty="0">
                          <a:latin typeface="Microsoft YaHei UI" panose="020B0503020204020204" pitchFamily="34" charset="-122"/>
                          <a:ea typeface="Microsoft YaHei UI" panose="020B0503020204020204" pitchFamily="34" charset="-122"/>
                        </a:rPr>
                        <a:t>可以和</a:t>
                      </a:r>
                      <a:r>
                        <a:rPr lang="en-US" altLang="zh-CN" sz="1200" b="0" i="0" dirty="0">
                          <a:latin typeface="Microsoft YaHei UI" panose="020B0503020204020204" pitchFamily="34" charset="-122"/>
                          <a:ea typeface="Microsoft YaHei UI" panose="020B0503020204020204" pitchFamily="34" charset="-122"/>
                        </a:rPr>
                        <a:t>Nvidia</a:t>
                      </a:r>
                      <a:r>
                        <a:rPr lang="zh-CN" altLang="en-US" sz="1200" b="0" i="0" dirty="0">
                          <a:latin typeface="Microsoft YaHei UI" panose="020B0503020204020204" pitchFamily="34" charset="-122"/>
                          <a:ea typeface="Microsoft YaHei UI" panose="020B0503020204020204" pitchFamily="34" charset="-122"/>
                        </a:rPr>
                        <a:t>一较高低</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通过支持开源</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和训练框架，构建</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应用开发和服务生态</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分布式并行化底层Transformer库</a:t>
                      </a:r>
                      <a:r>
                        <a:rPr lang="zh-CN" altLang="en-US"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和头部的LLM项目生态对接整合</a:t>
                      </a:r>
                      <a:endParaRPr lang="en-US" sz="1200" b="0" i="0" dirty="0">
                        <a:latin typeface="Microsoft YaHei UI" panose="020B0503020204020204" pitchFamily="34" charset="-122"/>
                        <a:ea typeface="Microsoft YaHei UI" panose="020B0503020204020204" pitchFamily="34" charset="-122"/>
                      </a:endParaRPr>
                    </a:p>
                    <a:p>
                      <a:r>
                        <a:rPr lang="en-US" sz="1200" b="0" i="0" dirty="0" err="1">
                          <a:latin typeface="Microsoft YaHei UI" panose="020B0503020204020204" pitchFamily="34" charset="-122"/>
                          <a:ea typeface="Microsoft YaHei UI" panose="020B0503020204020204" pitchFamily="34" charset="-122"/>
                        </a:rPr>
                        <a:t>针对硬件架构的算子库</a:t>
                      </a:r>
                      <a:r>
                        <a:rPr lang="zh-CN" altLang="en-US" sz="1200" b="0" i="0" dirty="0">
                          <a:latin typeface="Microsoft YaHei UI" panose="020B0503020204020204" pitchFamily="34" charset="-122"/>
                          <a:ea typeface="Microsoft YaHei UI" panose="020B0503020204020204" pitchFamily="34" charset="-122"/>
                        </a:rPr>
                        <a:t>，量化算法，低</a:t>
                      </a:r>
                      <a:r>
                        <a:rPr lang="en-US" altLang="zh-CN" sz="1200" b="0" i="0" dirty="0">
                          <a:latin typeface="Microsoft YaHei UI" panose="020B0503020204020204" pitchFamily="34" charset="-122"/>
                          <a:ea typeface="Microsoft YaHei UI" panose="020B0503020204020204" pitchFamily="34" charset="-122"/>
                        </a:rPr>
                        <a:t>bit</a:t>
                      </a:r>
                      <a:r>
                        <a:rPr lang="zh-CN" altLang="en-US" sz="1200" b="0" i="0" dirty="0">
                          <a:latin typeface="Microsoft YaHei UI" panose="020B0503020204020204" pitchFamily="34" charset="-122"/>
                          <a:ea typeface="Microsoft YaHei UI" panose="020B0503020204020204" pitchFamily="34" charset="-122"/>
                        </a:rPr>
                        <a:t>表征标准等</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云服务厂家都将会把自研LLM训练和推理芯片作为自己的核心竞争力</a:t>
                      </a:r>
                      <a:r>
                        <a:rPr lang="zh-CN" altLang="en-US" sz="1200" b="0" i="0" dirty="0">
                          <a:latin typeface="Microsoft YaHei UI" panose="020B0503020204020204" pitchFamily="34" charset="-122"/>
                          <a:ea typeface="Microsoft YaHei UI" panose="020B0503020204020204" pitchFamily="34" charset="-122"/>
                        </a:rPr>
                        <a:t>，而配合芯片的分布式高性能训练框架的生态争夺会日趋激烈</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774239124"/>
                  </a:ext>
                </a:extLst>
              </a:tr>
            </a:tbl>
          </a:graphicData>
        </a:graphic>
      </p:graphicFrame>
    </p:spTree>
    <p:extLst>
      <p:ext uri="{BB962C8B-B14F-4D97-AF65-F5344CB8AC3E}">
        <p14:creationId xmlns:p14="http://schemas.microsoft.com/office/powerpoint/2010/main" val="757893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FCE6-9DE0-5028-89EF-86771A89F6D4}"/>
              </a:ext>
            </a:extLst>
          </p:cNvPr>
          <p:cNvSpPr>
            <a:spLocks noGrp="1"/>
          </p:cNvSpPr>
          <p:nvPr>
            <p:ph type="title"/>
          </p:nvPr>
        </p:nvSpPr>
        <p:spPr/>
        <p:txBody>
          <a:bodyPr>
            <a:normAutofit/>
          </a:bodyPr>
          <a:lstStyle/>
          <a:p>
            <a:r>
              <a:rPr lang="en-US" sz="2400" dirty="0" err="1"/>
              <a:t>基于开源底座模型</a:t>
            </a:r>
            <a:r>
              <a:rPr lang="zh-CN" altLang="en-US" sz="2400" dirty="0"/>
              <a:t>（</a:t>
            </a:r>
            <a:r>
              <a:rPr lang="en-US" altLang="zh-CN" sz="2400" dirty="0"/>
              <a:t>Foundation</a:t>
            </a:r>
            <a:r>
              <a:rPr lang="zh-CN" altLang="en-US" sz="2400" dirty="0"/>
              <a:t> </a:t>
            </a:r>
            <a:r>
              <a:rPr lang="en-US" altLang="zh-CN" sz="2400" dirty="0"/>
              <a:t>Model</a:t>
            </a:r>
            <a:r>
              <a:rPr lang="zh-CN" altLang="en-US" sz="2400" dirty="0"/>
              <a:t>）通过生态迅速提升性能</a:t>
            </a:r>
            <a:endParaRPr lang="en-US" sz="2400" dirty="0"/>
          </a:p>
        </p:txBody>
      </p:sp>
      <p:pic>
        <p:nvPicPr>
          <p:cNvPr id="4" name="Picture 3">
            <a:extLst>
              <a:ext uri="{FF2B5EF4-FFF2-40B4-BE49-F238E27FC236}">
                <a16:creationId xmlns:a16="http://schemas.microsoft.com/office/drawing/2014/main" id="{459E5F30-7DEC-4CBE-F05F-943ACC669E1B}"/>
              </a:ext>
            </a:extLst>
          </p:cNvPr>
          <p:cNvPicPr>
            <a:picLocks noChangeAspect="1"/>
          </p:cNvPicPr>
          <p:nvPr/>
        </p:nvPicPr>
        <p:blipFill>
          <a:blip r:embed="rId2"/>
          <a:stretch>
            <a:fillRect/>
          </a:stretch>
        </p:blipFill>
        <p:spPr>
          <a:xfrm>
            <a:off x="632800" y="2063401"/>
            <a:ext cx="5589107" cy="4525179"/>
          </a:xfrm>
          <a:prstGeom prst="rect">
            <a:avLst/>
          </a:prstGeom>
        </p:spPr>
      </p:pic>
      <p:grpSp>
        <p:nvGrpSpPr>
          <p:cNvPr id="5" name="Group 4">
            <a:extLst>
              <a:ext uri="{FF2B5EF4-FFF2-40B4-BE49-F238E27FC236}">
                <a16:creationId xmlns:a16="http://schemas.microsoft.com/office/drawing/2014/main" id="{382A77B4-D1DA-29BD-AE7E-F8A9C3842C25}"/>
              </a:ext>
            </a:extLst>
          </p:cNvPr>
          <p:cNvGrpSpPr/>
          <p:nvPr/>
        </p:nvGrpSpPr>
        <p:grpSpPr>
          <a:xfrm>
            <a:off x="7320302" y="2550270"/>
            <a:ext cx="3899698" cy="3923818"/>
            <a:chOff x="7592993" y="1819547"/>
            <a:chExt cx="4262234" cy="4778023"/>
          </a:xfrm>
        </p:grpSpPr>
        <p:sp>
          <p:nvSpPr>
            <p:cNvPr id="6" name="Rounded Rectangle 5">
              <a:extLst>
                <a:ext uri="{FF2B5EF4-FFF2-40B4-BE49-F238E27FC236}">
                  <a16:creationId xmlns:a16="http://schemas.microsoft.com/office/drawing/2014/main" id="{9AC47765-CDFC-1BCE-EB6C-067CD008F0F7}"/>
                </a:ext>
              </a:extLst>
            </p:cNvPr>
            <p:cNvSpPr/>
            <p:nvPr/>
          </p:nvSpPr>
          <p:spPr>
            <a:xfrm>
              <a:off x="7592993" y="6070098"/>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MoE</a:t>
              </a:r>
              <a:r>
                <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底座模型</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7" name="Rounded Rectangle 6">
              <a:extLst>
                <a:ext uri="{FF2B5EF4-FFF2-40B4-BE49-F238E27FC236}">
                  <a16:creationId xmlns:a16="http://schemas.microsoft.com/office/drawing/2014/main" id="{53BC74FD-AD8C-35C1-CDDC-7C3E7D7A9683}"/>
                </a:ext>
              </a:extLst>
            </p:cNvPr>
            <p:cNvSpPr/>
            <p:nvPr/>
          </p:nvSpPr>
          <p:spPr>
            <a:xfrm>
              <a:off x="7592993" y="2425397"/>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MoE</a:t>
              </a:r>
              <a:r>
                <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Router</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（组合不同数量的</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expert</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model</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8" name="Rounded Rectangle 7">
              <a:extLst>
                <a:ext uri="{FF2B5EF4-FFF2-40B4-BE49-F238E27FC236}">
                  <a16:creationId xmlns:a16="http://schemas.microsoft.com/office/drawing/2014/main" id="{498CD775-C431-CCA5-50F2-806EFCBEF062}"/>
                </a:ext>
              </a:extLst>
            </p:cNvPr>
            <p:cNvSpPr/>
            <p:nvPr/>
          </p:nvSpPr>
          <p:spPr>
            <a:xfrm>
              <a:off x="7592993" y="1819547"/>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提示词微调</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9" name="Rounded Rectangle 8">
            <a:extLst>
              <a:ext uri="{FF2B5EF4-FFF2-40B4-BE49-F238E27FC236}">
                <a16:creationId xmlns:a16="http://schemas.microsoft.com/office/drawing/2014/main" id="{E3CB9338-9DCC-8AE6-6A0D-27F90FB729BB}"/>
              </a:ext>
            </a:extLst>
          </p:cNvPr>
          <p:cNvSpPr/>
          <p:nvPr/>
        </p:nvSpPr>
        <p:spPr>
          <a:xfrm>
            <a:off x="8877052" y="356666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0" name="Rounded Rectangle 9">
            <a:extLst>
              <a:ext uri="{FF2B5EF4-FFF2-40B4-BE49-F238E27FC236}">
                <a16:creationId xmlns:a16="http://schemas.microsoft.com/office/drawing/2014/main" id="{46D73BFA-0882-C898-6159-323C6DCF45ED}"/>
              </a:ext>
            </a:extLst>
          </p:cNvPr>
          <p:cNvSpPr/>
          <p:nvPr/>
        </p:nvSpPr>
        <p:spPr>
          <a:xfrm>
            <a:off x="9705424" y="358345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1" name="Rounded Rectangle 10">
            <a:extLst>
              <a:ext uri="{FF2B5EF4-FFF2-40B4-BE49-F238E27FC236}">
                <a16:creationId xmlns:a16="http://schemas.microsoft.com/office/drawing/2014/main" id="{B6D2A8E7-E072-6DC4-0723-AE62B4D00C11}"/>
              </a:ext>
            </a:extLst>
          </p:cNvPr>
          <p:cNvSpPr/>
          <p:nvPr/>
        </p:nvSpPr>
        <p:spPr>
          <a:xfrm>
            <a:off x="10508114" y="358345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2" name="Group 11">
            <a:extLst>
              <a:ext uri="{FF2B5EF4-FFF2-40B4-BE49-F238E27FC236}">
                <a16:creationId xmlns:a16="http://schemas.microsoft.com/office/drawing/2014/main" id="{4E91D586-B38F-1F97-20CF-8B05365FD505}"/>
              </a:ext>
            </a:extLst>
          </p:cNvPr>
          <p:cNvGrpSpPr/>
          <p:nvPr/>
        </p:nvGrpSpPr>
        <p:grpSpPr>
          <a:xfrm>
            <a:off x="7320302" y="3566669"/>
            <a:ext cx="1348491" cy="2380280"/>
            <a:chOff x="3822148" y="2223277"/>
            <a:chExt cx="1736201" cy="3248609"/>
          </a:xfrm>
        </p:grpSpPr>
        <p:sp>
          <p:nvSpPr>
            <p:cNvPr id="13" name="Rounded Rectangle 12">
              <a:extLst>
                <a:ext uri="{FF2B5EF4-FFF2-40B4-BE49-F238E27FC236}">
                  <a16:creationId xmlns:a16="http://schemas.microsoft.com/office/drawing/2014/main" id="{48624A0E-B22B-60DD-A44B-33851E56A266}"/>
                </a:ext>
              </a:extLst>
            </p:cNvPr>
            <p:cNvSpPr/>
            <p:nvPr/>
          </p:nvSpPr>
          <p:spPr>
            <a:xfrm>
              <a:off x="3822148" y="2223277"/>
              <a:ext cx="1736201" cy="324860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4" name="Rectangle 13">
              <a:extLst>
                <a:ext uri="{FF2B5EF4-FFF2-40B4-BE49-F238E27FC236}">
                  <a16:creationId xmlns:a16="http://schemas.microsoft.com/office/drawing/2014/main" id="{B26A651F-1358-84EB-9BA5-D6561833C992}"/>
                </a:ext>
              </a:extLst>
            </p:cNvPr>
            <p:cNvSpPr/>
            <p:nvPr/>
          </p:nvSpPr>
          <p:spPr>
            <a:xfrm>
              <a:off x="3970119" y="4696372"/>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增量数据训练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5" name="Rectangle 14">
              <a:extLst>
                <a:ext uri="{FF2B5EF4-FFF2-40B4-BE49-F238E27FC236}">
                  <a16:creationId xmlns:a16="http://schemas.microsoft.com/office/drawing/2014/main" id="{774CE87F-DD69-E9E5-8BA4-4EF95F25C2C8}"/>
                </a:ext>
              </a:extLst>
            </p:cNvPr>
            <p:cNvSpPr/>
            <p:nvPr/>
          </p:nvSpPr>
          <p:spPr>
            <a:xfrm>
              <a:off x="3970118" y="4203179"/>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指令微调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6" name="Rectangle 15">
              <a:extLst>
                <a:ext uri="{FF2B5EF4-FFF2-40B4-BE49-F238E27FC236}">
                  <a16:creationId xmlns:a16="http://schemas.microsoft.com/office/drawing/2014/main" id="{3869D306-1260-6CEA-4812-23FA1948C548}"/>
                </a:ext>
              </a:extLst>
            </p:cNvPr>
            <p:cNvSpPr/>
            <p:nvPr/>
          </p:nvSpPr>
          <p:spPr>
            <a:xfrm>
              <a:off x="3970118" y="3709984"/>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DPO微调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7" name="Rectangle 16">
              <a:extLst>
                <a:ext uri="{FF2B5EF4-FFF2-40B4-BE49-F238E27FC236}">
                  <a16:creationId xmlns:a16="http://schemas.microsoft.com/office/drawing/2014/main" id="{F7F791C1-C6CA-08D2-6EF0-B55801AD432E}"/>
                </a:ext>
              </a:extLst>
            </p:cNvPr>
            <p:cNvSpPr/>
            <p:nvPr/>
          </p:nvSpPr>
          <p:spPr>
            <a:xfrm>
              <a:off x="3970117" y="3216789"/>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LoRa微调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8" name="Rectangle 17">
              <a:extLst>
                <a:ext uri="{FF2B5EF4-FFF2-40B4-BE49-F238E27FC236}">
                  <a16:creationId xmlns:a16="http://schemas.microsoft.com/office/drawing/2014/main" id="{33BA6267-27C7-1408-D8BB-7137B6B3434A}"/>
                </a:ext>
              </a:extLst>
            </p:cNvPr>
            <p:cNvSpPr/>
            <p:nvPr/>
          </p:nvSpPr>
          <p:spPr>
            <a:xfrm>
              <a:off x="3970117" y="2723595"/>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模型合并</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0" name="TextBox 19">
            <a:extLst>
              <a:ext uri="{FF2B5EF4-FFF2-40B4-BE49-F238E27FC236}">
                <a16:creationId xmlns:a16="http://schemas.microsoft.com/office/drawing/2014/main" id="{51F3FEA9-7E0D-0B44-2DA0-6C14807CFDFD}"/>
              </a:ext>
            </a:extLst>
          </p:cNvPr>
          <p:cNvSpPr txBox="1"/>
          <p:nvPr/>
        </p:nvSpPr>
        <p:spPr>
          <a:xfrm>
            <a:off x="1758059" y="2564888"/>
            <a:ext cx="337341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的微调模型生态树</a:t>
            </a:r>
            <a:endParaRPr kumimoji="0" 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21" name="Left Brace 20">
            <a:extLst>
              <a:ext uri="{FF2B5EF4-FFF2-40B4-BE49-F238E27FC236}">
                <a16:creationId xmlns:a16="http://schemas.microsoft.com/office/drawing/2014/main" id="{68FAC10A-8C6E-73E7-77EE-FB0CD925A056}"/>
              </a:ext>
            </a:extLst>
          </p:cNvPr>
          <p:cNvSpPr/>
          <p:nvPr/>
        </p:nvSpPr>
        <p:spPr>
          <a:xfrm>
            <a:off x="7135106" y="3583459"/>
            <a:ext cx="185196" cy="23634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3" name="TextBox 22">
            <a:extLst>
              <a:ext uri="{FF2B5EF4-FFF2-40B4-BE49-F238E27FC236}">
                <a16:creationId xmlns:a16="http://schemas.microsoft.com/office/drawing/2014/main" id="{596BA374-AA28-4204-C185-32E618FBECDE}"/>
              </a:ext>
            </a:extLst>
          </p:cNvPr>
          <p:cNvSpPr txBox="1"/>
          <p:nvPr/>
        </p:nvSpPr>
        <p:spPr>
          <a:xfrm>
            <a:off x="6995887" y="2203790"/>
            <a:ext cx="459933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通过组合领域exper模型提升综合性能</a:t>
            </a:r>
            <a:endParaRPr kumimoji="0" 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TextBox 23">
            <a:extLst>
              <a:ext uri="{FF2B5EF4-FFF2-40B4-BE49-F238E27FC236}">
                <a16:creationId xmlns:a16="http://schemas.microsoft.com/office/drawing/2014/main" id="{587B61D7-5BFC-3BE2-E484-1E43F044B1C2}"/>
              </a:ext>
            </a:extLst>
          </p:cNvPr>
          <p:cNvSpPr txBox="1"/>
          <p:nvPr/>
        </p:nvSpPr>
        <p:spPr>
          <a:xfrm>
            <a:off x="6828282" y="3757936"/>
            <a:ext cx="335211"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针对特定指标的微调</a:t>
            </a:r>
            <a:endParaRPr kumimoji="0" 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3" name="TextBox 2">
            <a:extLst>
              <a:ext uri="{FF2B5EF4-FFF2-40B4-BE49-F238E27FC236}">
                <a16:creationId xmlns:a16="http://schemas.microsoft.com/office/drawing/2014/main" id="{7ADF6EDB-5578-0E10-EC28-24D1F4D3C7C5}"/>
              </a:ext>
            </a:extLst>
          </p:cNvPr>
          <p:cNvSpPr txBox="1"/>
          <p:nvPr/>
        </p:nvSpPr>
        <p:spPr>
          <a:xfrm>
            <a:off x="7320302" y="1528357"/>
            <a:ext cx="3899697" cy="52322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在同一种架构的底座模型上通过生态来扩展模型领域性能和综合性能</a:t>
            </a:r>
            <a:endParaRPr kumimoji="0" lang="en-US" sz="1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58673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AA634-5073-8628-D43A-5730D4415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7E066-9A2A-8F89-3E56-38571CEFD9FB}"/>
              </a:ext>
            </a:extLst>
          </p:cNvPr>
          <p:cNvSpPr>
            <a:spLocks noGrp="1"/>
          </p:cNvSpPr>
          <p:nvPr>
            <p:ph type="title"/>
          </p:nvPr>
        </p:nvSpPr>
        <p:spPr/>
        <p:txBody>
          <a:bodyPr>
            <a:normAutofit/>
          </a:bodyPr>
          <a:lstStyle/>
          <a:p>
            <a:r>
              <a:rPr lang="en-US" sz="2800" dirty="0" err="1"/>
              <a:t>基于公开测评标准</a:t>
            </a:r>
            <a:r>
              <a:rPr lang="zh-CN" altLang="en-US" sz="2800" dirty="0"/>
              <a:t>，</a:t>
            </a:r>
            <a:r>
              <a:rPr lang="en-US" altLang="zh-CN" sz="2800" dirty="0"/>
              <a:t>Mistral</a:t>
            </a:r>
            <a:r>
              <a:rPr lang="zh-CN" altLang="en-US" sz="2800" dirty="0"/>
              <a:t>的</a:t>
            </a:r>
            <a:r>
              <a:rPr lang="en-US" altLang="zh-CN" sz="2800" dirty="0" err="1"/>
              <a:t>MoE</a:t>
            </a:r>
            <a:r>
              <a:rPr lang="zh-CN" altLang="en-US" sz="2800" dirty="0"/>
              <a:t>开源模型已经达到</a:t>
            </a:r>
            <a:r>
              <a:rPr lang="en-US" altLang="zh-CN" sz="2800" dirty="0"/>
              <a:t>GTP3.5</a:t>
            </a:r>
            <a:r>
              <a:rPr lang="zh-CN" altLang="en-US" sz="2800" dirty="0"/>
              <a:t>水平</a:t>
            </a:r>
            <a:endParaRPr lang="en-US" sz="2800" dirty="0"/>
          </a:p>
        </p:txBody>
      </p:sp>
      <p:pic>
        <p:nvPicPr>
          <p:cNvPr id="4" name="Picture 3">
            <a:extLst>
              <a:ext uri="{FF2B5EF4-FFF2-40B4-BE49-F238E27FC236}">
                <a16:creationId xmlns:a16="http://schemas.microsoft.com/office/drawing/2014/main" id="{D4F52C61-8078-EE70-942D-E2C14CBF5AD1}"/>
              </a:ext>
            </a:extLst>
          </p:cNvPr>
          <p:cNvPicPr>
            <a:picLocks noChangeAspect="1"/>
          </p:cNvPicPr>
          <p:nvPr/>
        </p:nvPicPr>
        <p:blipFill>
          <a:blip r:embed="rId2"/>
          <a:stretch>
            <a:fillRect/>
          </a:stretch>
        </p:blipFill>
        <p:spPr>
          <a:xfrm>
            <a:off x="345419" y="2114631"/>
            <a:ext cx="6422334" cy="2424014"/>
          </a:xfrm>
          <a:prstGeom prst="rect">
            <a:avLst/>
          </a:prstGeom>
        </p:spPr>
      </p:pic>
      <p:sp>
        <p:nvSpPr>
          <p:cNvPr id="8" name="TextBox 7">
            <a:extLst>
              <a:ext uri="{FF2B5EF4-FFF2-40B4-BE49-F238E27FC236}">
                <a16:creationId xmlns:a16="http://schemas.microsoft.com/office/drawing/2014/main" id="{7F984C82-DC8C-1EBA-E30A-6E9A8F40DA7E}"/>
              </a:ext>
            </a:extLst>
          </p:cNvPr>
          <p:cNvSpPr txBox="1"/>
          <p:nvPr/>
        </p:nvSpPr>
        <p:spPr>
          <a:xfrm>
            <a:off x="269220" y="1690688"/>
            <a:ext cx="657473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UC</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Berkeley</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的</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Chat</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Arena</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使用人工投票来评估</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LLM</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性能，</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200K</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用户的投票结果显示</a:t>
            </a:r>
            <a:r>
              <a:rPr kumimoji="0" lang="en-US" altLang="zh-CN" sz="1400" b="0" i="0" u="none" strike="noStrike" kern="1200" cap="none" spc="0" normalizeH="0" baseline="0" noProof="0" dirty="0" err="1">
                <a:ln>
                  <a:noFill/>
                </a:ln>
                <a:solidFill>
                  <a:srgbClr val="374151"/>
                </a:solidFill>
                <a:effectLst/>
                <a:uLnTx/>
                <a:uFillTx/>
                <a:latin typeface="Source Sans Pro" panose="020B0503030403020204" pitchFamily="34" charset="0"/>
                <a:cs typeface="+mn-cs"/>
              </a:rPr>
              <a:t>Mixtral</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8x7B</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性能接近</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endPar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1026" name="Picture 2">
            <a:extLst>
              <a:ext uri="{FF2B5EF4-FFF2-40B4-BE49-F238E27FC236}">
                <a16:creationId xmlns:a16="http://schemas.microsoft.com/office/drawing/2014/main" id="{56A67CBD-CB8A-D06D-FC3C-95FEF412A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849" y="2114631"/>
            <a:ext cx="4626050" cy="2293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E0DA45-50E7-15F3-F9A6-A33319208CA5}"/>
              </a:ext>
            </a:extLst>
          </p:cNvPr>
          <p:cNvSpPr txBox="1"/>
          <p:nvPr/>
        </p:nvSpPr>
        <p:spPr>
          <a:xfrm>
            <a:off x="7217250" y="1690688"/>
            <a:ext cx="481124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Mixtral</a:t>
            </a: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 </a:t>
            </a:r>
            <a:r>
              <a:rPr kumimoji="0" lang="en-US" sz="14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MoE</a:t>
            </a: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 8x7B 性能测试超过GTP</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3.5</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和 </a:t>
            </a:r>
            <a:r>
              <a:rPr kumimoji="0" lang="en-US" altLang="zh-CN" sz="1400" b="0" i="0" u="none" strike="noStrike" kern="1200" cap="none" spc="0" normalizeH="0" baseline="0" noProof="0" dirty="0" err="1">
                <a:ln>
                  <a:noFill/>
                </a:ln>
                <a:solidFill>
                  <a:srgbClr val="374151"/>
                </a:solidFill>
                <a:effectLst/>
                <a:uLnTx/>
                <a:uFillTx/>
                <a:latin typeface="Source Sans Pro" panose="020B0503030403020204" pitchFamily="34" charset="0"/>
                <a:cs typeface="+mn-cs"/>
              </a:rPr>
              <a:t>LLaMa</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2</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70B</a:t>
            </a:r>
            <a:endPar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10" name="Picture 9">
            <a:extLst>
              <a:ext uri="{FF2B5EF4-FFF2-40B4-BE49-F238E27FC236}">
                <a16:creationId xmlns:a16="http://schemas.microsoft.com/office/drawing/2014/main" id="{7663FFBA-926A-6D71-BB8C-7E20F7F0CDD2}"/>
              </a:ext>
            </a:extLst>
          </p:cNvPr>
          <p:cNvPicPr>
            <a:picLocks noChangeAspect="1"/>
          </p:cNvPicPr>
          <p:nvPr/>
        </p:nvPicPr>
        <p:blipFill>
          <a:blip r:embed="rId4"/>
          <a:stretch>
            <a:fillRect/>
          </a:stretch>
        </p:blipFill>
        <p:spPr>
          <a:xfrm>
            <a:off x="604249" y="4538645"/>
            <a:ext cx="3771808" cy="2424735"/>
          </a:xfrm>
          <a:prstGeom prst="rect">
            <a:avLst/>
          </a:prstGeom>
        </p:spPr>
      </p:pic>
      <p:sp>
        <p:nvSpPr>
          <p:cNvPr id="3" name="TextBox 2">
            <a:extLst>
              <a:ext uri="{FF2B5EF4-FFF2-40B4-BE49-F238E27FC236}">
                <a16:creationId xmlns:a16="http://schemas.microsoft.com/office/drawing/2014/main" id="{ED743E4B-3A0C-424A-50B8-F70F2169EA30}"/>
              </a:ext>
            </a:extLst>
          </p:cNvPr>
          <p:cNvSpPr txBox="1"/>
          <p:nvPr/>
        </p:nvSpPr>
        <p:spPr>
          <a:xfrm>
            <a:off x="3733099" y="5305811"/>
            <a:ext cx="928637"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开源模型的综合能力提升很快</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，接近人类水平</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5" name="Picture 4">
            <a:extLst>
              <a:ext uri="{FF2B5EF4-FFF2-40B4-BE49-F238E27FC236}">
                <a16:creationId xmlns:a16="http://schemas.microsoft.com/office/drawing/2014/main" id="{DCA3EBE3-0EE2-771E-D024-D5EA967305DD}"/>
              </a:ext>
            </a:extLst>
          </p:cNvPr>
          <p:cNvPicPr>
            <a:picLocks noChangeAspect="1"/>
          </p:cNvPicPr>
          <p:nvPr/>
        </p:nvPicPr>
        <p:blipFill>
          <a:blip r:embed="rId5"/>
          <a:stretch>
            <a:fillRect/>
          </a:stretch>
        </p:blipFill>
        <p:spPr>
          <a:xfrm>
            <a:off x="6767753" y="4782250"/>
            <a:ext cx="4883973" cy="2181130"/>
          </a:xfrm>
          <a:prstGeom prst="rect">
            <a:avLst/>
          </a:prstGeom>
        </p:spPr>
      </p:pic>
      <p:sp>
        <p:nvSpPr>
          <p:cNvPr id="7" name="TextBox 6">
            <a:extLst>
              <a:ext uri="{FF2B5EF4-FFF2-40B4-BE49-F238E27FC236}">
                <a16:creationId xmlns:a16="http://schemas.microsoft.com/office/drawing/2014/main" id="{303BC997-97BC-8108-2BAE-9FDA28FFA465}"/>
              </a:ext>
            </a:extLst>
          </p:cNvPr>
          <p:cNvSpPr txBox="1"/>
          <p:nvPr/>
        </p:nvSpPr>
        <p:spPr>
          <a:xfrm>
            <a:off x="2905666" y="5028812"/>
            <a:ext cx="82743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374151"/>
                </a:solidFill>
                <a:effectLst/>
                <a:uLnTx/>
                <a:uFillTx/>
                <a:latin typeface="Tenorite" pitchFamily="2" charset="0"/>
                <a:cs typeface="+mn-cs"/>
              </a:rPr>
              <a:t>GTP4</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12" name="TextBox 11">
            <a:extLst>
              <a:ext uri="{FF2B5EF4-FFF2-40B4-BE49-F238E27FC236}">
                <a16:creationId xmlns:a16="http://schemas.microsoft.com/office/drawing/2014/main" id="{9A167F01-4005-2609-D88C-8FBCA271B4F1}"/>
              </a:ext>
            </a:extLst>
          </p:cNvPr>
          <p:cNvSpPr txBox="1"/>
          <p:nvPr/>
        </p:nvSpPr>
        <p:spPr>
          <a:xfrm>
            <a:off x="5744920" y="5028812"/>
            <a:ext cx="1022833"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Mixtral</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7x8B</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底座模型和</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的差距越来越小</a:t>
            </a: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spTree>
    <p:extLst>
      <p:ext uri="{BB962C8B-B14F-4D97-AF65-F5344CB8AC3E}">
        <p14:creationId xmlns:p14="http://schemas.microsoft.com/office/powerpoint/2010/main" val="1106409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A30E-6E8B-ADF3-9C30-C62E4217C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BF5A8-CCD0-B681-0669-715C3B40F155}"/>
              </a:ext>
            </a:extLst>
          </p:cNvPr>
          <p:cNvSpPr>
            <a:spLocks noGrp="1"/>
          </p:cNvSpPr>
          <p:nvPr>
            <p:ph type="title"/>
          </p:nvPr>
        </p:nvSpPr>
        <p:spPr/>
        <p:txBody>
          <a:bodyPr>
            <a:normAutofit/>
          </a:bodyPr>
          <a:lstStyle/>
          <a:p>
            <a:r>
              <a:rPr lang="zh-CN" altLang="en-US" sz="2400" dirty="0"/>
              <a:t>基于</a:t>
            </a:r>
            <a:r>
              <a:rPr lang="en-US" altLang="zh-CN" sz="2400" dirty="0" err="1"/>
              <a:t>Mixtral</a:t>
            </a:r>
            <a:r>
              <a:rPr lang="zh-CN" altLang="en-US" sz="2400" dirty="0"/>
              <a:t> </a:t>
            </a:r>
            <a:r>
              <a:rPr lang="en-US" altLang="zh-CN" sz="2400" dirty="0" err="1"/>
              <a:t>MoE</a:t>
            </a:r>
            <a:r>
              <a:rPr lang="zh-CN" altLang="en-US" sz="2400" dirty="0"/>
              <a:t> 底座模型的模型生态，不断提升在各评测指标的分数</a:t>
            </a:r>
            <a:endParaRPr lang="en-US" sz="2400" dirty="0"/>
          </a:p>
        </p:txBody>
      </p:sp>
      <p:pic>
        <p:nvPicPr>
          <p:cNvPr id="4" name="Content Placeholder 3">
            <a:extLst>
              <a:ext uri="{FF2B5EF4-FFF2-40B4-BE49-F238E27FC236}">
                <a16:creationId xmlns:a16="http://schemas.microsoft.com/office/drawing/2014/main" id="{62522793-5F77-5012-0AC0-E82BD698C52A}"/>
              </a:ext>
            </a:extLst>
          </p:cNvPr>
          <p:cNvPicPr>
            <a:picLocks noGrp="1" noChangeAspect="1"/>
          </p:cNvPicPr>
          <p:nvPr>
            <p:ph idx="1"/>
          </p:nvPr>
        </p:nvPicPr>
        <p:blipFill>
          <a:blip r:embed="rId2"/>
          <a:stretch>
            <a:fillRect/>
          </a:stretch>
        </p:blipFill>
        <p:spPr>
          <a:xfrm>
            <a:off x="104870" y="2611143"/>
            <a:ext cx="5154146" cy="2630048"/>
          </a:xfrm>
          <a:prstGeom prst="rect">
            <a:avLst/>
          </a:prstGeom>
        </p:spPr>
      </p:pic>
      <p:graphicFrame>
        <p:nvGraphicFramePr>
          <p:cNvPr id="3" name="Table 2">
            <a:extLst>
              <a:ext uri="{FF2B5EF4-FFF2-40B4-BE49-F238E27FC236}">
                <a16:creationId xmlns:a16="http://schemas.microsoft.com/office/drawing/2014/main" id="{F7CFD568-2E1D-FF6F-3E9F-7C693012243F}"/>
              </a:ext>
            </a:extLst>
          </p:cNvPr>
          <p:cNvGraphicFramePr>
            <a:graphicFrameLocks noGrp="1"/>
          </p:cNvGraphicFramePr>
          <p:nvPr>
            <p:extLst>
              <p:ext uri="{D42A27DB-BD31-4B8C-83A1-F6EECF244321}">
                <p14:modId xmlns:p14="http://schemas.microsoft.com/office/powerpoint/2010/main" val="3797950342"/>
              </p:ext>
            </p:extLst>
          </p:nvPr>
        </p:nvGraphicFramePr>
        <p:xfrm>
          <a:off x="5498927" y="1924430"/>
          <a:ext cx="6400800" cy="4689343"/>
        </p:xfrm>
        <a:graphic>
          <a:graphicData uri="http://schemas.openxmlformats.org/drawingml/2006/table">
            <a:tbl>
              <a:tblPr>
                <a:tableStyleId>{5940675A-B579-460E-94D1-54222C63F5DA}</a:tableStyleId>
              </a:tblPr>
              <a:tblGrid>
                <a:gridCol w="1074340">
                  <a:extLst>
                    <a:ext uri="{9D8B030D-6E8A-4147-A177-3AD203B41FA5}">
                      <a16:colId xmlns:a16="http://schemas.microsoft.com/office/drawing/2014/main" val="2023603828"/>
                    </a:ext>
                  </a:extLst>
                </a:gridCol>
                <a:gridCol w="5326460">
                  <a:extLst>
                    <a:ext uri="{9D8B030D-6E8A-4147-A177-3AD203B41FA5}">
                      <a16:colId xmlns:a16="http://schemas.microsoft.com/office/drawing/2014/main" val="3227774804"/>
                    </a:ext>
                  </a:extLst>
                </a:gridCol>
              </a:tblGrid>
              <a:tr h="304336">
                <a:tc>
                  <a:txBody>
                    <a:bodyPr/>
                    <a:lstStyle/>
                    <a:p>
                      <a:pPr algn="ctr" fontAlgn="b"/>
                      <a:r>
                        <a:rPr lang="zh-CN" altLang="en-US" sz="1050" b="0" i="0" dirty="0">
                          <a:effectLst/>
                          <a:latin typeface="Microsoft YaHei UI Light" panose="020B0502040204020203" pitchFamily="34" charset="-122"/>
                          <a:ea typeface="Microsoft YaHei UI Light" panose="020B0502040204020203" pitchFamily="34" charset="-122"/>
                        </a:rPr>
                        <a:t>微调技术</a:t>
                      </a:r>
                    </a:p>
                  </a:txBody>
                  <a:tcPr marL="29601" marR="29601" marT="14800" marB="14800" anchor="ctr">
                    <a:solidFill>
                      <a:schemeClr val="accent6">
                        <a:lumMod val="60000"/>
                        <a:lumOff val="40000"/>
                      </a:schemeClr>
                    </a:solidFill>
                  </a:tcPr>
                </a:tc>
                <a:tc>
                  <a:txBody>
                    <a:bodyPr/>
                    <a:lstStyle/>
                    <a:p>
                      <a:pPr algn="ctr" fontAlgn="b"/>
                      <a:r>
                        <a:rPr lang="zh-CN" altLang="en-US" sz="1050" b="0" i="0" dirty="0">
                          <a:effectLst/>
                          <a:latin typeface="Microsoft YaHei UI Light" panose="020B0502040204020203" pitchFamily="34" charset="-122"/>
                          <a:ea typeface="Microsoft YaHei UI Light" panose="020B0502040204020203" pitchFamily="34" charset="-122"/>
                        </a:rPr>
                        <a:t>描述</a:t>
                      </a:r>
                    </a:p>
                  </a:txBody>
                  <a:tcPr marL="29601" marR="29601" marT="14800" marB="14800" anchor="ctr">
                    <a:solidFill>
                      <a:schemeClr val="accent6">
                        <a:lumMod val="60000"/>
                        <a:lumOff val="40000"/>
                      </a:schemeClr>
                    </a:solidFill>
                  </a:tcPr>
                </a:tc>
                <a:extLst>
                  <a:ext uri="{0D108BD9-81ED-4DB2-BD59-A6C34878D82A}">
                    <a16:rowId xmlns:a16="http://schemas.microsoft.com/office/drawing/2014/main" val="1774059244"/>
                  </a:ext>
                </a:extLst>
              </a:tr>
              <a:tr h="437454">
                <a:tc>
                  <a:txBody>
                    <a:bodyPr/>
                    <a:lstStyle/>
                    <a:p>
                      <a:pPr fontAlgn="base"/>
                      <a:r>
                        <a:rPr lang="zh-CN" altLang="en-US" sz="1050" b="0" i="0">
                          <a:effectLst/>
                          <a:latin typeface="Microsoft YaHei UI Light" panose="020B0502040204020203" pitchFamily="34" charset="-122"/>
                          <a:ea typeface="Microsoft YaHei UI Light" panose="020B0502040204020203" pitchFamily="34" charset="-122"/>
                        </a:rPr>
                        <a:t>聊天基础微调</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在多轮对话样式的数据上训练，提高模型的聊天和对话能力。模型学习在对话中预测下一个词。</a:t>
                      </a:r>
                    </a:p>
                  </a:txBody>
                  <a:tcPr marL="29601" marR="29601" marT="14800" marB="14800" anchor="ctr"/>
                </a:tc>
                <a:extLst>
                  <a:ext uri="{0D108BD9-81ED-4DB2-BD59-A6C34878D82A}">
                    <a16:rowId xmlns:a16="http://schemas.microsoft.com/office/drawing/2014/main" val="2801429003"/>
                  </a:ext>
                </a:extLst>
              </a:tr>
              <a:tr h="601797">
                <a:tc>
                  <a:txBody>
                    <a:bodyPr/>
                    <a:lstStyle/>
                    <a:p>
                      <a:pPr fontAlgn="base"/>
                      <a:r>
                        <a:rPr lang="zh-CN" altLang="en-US" sz="1050" b="0" i="0">
                          <a:effectLst/>
                          <a:latin typeface="Microsoft YaHei UI Light" panose="020B0502040204020203" pitchFamily="34" charset="-122"/>
                          <a:ea typeface="Microsoft YaHei UI Light" panose="020B0502040204020203" pitchFamily="34" charset="-122"/>
                        </a:rPr>
                        <a:t>指令微调 </a:t>
                      </a:r>
                      <a:r>
                        <a:rPr lang="en-US" altLang="zh-CN" sz="1050" b="0" i="0">
                          <a:effectLst/>
                          <a:latin typeface="Microsoft YaHei UI Light" panose="020B0502040204020203" pitchFamily="34" charset="-122"/>
                          <a:ea typeface="Microsoft YaHei UI Light" panose="020B0502040204020203" pitchFamily="34" charset="-122"/>
                        </a:rPr>
                        <a:t>(</a:t>
                      </a:r>
                      <a:r>
                        <a:rPr lang="en-US" sz="1050" b="0" i="0">
                          <a:effectLst/>
                          <a:latin typeface="Microsoft YaHei UI Light" panose="020B0502040204020203" pitchFamily="34" charset="-122"/>
                          <a:ea typeface="Microsoft YaHei UI Light" panose="020B0502040204020203" pitchFamily="34" charset="-122"/>
                        </a:rPr>
                        <a:t>IFT)</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使用包含查询样式提示和答案的数据集。教授模型如何遵循具体指令，提高对直接查询的理解和响应能力。常使用其他</a:t>
                      </a:r>
                      <a:r>
                        <a:rPr lang="en-US" sz="1050" b="0" i="0" dirty="0">
                          <a:effectLst/>
                          <a:latin typeface="Microsoft YaHei UI Light" panose="020B0502040204020203" pitchFamily="34" charset="-122"/>
                          <a:ea typeface="Microsoft YaHei UI Light" panose="020B0502040204020203" pitchFamily="34" charset="-122"/>
                        </a:rPr>
                        <a:t>LLM</a:t>
                      </a:r>
                      <a:r>
                        <a:rPr lang="zh-CN" altLang="en-US" sz="1050" b="0" i="0" dirty="0">
                          <a:effectLst/>
                          <a:latin typeface="Microsoft YaHei UI Light" panose="020B0502040204020203" pitchFamily="34" charset="-122"/>
                          <a:ea typeface="Microsoft YaHei UI Light" panose="020B0502040204020203" pitchFamily="34" charset="-122"/>
                        </a:rPr>
                        <a:t>生成的大规模合成数据集。</a:t>
                      </a:r>
                    </a:p>
                  </a:txBody>
                  <a:tcPr marL="29601" marR="29601" marT="14800" marB="14800" anchor="ctr"/>
                </a:tc>
                <a:extLst>
                  <a:ext uri="{0D108BD9-81ED-4DB2-BD59-A6C34878D82A}">
                    <a16:rowId xmlns:a16="http://schemas.microsoft.com/office/drawing/2014/main" val="3589776127"/>
                  </a:ext>
                </a:extLst>
              </a:tr>
              <a:tr h="601797">
                <a:tc>
                  <a:txBody>
                    <a:bodyPr/>
                    <a:lstStyle/>
                    <a:p>
                      <a:pPr fontAlgn="base"/>
                      <a:r>
                        <a:rPr lang="zh-CN" altLang="en-US" sz="1050" b="0" i="0">
                          <a:effectLst/>
                          <a:latin typeface="Microsoft YaHei UI Light" panose="020B0502040204020203" pitchFamily="34" charset="-122"/>
                          <a:ea typeface="Microsoft YaHei UI Light" panose="020B0502040204020203" pitchFamily="34" charset="-122"/>
                        </a:rPr>
                        <a:t>基于人类反馈的强化学习 </a:t>
                      </a:r>
                      <a:r>
                        <a:rPr lang="en-US" altLang="zh-CN" sz="1050" b="0" i="0">
                          <a:effectLst/>
                          <a:latin typeface="Microsoft YaHei UI Light" panose="020B0502040204020203" pitchFamily="34" charset="-122"/>
                          <a:ea typeface="Microsoft YaHei UI Light" panose="020B0502040204020203" pitchFamily="34" charset="-122"/>
                        </a:rPr>
                        <a:t>(</a:t>
                      </a:r>
                      <a:r>
                        <a:rPr lang="en-US" sz="1050" b="0" i="0">
                          <a:effectLst/>
                          <a:latin typeface="Microsoft YaHei UI Light" panose="020B0502040204020203" pitchFamily="34" charset="-122"/>
                          <a:ea typeface="Microsoft YaHei UI Light" panose="020B0502040204020203" pitchFamily="34" charset="-122"/>
                        </a:rPr>
                        <a:t>RLHF)</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将模型输出与人类偏好对齐。包括生成多个答案、人类评级这些答案，然后使用评级训练偏好模型。偏好模型随后用于使用强化学习微调语言模型。</a:t>
                      </a:r>
                    </a:p>
                  </a:txBody>
                  <a:tcPr marL="29601" marR="29601" marT="14800" marB="14800" anchor="ctr"/>
                </a:tc>
                <a:extLst>
                  <a:ext uri="{0D108BD9-81ED-4DB2-BD59-A6C34878D82A}">
                    <a16:rowId xmlns:a16="http://schemas.microsoft.com/office/drawing/2014/main" val="1214340562"/>
                  </a:ext>
                </a:extLst>
              </a:tr>
              <a:tr h="501114">
                <a:tc>
                  <a:txBody>
                    <a:bodyPr/>
                    <a:lstStyle/>
                    <a:p>
                      <a:pPr fontAlgn="base"/>
                      <a:r>
                        <a:rPr lang="zh-CN" altLang="en-US" sz="1050" b="0" i="0">
                          <a:effectLst/>
                          <a:latin typeface="Microsoft YaHei UI Light" panose="020B0502040204020203" pitchFamily="34" charset="-122"/>
                          <a:ea typeface="Microsoft YaHei UI Light" panose="020B0502040204020203" pitchFamily="34" charset="-122"/>
                        </a:rPr>
                        <a:t>基于</a:t>
                      </a:r>
                      <a:r>
                        <a:rPr lang="en-US" sz="1050" b="0" i="0">
                          <a:effectLst/>
                          <a:latin typeface="Microsoft YaHei UI Light" panose="020B0502040204020203" pitchFamily="34" charset="-122"/>
                          <a:ea typeface="Microsoft YaHei UI Light" panose="020B0502040204020203" pitchFamily="34" charset="-122"/>
                        </a:rPr>
                        <a:t>AI</a:t>
                      </a:r>
                      <a:r>
                        <a:rPr lang="zh-CN" altLang="en-US" sz="1050" b="0" i="0">
                          <a:effectLst/>
                          <a:latin typeface="Microsoft YaHei UI Light" panose="020B0502040204020203" pitchFamily="34" charset="-122"/>
                          <a:ea typeface="Microsoft YaHei UI Light" panose="020B0502040204020203" pitchFamily="34" charset="-122"/>
                        </a:rPr>
                        <a:t>反馈的强化学习 </a:t>
                      </a:r>
                      <a:r>
                        <a:rPr lang="en-US" altLang="zh-CN" sz="1050" b="0" i="0">
                          <a:effectLst/>
                          <a:latin typeface="Microsoft YaHei UI Light" panose="020B0502040204020203" pitchFamily="34" charset="-122"/>
                          <a:ea typeface="Microsoft YaHei UI Light" panose="020B0502040204020203" pitchFamily="34" charset="-122"/>
                        </a:rPr>
                        <a:t>(</a:t>
                      </a:r>
                      <a:r>
                        <a:rPr lang="en-US" sz="1050" b="0" i="0">
                          <a:effectLst/>
                          <a:latin typeface="Microsoft YaHei UI Light" panose="020B0502040204020203" pitchFamily="34" charset="-122"/>
                          <a:ea typeface="Microsoft YaHei UI Light" panose="020B0502040204020203" pitchFamily="34" charset="-122"/>
                        </a:rPr>
                        <a:t>RLAIF)</a:t>
                      </a:r>
                    </a:p>
                  </a:txBody>
                  <a:tcPr marL="29601" marR="29601" marT="14800" marB="14800" anchor="ctr"/>
                </a:tc>
                <a:tc>
                  <a:txBody>
                    <a:bodyPr/>
                    <a:lstStyle/>
                    <a:p>
                      <a:pPr fontAlgn="base"/>
                      <a:r>
                        <a:rPr lang="en-US" sz="1050" b="0" i="0">
                          <a:effectLst/>
                          <a:latin typeface="Microsoft YaHei UI Light" panose="020B0502040204020203" pitchFamily="34" charset="-122"/>
                          <a:ea typeface="Microsoft YaHei UI Light" panose="020B0502040204020203" pitchFamily="34" charset="-122"/>
                        </a:rPr>
                        <a:t>- RLHF</a:t>
                      </a:r>
                      <a:r>
                        <a:rPr lang="zh-CN" altLang="en-US" sz="1050" b="0" i="0">
                          <a:effectLst/>
                          <a:latin typeface="Microsoft YaHei UI Light" panose="020B0502040204020203" pitchFamily="34" charset="-122"/>
                          <a:ea typeface="Microsoft YaHei UI Light" panose="020B0502040204020203" pitchFamily="34" charset="-122"/>
                        </a:rPr>
                        <a:t>的变体，使用高质量</a:t>
                      </a:r>
                      <a:r>
                        <a:rPr lang="en-US" sz="1050" b="0" i="0">
                          <a:effectLst/>
                          <a:latin typeface="Microsoft YaHei UI Light" panose="020B0502040204020203" pitchFamily="34" charset="-122"/>
                          <a:ea typeface="Microsoft YaHei UI Light" panose="020B0502040204020203" pitchFamily="34" charset="-122"/>
                        </a:rPr>
                        <a:t>LLM</a:t>
                      </a:r>
                      <a:r>
                        <a:rPr lang="zh-CN" altLang="en-US" sz="1050" b="0" i="0">
                          <a:effectLst/>
                          <a:latin typeface="Microsoft YaHei UI Light" panose="020B0502040204020203" pitchFamily="34" charset="-122"/>
                          <a:ea typeface="Microsoft YaHei UI Light" panose="020B0502040204020203" pitchFamily="34" charset="-122"/>
                        </a:rPr>
                        <a:t>而非人类来对模型输出进行排名。</a:t>
                      </a:r>
                    </a:p>
                  </a:txBody>
                  <a:tcPr marL="29601" marR="29601" marT="14800" marB="14800" anchor="ctr"/>
                </a:tc>
                <a:extLst>
                  <a:ext uri="{0D108BD9-81ED-4DB2-BD59-A6C34878D82A}">
                    <a16:rowId xmlns:a16="http://schemas.microsoft.com/office/drawing/2014/main" val="3060441586"/>
                  </a:ext>
                </a:extLst>
              </a:tr>
              <a:tr h="437454">
                <a:tc>
                  <a:txBody>
                    <a:bodyPr/>
                    <a:lstStyle/>
                    <a:p>
                      <a:pPr fontAlgn="base"/>
                      <a:r>
                        <a:rPr lang="zh-CN" altLang="en-US" sz="1050" b="0" i="0">
                          <a:effectLst/>
                          <a:latin typeface="Microsoft YaHei UI Light" panose="020B0502040204020203" pitchFamily="34" charset="-122"/>
                          <a:ea typeface="Microsoft YaHei UI Light" panose="020B0502040204020203" pitchFamily="34" charset="-122"/>
                        </a:rPr>
                        <a:t>直接偏好优化 </a:t>
                      </a:r>
                      <a:r>
                        <a:rPr lang="en-US" altLang="zh-CN" sz="1050" b="0" i="0">
                          <a:effectLst/>
                          <a:latin typeface="Microsoft YaHei UI Light" panose="020B0502040204020203" pitchFamily="34" charset="-122"/>
                          <a:ea typeface="Microsoft YaHei UI Light" panose="020B0502040204020203" pitchFamily="34" charset="-122"/>
                        </a:rPr>
                        <a:t>(</a:t>
                      </a:r>
                      <a:r>
                        <a:rPr lang="en-US" sz="1050" b="0" i="0">
                          <a:effectLst/>
                          <a:latin typeface="Microsoft YaHei UI Light" panose="020B0502040204020203" pitchFamily="34" charset="-122"/>
                          <a:ea typeface="Microsoft YaHei UI Light" panose="020B0502040204020203" pitchFamily="34" charset="-122"/>
                        </a:rPr>
                        <a:t>DPO)</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类似于</a:t>
                      </a:r>
                      <a:r>
                        <a:rPr lang="en-US" sz="1050" b="0" i="0" dirty="0">
                          <a:effectLst/>
                          <a:latin typeface="Microsoft YaHei UI Light" panose="020B0502040204020203" pitchFamily="34" charset="-122"/>
                          <a:ea typeface="Microsoft YaHei UI Light" panose="020B0502040204020203" pitchFamily="34" charset="-122"/>
                        </a:rPr>
                        <a:t>RLHF，</a:t>
                      </a:r>
                      <a:r>
                        <a:rPr lang="zh-CN" altLang="en-US" sz="1050" b="0" i="0" dirty="0">
                          <a:effectLst/>
                          <a:latin typeface="Microsoft YaHei UI Light" panose="020B0502040204020203" pitchFamily="34" charset="-122"/>
                          <a:ea typeface="Microsoft YaHei UI Light" panose="020B0502040204020203" pitchFamily="34" charset="-122"/>
                        </a:rPr>
                        <a:t>但不需要单独的偏好模型。直接使用人类或</a:t>
                      </a:r>
                      <a:r>
                        <a:rPr lang="en-US" sz="1050" b="0" i="0" dirty="0">
                          <a:effectLst/>
                          <a:latin typeface="Microsoft YaHei UI Light" panose="020B0502040204020203" pitchFamily="34" charset="-122"/>
                          <a:ea typeface="Microsoft YaHei UI Light" panose="020B0502040204020203" pitchFamily="34" charset="-122"/>
                        </a:rPr>
                        <a:t>AI</a:t>
                      </a:r>
                      <a:r>
                        <a:rPr lang="zh-CN" altLang="en-US" sz="1050" b="0" i="0" dirty="0">
                          <a:effectLst/>
                          <a:latin typeface="Microsoft YaHei UI Light" panose="020B0502040204020203" pitchFamily="34" charset="-122"/>
                          <a:ea typeface="Microsoft YaHei UI Light" panose="020B0502040204020203" pitchFamily="34" charset="-122"/>
                        </a:rPr>
                        <a:t>生成的排名数据更新模型，简化优化过程。</a:t>
                      </a:r>
                    </a:p>
                  </a:txBody>
                  <a:tcPr marL="29601" marR="29601" marT="14800" marB="14800" anchor="ctr"/>
                </a:tc>
                <a:extLst>
                  <a:ext uri="{0D108BD9-81ED-4DB2-BD59-A6C34878D82A}">
                    <a16:rowId xmlns:a16="http://schemas.microsoft.com/office/drawing/2014/main" val="1954779165"/>
                  </a:ext>
                </a:extLst>
              </a:tr>
              <a:tr h="601797">
                <a:tc>
                  <a:txBody>
                    <a:bodyPr/>
                    <a:lstStyle/>
                    <a:p>
                      <a:pPr fontAlgn="base"/>
                      <a:r>
                        <a:rPr lang="zh-CN" altLang="en-US" sz="1050" b="0" i="0" dirty="0">
                          <a:effectLst/>
                          <a:latin typeface="Microsoft YaHei UI Light" panose="020B0502040204020203" pitchFamily="34" charset="-122"/>
                          <a:ea typeface="Microsoft YaHei UI Light" panose="020B0502040204020203" pitchFamily="34" charset="-122"/>
                        </a:rPr>
                        <a:t>参数高效微调 </a:t>
                      </a:r>
                      <a:r>
                        <a:rPr lang="en-US" altLang="zh-CN" sz="1050" b="0" i="0" dirty="0">
                          <a:effectLst/>
                          <a:latin typeface="Microsoft YaHei UI Light" panose="020B0502040204020203" pitchFamily="34" charset="-122"/>
                          <a:ea typeface="Microsoft YaHei UI Light" panose="020B0502040204020203" pitchFamily="34" charset="-122"/>
                        </a:rPr>
                        <a:t>(</a:t>
                      </a:r>
                      <a:r>
                        <a:rPr lang="en-US" sz="1050" b="0" i="0" dirty="0">
                          <a:effectLst/>
                          <a:latin typeface="Microsoft YaHei UI Light" panose="020B0502040204020203" pitchFamily="34" charset="-122"/>
                          <a:ea typeface="Microsoft YaHei UI Light" panose="020B0502040204020203" pitchFamily="34" charset="-122"/>
                        </a:rPr>
                        <a:t>PEFT)</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在冻结的预训练模型上添加轻量级适配器。只微调适配器权重，需要的内存和计算资源更少。适用于不需要加载和训练整个大型模型的个性化微调。</a:t>
                      </a:r>
                    </a:p>
                  </a:txBody>
                  <a:tcPr marL="29601" marR="29601" marT="14800" marB="14800" anchor="ctr"/>
                </a:tc>
                <a:extLst>
                  <a:ext uri="{0D108BD9-81ED-4DB2-BD59-A6C34878D82A}">
                    <a16:rowId xmlns:a16="http://schemas.microsoft.com/office/drawing/2014/main" val="3485149678"/>
                  </a:ext>
                </a:extLst>
              </a:tr>
              <a:tr h="601797">
                <a:tc>
                  <a:txBody>
                    <a:bodyPr/>
                    <a:lstStyle/>
                    <a:p>
                      <a:pPr fontAlgn="base"/>
                      <a:r>
                        <a:rPr lang="zh-CN" altLang="en-US" sz="1050" b="0" i="0" dirty="0">
                          <a:effectLst/>
                          <a:latin typeface="Microsoft YaHei UI Light" panose="020B0502040204020203" pitchFamily="34" charset="-122"/>
                          <a:ea typeface="Microsoft YaHei UI Light" panose="020B0502040204020203" pitchFamily="34" charset="-122"/>
                        </a:rPr>
                        <a:t>模型合并</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将不同模型的权重融合为单一模型，旨在整合每个模型的优势。方法从简单的模型共有架构参数平均到更复杂的组合（如加权平均或考虑模型间参数干扰）。</a:t>
                      </a:r>
                    </a:p>
                  </a:txBody>
                  <a:tcPr marL="29601" marR="29601" marT="14800" marB="14800" anchor="ctr"/>
                </a:tc>
                <a:extLst>
                  <a:ext uri="{0D108BD9-81ED-4DB2-BD59-A6C34878D82A}">
                    <a16:rowId xmlns:a16="http://schemas.microsoft.com/office/drawing/2014/main" val="3390078297"/>
                  </a:ext>
                </a:extLst>
              </a:tr>
              <a:tr h="601797">
                <a:tc>
                  <a:txBody>
                    <a:bodyPr/>
                    <a:lstStyle/>
                    <a:p>
                      <a:pPr fontAlgn="base"/>
                      <a:r>
                        <a:rPr lang="zh-CN" altLang="en-US" sz="1050" b="0" i="0" dirty="0">
                          <a:effectLst/>
                          <a:latin typeface="Microsoft YaHei UI Light" panose="020B0502040204020203" pitchFamily="34" charset="-122"/>
                          <a:ea typeface="Microsoft YaHei UI Light" panose="020B0502040204020203" pitchFamily="34" charset="-122"/>
                        </a:rPr>
                        <a:t>量化</a:t>
                      </a:r>
                    </a:p>
                  </a:txBody>
                  <a:tcPr marL="29601" marR="29601" marT="14800" marB="14800" anchor="ctr"/>
                </a:tc>
                <a:tc>
                  <a:txBody>
                    <a:bodyPr/>
                    <a:lstStyle/>
                    <a:p>
                      <a:pPr fontAlgn="base"/>
                      <a:r>
                        <a:rPr lang="en-US" altLang="zh-CN" sz="1050" b="0" i="0" dirty="0">
                          <a:effectLst/>
                          <a:latin typeface="Microsoft YaHei UI Light" panose="020B0502040204020203" pitchFamily="34" charset="-122"/>
                          <a:ea typeface="Microsoft YaHei UI Light" panose="020B0502040204020203" pitchFamily="34" charset="-122"/>
                        </a:rPr>
                        <a:t>- </a:t>
                      </a:r>
                      <a:r>
                        <a:rPr lang="zh-CN" altLang="en-US" sz="1050" b="0" i="0" dirty="0">
                          <a:effectLst/>
                          <a:latin typeface="Microsoft YaHei UI Light" panose="020B0502040204020203" pitchFamily="34" charset="-122"/>
                          <a:ea typeface="Microsoft YaHei UI Light" panose="020B0502040204020203" pitchFamily="34" charset="-122"/>
                        </a:rPr>
                        <a:t>通过改变参数的精度来减少模型大小。有助于在内存有限的硬件上部署大型模型，尽管可能会轻微降低性能。</a:t>
                      </a:r>
                    </a:p>
                  </a:txBody>
                  <a:tcPr marL="29601" marR="29601" marT="14800" marB="14800" anchor="ctr"/>
                </a:tc>
                <a:extLst>
                  <a:ext uri="{0D108BD9-81ED-4DB2-BD59-A6C34878D82A}">
                    <a16:rowId xmlns:a16="http://schemas.microsoft.com/office/drawing/2014/main" val="1713564448"/>
                  </a:ext>
                </a:extLst>
              </a:tr>
            </a:tbl>
          </a:graphicData>
        </a:graphic>
      </p:graphicFrame>
      <p:sp>
        <p:nvSpPr>
          <p:cNvPr id="6" name="TextBox 5">
            <a:extLst>
              <a:ext uri="{FF2B5EF4-FFF2-40B4-BE49-F238E27FC236}">
                <a16:creationId xmlns:a16="http://schemas.microsoft.com/office/drawing/2014/main" id="{EAE9A2E8-FCC7-B662-EE36-C8A7E050C3BB}"/>
              </a:ext>
            </a:extLst>
          </p:cNvPr>
          <p:cNvSpPr txBox="1"/>
          <p:nvPr/>
        </p:nvSpPr>
        <p:spPr>
          <a:xfrm>
            <a:off x="-24802" y="1857826"/>
            <a:ext cx="527141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基于</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7x8B</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底座的微调模型几乎霸榜</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LLM</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Leaderboard</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，其中</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13B</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模型排名进入前</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5</a:t>
            </a:r>
            <a:endParaRPr kumimoji="0" 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pic>
        <p:nvPicPr>
          <p:cNvPr id="5" name="Picture 4">
            <a:extLst>
              <a:ext uri="{FF2B5EF4-FFF2-40B4-BE49-F238E27FC236}">
                <a16:creationId xmlns:a16="http://schemas.microsoft.com/office/drawing/2014/main" id="{8181F655-D777-EF4D-5A23-FFFA209F1205}"/>
              </a:ext>
            </a:extLst>
          </p:cNvPr>
          <p:cNvPicPr>
            <a:picLocks noChangeAspect="1"/>
          </p:cNvPicPr>
          <p:nvPr/>
        </p:nvPicPr>
        <p:blipFill>
          <a:blip r:embed="rId3"/>
          <a:stretch>
            <a:fillRect/>
          </a:stretch>
        </p:blipFill>
        <p:spPr>
          <a:xfrm>
            <a:off x="92469" y="5369959"/>
            <a:ext cx="5178948" cy="1325564"/>
          </a:xfrm>
          <a:prstGeom prst="rect">
            <a:avLst/>
          </a:prstGeom>
        </p:spPr>
      </p:pic>
      <p:sp>
        <p:nvSpPr>
          <p:cNvPr id="7" name="Rounded Rectangle 6">
            <a:extLst>
              <a:ext uri="{FF2B5EF4-FFF2-40B4-BE49-F238E27FC236}">
                <a16:creationId xmlns:a16="http://schemas.microsoft.com/office/drawing/2014/main" id="{36D9B2F1-7296-74B9-0BF0-45727E3CF813}"/>
              </a:ext>
            </a:extLst>
          </p:cNvPr>
          <p:cNvSpPr/>
          <p:nvPr/>
        </p:nvSpPr>
        <p:spPr>
          <a:xfrm>
            <a:off x="0" y="6281057"/>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Rounded Rectangle 8">
            <a:extLst>
              <a:ext uri="{FF2B5EF4-FFF2-40B4-BE49-F238E27FC236}">
                <a16:creationId xmlns:a16="http://schemas.microsoft.com/office/drawing/2014/main" id="{A6A1AA56-3494-27CF-DF41-C4B3693EF0A5}"/>
              </a:ext>
            </a:extLst>
          </p:cNvPr>
          <p:cNvSpPr/>
          <p:nvPr/>
        </p:nvSpPr>
        <p:spPr>
          <a:xfrm>
            <a:off x="113755" y="2917371"/>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3B633C86-BF02-B719-B161-D8B6A9E6323F}"/>
              </a:ext>
            </a:extLst>
          </p:cNvPr>
          <p:cNvSpPr txBox="1"/>
          <p:nvPr/>
        </p:nvSpPr>
        <p:spPr>
          <a:xfrm>
            <a:off x="1729748" y="4297257"/>
            <a:ext cx="376917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基于</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7x8B</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底座的</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排名</a:t>
            </a:r>
            <a:endPar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4DA9EA75-B610-0F4D-B617-02B0973E93EF}"/>
              </a:ext>
            </a:extLst>
          </p:cNvPr>
          <p:cNvSpPr txBox="1"/>
          <p:nvPr/>
        </p:nvSpPr>
        <p:spPr>
          <a:xfrm>
            <a:off x="1754550" y="5408210"/>
            <a:ext cx="376917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总排名</a:t>
            </a:r>
            <a:endPar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8223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EB83-25C3-30DC-0EBD-D4515B17C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834C1-66B6-48F5-5A6F-501530489027}"/>
              </a:ext>
            </a:extLst>
          </p:cNvPr>
          <p:cNvSpPr>
            <a:spLocks noGrp="1"/>
          </p:cNvSpPr>
          <p:nvPr>
            <p:ph type="title"/>
          </p:nvPr>
        </p:nvSpPr>
        <p:spPr/>
        <p:txBody>
          <a:bodyPr/>
          <a:lstStyle/>
          <a:p>
            <a:r>
              <a:rPr lang="zh-CN" altLang="en-US" dirty="0"/>
              <a:t>规模的</a:t>
            </a:r>
            <a:r>
              <a:rPr lang="en-US" altLang="zh-CN" dirty="0" err="1"/>
              <a:t>MoE</a:t>
            </a:r>
            <a:r>
              <a:rPr lang="zh-CN" altLang="en-US" dirty="0"/>
              <a:t>是</a:t>
            </a:r>
            <a:r>
              <a:rPr lang="en-US" dirty="0"/>
              <a:t>On</a:t>
            </a:r>
            <a:r>
              <a:rPr lang="en-US" altLang="zh-CN" dirty="0"/>
              <a:t>-Device LLM</a:t>
            </a:r>
            <a:r>
              <a:rPr lang="zh-CN" altLang="en-US" dirty="0"/>
              <a:t>的性能标杆</a:t>
            </a:r>
            <a:endParaRPr lang="en-US" dirty="0"/>
          </a:p>
        </p:txBody>
      </p:sp>
      <p:sp>
        <p:nvSpPr>
          <p:cNvPr id="3" name="Content Placeholder 2">
            <a:extLst>
              <a:ext uri="{FF2B5EF4-FFF2-40B4-BE49-F238E27FC236}">
                <a16:creationId xmlns:a16="http://schemas.microsoft.com/office/drawing/2014/main" id="{69F70A3D-CA37-71E6-9240-264E476B57DA}"/>
              </a:ext>
            </a:extLst>
          </p:cNvPr>
          <p:cNvSpPr>
            <a:spLocks noGrp="1"/>
          </p:cNvSpPr>
          <p:nvPr>
            <p:ph idx="1"/>
          </p:nvPr>
        </p:nvSpPr>
        <p:spPr>
          <a:xfrm>
            <a:off x="363835" y="1880709"/>
            <a:ext cx="5554161" cy="3602902"/>
          </a:xfrm>
        </p:spPr>
        <p:txBody>
          <a:bodyPr>
            <a:normAutofit/>
          </a:bodyPr>
          <a:lstStyle/>
          <a:p>
            <a:pPr>
              <a:lnSpc>
                <a:spcPct val="110000"/>
              </a:lnSpc>
            </a:pPr>
            <a:r>
              <a:rPr lang="en-US" altLang="zh-CN" sz="1800" dirty="0"/>
              <a:t>7-14B</a:t>
            </a:r>
            <a:r>
              <a:rPr lang="zh-CN" altLang="en-US" sz="1800" dirty="0"/>
              <a:t>大小的模型性价比最佳</a:t>
            </a:r>
            <a:endParaRPr lang="en-US" altLang="zh-CN" sz="1800" dirty="0"/>
          </a:p>
          <a:p>
            <a:pPr lvl="1">
              <a:lnSpc>
                <a:spcPct val="110000"/>
              </a:lnSpc>
            </a:pPr>
            <a:r>
              <a:rPr lang="en-US" sz="1400" dirty="0" err="1"/>
              <a:t>MoE</a:t>
            </a:r>
            <a:r>
              <a:rPr lang="zh-CN" altLang="en-US" sz="1400" dirty="0"/>
              <a:t> </a:t>
            </a:r>
            <a:r>
              <a:rPr lang="en-US" altLang="zh-CN" sz="1400" dirty="0"/>
              <a:t>2x7B</a:t>
            </a:r>
            <a:r>
              <a:rPr lang="zh-CN" altLang="en-US" sz="1400" dirty="0"/>
              <a:t>版，排行榜性能超越</a:t>
            </a:r>
            <a:r>
              <a:rPr lang="en-US" altLang="zh-CN" sz="1400" dirty="0"/>
              <a:t>GTP3.5</a:t>
            </a:r>
          </a:p>
          <a:p>
            <a:pPr lvl="1">
              <a:lnSpc>
                <a:spcPct val="110000"/>
              </a:lnSpc>
            </a:pPr>
            <a:r>
              <a:rPr lang="zh-CN" altLang="en-US" sz="1400" dirty="0"/>
              <a:t>根据不同的量化精度，</a:t>
            </a:r>
            <a:r>
              <a:rPr lang="en-US" altLang="zh-CN" sz="1400" dirty="0"/>
              <a:t>2x7B</a:t>
            </a:r>
            <a:r>
              <a:rPr lang="zh-CN" altLang="en-US" sz="1400" dirty="0"/>
              <a:t>模型，</a:t>
            </a:r>
            <a:r>
              <a:rPr lang="en-US" altLang="zh-CN" sz="1400" dirty="0"/>
              <a:t>6bit</a:t>
            </a:r>
            <a:r>
              <a:rPr lang="zh-CN" altLang="en-US" sz="1400" dirty="0"/>
              <a:t>版本内存占用</a:t>
            </a:r>
            <a:r>
              <a:rPr lang="en-US" altLang="zh-CN" sz="1400" dirty="0"/>
              <a:t>10GB</a:t>
            </a:r>
          </a:p>
          <a:p>
            <a:pPr lvl="1">
              <a:lnSpc>
                <a:spcPct val="110000"/>
              </a:lnSpc>
            </a:pPr>
            <a:r>
              <a:rPr lang="zh-CN" altLang="en-US" sz="1400" dirty="0"/>
              <a:t>支持</a:t>
            </a:r>
            <a:r>
              <a:rPr lang="en-US" altLang="zh-CN" sz="1400" dirty="0"/>
              <a:t>LORA</a:t>
            </a:r>
            <a:r>
              <a:rPr lang="zh-CN" altLang="en-US" sz="1400" dirty="0"/>
              <a:t> </a:t>
            </a:r>
            <a:r>
              <a:rPr lang="en-US" altLang="zh-CN" sz="1400" dirty="0"/>
              <a:t>finetune</a:t>
            </a:r>
            <a:r>
              <a:rPr lang="zh-CN" altLang="en-US" sz="1400" dirty="0"/>
              <a:t>，需要</a:t>
            </a:r>
            <a:r>
              <a:rPr lang="en-US" altLang="zh-CN" sz="1400" dirty="0"/>
              <a:t>16bit</a:t>
            </a:r>
            <a:r>
              <a:rPr lang="zh-CN" altLang="en-US" sz="1400" dirty="0"/>
              <a:t> 权重</a:t>
            </a:r>
            <a:endParaRPr lang="en-US" altLang="zh-CN" sz="1400" dirty="0"/>
          </a:p>
          <a:p>
            <a:pPr>
              <a:lnSpc>
                <a:spcPct val="110000"/>
              </a:lnSpc>
            </a:pPr>
            <a:r>
              <a:rPr lang="en-US" sz="1800" dirty="0"/>
              <a:t>MacBook</a:t>
            </a:r>
            <a:r>
              <a:rPr lang="zh-CN" altLang="en-US" sz="1800" dirty="0"/>
              <a:t> </a:t>
            </a:r>
            <a:r>
              <a:rPr lang="en-US" altLang="zh-CN" sz="1800" dirty="0"/>
              <a:t>M1</a:t>
            </a:r>
            <a:r>
              <a:rPr lang="zh-CN" altLang="en-US" sz="1800" dirty="0"/>
              <a:t> </a:t>
            </a:r>
            <a:r>
              <a:rPr lang="en-US" altLang="zh-CN" sz="1800" dirty="0"/>
              <a:t>16GB</a:t>
            </a:r>
            <a:r>
              <a:rPr lang="zh-CN" altLang="en-US" sz="1800" dirty="0"/>
              <a:t> 算力可以作为基线</a:t>
            </a:r>
            <a:endParaRPr lang="en-US" altLang="zh-CN" sz="1800" dirty="0"/>
          </a:p>
          <a:p>
            <a:pPr lvl="1">
              <a:lnSpc>
                <a:spcPct val="110000"/>
              </a:lnSpc>
            </a:pPr>
            <a:r>
              <a:rPr lang="en-US" altLang="zh-CN" sz="1400" dirty="0"/>
              <a:t>Apple M1 Pro Chip 10-core CPU with 8 perform­ance cores and 2 efficiency cores, 16-core GPU, 16-core Neural Engine 16GB unified memory</a:t>
            </a:r>
            <a:r>
              <a:rPr lang="zh-CN" altLang="en-US" sz="1400" dirty="0"/>
              <a:t>，</a:t>
            </a:r>
            <a:endParaRPr lang="en-US" altLang="zh-CN" sz="1400" dirty="0"/>
          </a:p>
          <a:p>
            <a:pPr lvl="1">
              <a:lnSpc>
                <a:spcPct val="110000"/>
              </a:lnSpc>
            </a:pPr>
            <a:r>
              <a:rPr lang="en-US" altLang="zh-CN" sz="1400" dirty="0"/>
              <a:t>Mistral</a:t>
            </a:r>
            <a:r>
              <a:rPr lang="zh-CN" altLang="en-US" sz="1400" dirty="0"/>
              <a:t> </a:t>
            </a:r>
            <a:r>
              <a:rPr lang="en-US" altLang="zh-CN" sz="1400" dirty="0"/>
              <a:t>7B</a:t>
            </a:r>
            <a:r>
              <a:rPr lang="zh-CN" altLang="en-US" sz="1400" dirty="0"/>
              <a:t> 推理速度可以达到</a:t>
            </a:r>
            <a:r>
              <a:rPr lang="en-US" altLang="zh-CN" sz="1400" dirty="0"/>
              <a:t>10-20</a:t>
            </a:r>
            <a:r>
              <a:rPr lang="zh-CN" altLang="en-US" sz="1400" dirty="0"/>
              <a:t> </a:t>
            </a:r>
            <a:r>
              <a:rPr lang="en-US" altLang="zh-CN" sz="1400" dirty="0"/>
              <a:t>token/s</a:t>
            </a:r>
            <a:r>
              <a:rPr lang="zh-CN" altLang="en-US" sz="1400" dirty="0"/>
              <a:t>，接近</a:t>
            </a:r>
            <a:r>
              <a:rPr lang="en-US" altLang="zh-CN" sz="1400" dirty="0"/>
              <a:t>GPT4</a:t>
            </a:r>
            <a:r>
              <a:rPr lang="zh-CN" altLang="en-US" sz="1400" dirty="0"/>
              <a:t>速度</a:t>
            </a:r>
            <a:endParaRPr lang="en-US" altLang="zh-CN" sz="1400" dirty="0"/>
          </a:p>
          <a:p>
            <a:pPr lvl="1">
              <a:lnSpc>
                <a:spcPct val="110000"/>
              </a:lnSpc>
            </a:pPr>
            <a:r>
              <a:rPr lang="zh-CN" altLang="en-US" sz="1400" dirty="0"/>
              <a:t>可以对</a:t>
            </a:r>
            <a:r>
              <a:rPr lang="en-US" altLang="zh-CN" sz="1400" dirty="0"/>
              <a:t>Mistral</a:t>
            </a:r>
            <a:r>
              <a:rPr lang="zh-CN" altLang="en-US" sz="1400" dirty="0"/>
              <a:t> </a:t>
            </a:r>
            <a:r>
              <a:rPr lang="en-US" altLang="zh-CN" sz="1400" dirty="0"/>
              <a:t>7B</a:t>
            </a:r>
            <a:r>
              <a:rPr lang="zh-CN" altLang="en-US" sz="1400" dirty="0"/>
              <a:t> 做</a:t>
            </a:r>
            <a:r>
              <a:rPr lang="en-US" altLang="zh-CN" sz="1400" dirty="0"/>
              <a:t>LoRa</a:t>
            </a:r>
            <a:r>
              <a:rPr lang="zh-CN" altLang="en-US" sz="1400" dirty="0"/>
              <a:t> 微调训练</a:t>
            </a:r>
            <a:endParaRPr lang="en-US" altLang="zh-CN" sz="1400" dirty="0"/>
          </a:p>
          <a:p>
            <a:pPr>
              <a:lnSpc>
                <a:spcPct val="110000"/>
              </a:lnSpc>
            </a:pPr>
            <a:endParaRPr lang="en-US" altLang="zh-CN" sz="1800" dirty="0"/>
          </a:p>
        </p:txBody>
      </p:sp>
      <p:pic>
        <p:nvPicPr>
          <p:cNvPr id="4" name="Picture 3">
            <a:extLst>
              <a:ext uri="{FF2B5EF4-FFF2-40B4-BE49-F238E27FC236}">
                <a16:creationId xmlns:a16="http://schemas.microsoft.com/office/drawing/2014/main" id="{71A97971-0263-32F3-F15B-2D608B617DE6}"/>
              </a:ext>
            </a:extLst>
          </p:cNvPr>
          <p:cNvPicPr>
            <a:picLocks noChangeAspect="1"/>
          </p:cNvPicPr>
          <p:nvPr/>
        </p:nvPicPr>
        <p:blipFill>
          <a:blip r:embed="rId3"/>
          <a:stretch>
            <a:fillRect/>
          </a:stretch>
        </p:blipFill>
        <p:spPr>
          <a:xfrm>
            <a:off x="6567737" y="1880709"/>
            <a:ext cx="5178948" cy="1325564"/>
          </a:xfrm>
          <a:prstGeom prst="rect">
            <a:avLst/>
          </a:prstGeom>
        </p:spPr>
      </p:pic>
      <p:sp>
        <p:nvSpPr>
          <p:cNvPr id="5" name="Rounded Rectangle 4">
            <a:extLst>
              <a:ext uri="{FF2B5EF4-FFF2-40B4-BE49-F238E27FC236}">
                <a16:creationId xmlns:a16="http://schemas.microsoft.com/office/drawing/2014/main" id="{A62E027D-C26C-D07E-A8FC-21FB9F1E3F84}"/>
              </a:ext>
            </a:extLst>
          </p:cNvPr>
          <p:cNvSpPr/>
          <p:nvPr/>
        </p:nvSpPr>
        <p:spPr>
          <a:xfrm>
            <a:off x="6475268" y="2791807"/>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2C8712D5-9E88-FA27-CB93-6E597766701D}"/>
              </a:ext>
            </a:extLst>
          </p:cNvPr>
          <p:cNvPicPr>
            <a:picLocks noChangeAspect="1"/>
          </p:cNvPicPr>
          <p:nvPr/>
        </p:nvPicPr>
        <p:blipFill>
          <a:blip r:embed="rId4"/>
          <a:stretch>
            <a:fillRect/>
          </a:stretch>
        </p:blipFill>
        <p:spPr>
          <a:xfrm>
            <a:off x="6567738" y="3320974"/>
            <a:ext cx="4965668" cy="2040035"/>
          </a:xfrm>
          <a:prstGeom prst="rect">
            <a:avLst/>
          </a:prstGeom>
        </p:spPr>
      </p:pic>
    </p:spTree>
    <p:extLst>
      <p:ext uri="{BB962C8B-B14F-4D97-AF65-F5344CB8AC3E}">
        <p14:creationId xmlns:p14="http://schemas.microsoft.com/office/powerpoint/2010/main" val="4115868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332A-ACA8-A22B-603B-CF698FA56FEB}"/>
              </a:ext>
            </a:extLst>
          </p:cNvPr>
          <p:cNvSpPr>
            <a:spLocks noGrp="1"/>
          </p:cNvSpPr>
          <p:nvPr>
            <p:ph type="title"/>
          </p:nvPr>
        </p:nvSpPr>
        <p:spPr/>
        <p:txBody>
          <a:bodyPr>
            <a:normAutofit/>
          </a:bodyPr>
          <a:lstStyle/>
          <a:p>
            <a:r>
              <a:rPr lang="en-US" sz="2400" dirty="0" err="1"/>
              <a:t>开发一款面向on-devic的开源LLM的门槛降低了</a:t>
            </a:r>
            <a:endParaRPr lang="en-US" sz="2400" dirty="0"/>
          </a:p>
        </p:txBody>
      </p:sp>
      <p:sp>
        <p:nvSpPr>
          <p:cNvPr id="3" name="Content Placeholder 2">
            <a:extLst>
              <a:ext uri="{FF2B5EF4-FFF2-40B4-BE49-F238E27FC236}">
                <a16:creationId xmlns:a16="http://schemas.microsoft.com/office/drawing/2014/main" id="{2A9C38D6-159E-5E0C-E06C-26BA069FA265}"/>
              </a:ext>
            </a:extLst>
          </p:cNvPr>
          <p:cNvSpPr>
            <a:spLocks noGrp="1"/>
          </p:cNvSpPr>
          <p:nvPr>
            <p:ph idx="1"/>
          </p:nvPr>
        </p:nvSpPr>
        <p:spPr>
          <a:xfrm>
            <a:off x="838200" y="1499054"/>
            <a:ext cx="10515600" cy="4872630"/>
          </a:xfrm>
        </p:spPr>
        <p:txBody>
          <a:bodyPr>
            <a:normAutofit fontScale="55000" lnSpcReduction="20000"/>
          </a:bodyPr>
          <a:lstStyle/>
          <a:p>
            <a:pPr>
              <a:lnSpc>
                <a:spcPct val="120000"/>
              </a:lnSpc>
            </a:pPr>
            <a:r>
              <a:rPr lang="en-US" dirty="0" err="1"/>
              <a:t>基于STOA的开源底座模型架构</a:t>
            </a:r>
            <a:r>
              <a:rPr lang="zh-CN" altLang="en-US" dirty="0"/>
              <a:t>。例如：</a:t>
            </a:r>
            <a:r>
              <a:rPr lang="en-US" altLang="zh-CN" dirty="0"/>
              <a:t>LlaMa2</a:t>
            </a:r>
            <a:r>
              <a:rPr lang="zh-CN" altLang="en-US" dirty="0"/>
              <a:t>，</a:t>
            </a:r>
            <a:r>
              <a:rPr lang="en-US" altLang="zh-CN" dirty="0"/>
              <a:t>Mistral</a:t>
            </a:r>
            <a:r>
              <a:rPr lang="zh-CN" altLang="en-US" dirty="0"/>
              <a:t>，和被验证过的训练办法</a:t>
            </a:r>
            <a:endParaRPr lang="en-US" dirty="0"/>
          </a:p>
          <a:p>
            <a:pPr lvl="1">
              <a:lnSpc>
                <a:spcPct val="120000"/>
              </a:lnSpc>
            </a:pPr>
            <a:r>
              <a:rPr lang="en-US" altLang="zh-CN" dirty="0"/>
              <a:t>llm360</a:t>
            </a:r>
            <a:r>
              <a:rPr lang="zh-CN" altLang="en-US" dirty="0"/>
              <a:t>公布了</a:t>
            </a:r>
            <a:r>
              <a:rPr lang="en-US" altLang="zh-CN" dirty="0"/>
              <a:t>llama2</a:t>
            </a:r>
            <a:r>
              <a:rPr lang="zh-CN" altLang="en-US" dirty="0"/>
              <a:t>所有的训练数据集，训练代码，中间</a:t>
            </a:r>
            <a:r>
              <a:rPr lang="en-US" altLang="zh-CN" dirty="0"/>
              <a:t>checkpoint</a:t>
            </a:r>
            <a:r>
              <a:rPr lang="zh-CN" altLang="en-US" dirty="0"/>
              <a:t>结果，复现</a:t>
            </a:r>
            <a:r>
              <a:rPr lang="en-US" altLang="zh-CN" dirty="0"/>
              <a:t>LLaMa2</a:t>
            </a:r>
            <a:r>
              <a:rPr lang="zh-CN" altLang="en-US" dirty="0"/>
              <a:t>训练过程</a:t>
            </a:r>
            <a:endParaRPr lang="en-US" dirty="0"/>
          </a:p>
          <a:p>
            <a:pPr lvl="1">
              <a:lnSpc>
                <a:spcPct val="120000"/>
              </a:lnSpc>
            </a:pPr>
            <a:r>
              <a:rPr lang="en-US" dirty="0" err="1"/>
              <a:t>基于开源STOA架构做改动</a:t>
            </a:r>
            <a:r>
              <a:rPr lang="zh-CN" altLang="en-US" dirty="0"/>
              <a:t>，增加优化技术（</a:t>
            </a:r>
            <a:r>
              <a:rPr lang="en-US" altLang="zh-CN" dirty="0" err="1"/>
              <a:t>FlashAttention</a:t>
            </a:r>
            <a:r>
              <a:rPr lang="zh-CN" altLang="en-US" dirty="0"/>
              <a:t>），使用自定义的算子，可以改变</a:t>
            </a:r>
            <a:r>
              <a:rPr lang="en-US" altLang="zh-CN" dirty="0"/>
              <a:t>License</a:t>
            </a:r>
            <a:endParaRPr lang="en-US" dirty="0"/>
          </a:p>
          <a:p>
            <a:pPr lvl="1">
              <a:lnSpc>
                <a:spcPct val="120000"/>
              </a:lnSpc>
            </a:pPr>
            <a:r>
              <a:rPr lang="en-US" dirty="0"/>
              <a:t>可以在开源L0模型上做全新或者增量训练和</a:t>
            </a:r>
            <a:r>
              <a:rPr lang="zh-CN" altLang="en-US" dirty="0"/>
              <a:t>全新的</a:t>
            </a:r>
            <a:r>
              <a:rPr lang="en-US" dirty="0" err="1"/>
              <a:t>Instruct和RLHF训练</a:t>
            </a:r>
            <a:r>
              <a:rPr lang="en-US" dirty="0"/>
              <a:t> </a:t>
            </a:r>
            <a:r>
              <a:rPr lang="zh-CN" altLang="en-US" dirty="0"/>
              <a:t>，例如：</a:t>
            </a:r>
            <a:r>
              <a:rPr lang="en-US" altLang="zh-CN" dirty="0" err="1"/>
              <a:t>Yimodel</a:t>
            </a:r>
            <a:endParaRPr lang="en-US" altLang="zh-CN" dirty="0"/>
          </a:p>
          <a:p>
            <a:pPr lvl="1">
              <a:lnSpc>
                <a:spcPct val="120000"/>
              </a:lnSpc>
            </a:pPr>
            <a:r>
              <a:rPr lang="zh-CN" altLang="en-US" dirty="0"/>
              <a:t>可以使用领域数据优化</a:t>
            </a:r>
            <a:r>
              <a:rPr lang="en-US" altLang="zh-CN" dirty="0" err="1"/>
              <a:t>MoE</a:t>
            </a:r>
            <a:r>
              <a:rPr lang="zh-CN" altLang="en-US" dirty="0"/>
              <a:t>中的</a:t>
            </a:r>
            <a:r>
              <a:rPr lang="en-US" altLang="zh-CN" dirty="0"/>
              <a:t>Expert</a:t>
            </a:r>
            <a:r>
              <a:rPr lang="zh-CN" altLang="en-US" dirty="0"/>
              <a:t> </a:t>
            </a:r>
            <a:r>
              <a:rPr lang="en-US" altLang="zh-CN" dirty="0"/>
              <a:t>Model</a:t>
            </a:r>
            <a:r>
              <a:rPr lang="zh-CN" altLang="en-US" dirty="0"/>
              <a:t>，然后再和其他领域的</a:t>
            </a:r>
            <a:r>
              <a:rPr lang="en-US" altLang="zh-CN" dirty="0"/>
              <a:t>Model</a:t>
            </a:r>
            <a:r>
              <a:rPr lang="zh-CN" altLang="en-US" dirty="0"/>
              <a:t>整合成一个全功能的</a:t>
            </a:r>
            <a:r>
              <a:rPr lang="en-US" altLang="zh-CN" dirty="0" err="1"/>
              <a:t>MoE</a:t>
            </a:r>
            <a:r>
              <a:rPr lang="zh-CN" altLang="en-US" dirty="0"/>
              <a:t>模型</a:t>
            </a:r>
            <a:endParaRPr lang="en-US" altLang="zh-CN" dirty="0"/>
          </a:p>
          <a:p>
            <a:pPr>
              <a:lnSpc>
                <a:spcPct val="120000"/>
              </a:lnSpc>
            </a:pPr>
            <a:r>
              <a:rPr lang="en-US" dirty="0" err="1"/>
              <a:t>高质量的开放数据集</a:t>
            </a:r>
            <a:r>
              <a:rPr lang="zh-CN" altLang="en-US" dirty="0"/>
              <a:t>，当初</a:t>
            </a:r>
            <a:r>
              <a:rPr lang="en-US" altLang="zh-CN" dirty="0" err="1"/>
              <a:t>OpenAI</a:t>
            </a:r>
            <a:r>
              <a:rPr lang="zh-CN" altLang="en-US" dirty="0"/>
              <a:t>通过开放</a:t>
            </a:r>
            <a:r>
              <a:rPr lang="en-US" altLang="zh-CN" dirty="0"/>
              <a:t>API</a:t>
            </a:r>
            <a:r>
              <a:rPr lang="zh-CN" altLang="en-US" dirty="0"/>
              <a:t>和</a:t>
            </a:r>
            <a:r>
              <a:rPr lang="en-US" altLang="zh-CN" dirty="0" err="1"/>
              <a:t>ChatGPT</a:t>
            </a:r>
            <a:r>
              <a:rPr lang="zh-CN" altLang="en-US" dirty="0"/>
              <a:t>服务获取了大量的用户数据，从而可以训练</a:t>
            </a:r>
            <a:r>
              <a:rPr lang="en-US" altLang="zh-CN" dirty="0" err="1"/>
              <a:t>instructGPT</a:t>
            </a:r>
            <a:r>
              <a:rPr lang="zh-CN" altLang="en-US" dirty="0"/>
              <a:t>，当时的用户数据是一个很大的护城河，但是今天大模型服务</a:t>
            </a:r>
            <a:r>
              <a:rPr lang="en-US" altLang="zh-CN" dirty="0"/>
              <a:t>API</a:t>
            </a:r>
            <a:r>
              <a:rPr lang="zh-CN" altLang="en-US" dirty="0"/>
              <a:t>可以获取很多高质量的问答数据，甚至可以通过不同模型的输出做人类偏好数据集，大大简化了构建数据的成本</a:t>
            </a:r>
            <a:endParaRPr lang="en-US" dirty="0"/>
          </a:p>
          <a:p>
            <a:pPr lvl="1">
              <a:lnSpc>
                <a:spcPct val="120000"/>
              </a:lnSpc>
            </a:pPr>
            <a:r>
              <a:rPr lang="en-US" dirty="0" err="1"/>
              <a:t>文本数据</a:t>
            </a:r>
            <a:r>
              <a:rPr lang="zh-CN" altLang="en-US" dirty="0"/>
              <a:t>，多语言，中文数据加入能提升模型性能（</a:t>
            </a:r>
            <a:r>
              <a:rPr lang="en-US" altLang="zh-CN" dirty="0"/>
              <a:t>HF</a:t>
            </a:r>
            <a:r>
              <a:rPr lang="zh-CN" altLang="en-US" dirty="0"/>
              <a:t>排行榜中文社区模型分数较高）</a:t>
            </a:r>
            <a:endParaRPr lang="en-US" altLang="zh-CN" dirty="0"/>
          </a:p>
          <a:p>
            <a:pPr lvl="1">
              <a:lnSpc>
                <a:spcPct val="120000"/>
              </a:lnSpc>
            </a:pPr>
            <a:r>
              <a:rPr lang="en-US" altLang="zh-CN" dirty="0"/>
              <a:t>Instruct</a:t>
            </a:r>
            <a:r>
              <a:rPr lang="zh-CN" altLang="en-US" dirty="0"/>
              <a:t> 数据集，通过</a:t>
            </a:r>
            <a:r>
              <a:rPr lang="en-US" altLang="zh-CN" dirty="0" err="1"/>
              <a:t>ChatGPT</a:t>
            </a:r>
            <a:r>
              <a:rPr lang="zh-CN" altLang="en-US" dirty="0"/>
              <a:t>产生特定领域的</a:t>
            </a:r>
            <a:r>
              <a:rPr lang="en-US" altLang="zh-CN" dirty="0"/>
              <a:t>Instruct</a:t>
            </a:r>
            <a:r>
              <a:rPr lang="zh-CN" altLang="en-US" dirty="0"/>
              <a:t>数据集</a:t>
            </a:r>
            <a:endParaRPr lang="en-US" altLang="zh-CN" dirty="0"/>
          </a:p>
          <a:p>
            <a:pPr lvl="1">
              <a:lnSpc>
                <a:spcPct val="120000"/>
              </a:lnSpc>
            </a:pPr>
            <a:r>
              <a:rPr lang="en-US" altLang="zh-CN" dirty="0"/>
              <a:t>DPO</a:t>
            </a:r>
            <a:r>
              <a:rPr lang="zh-CN" altLang="en-US" dirty="0"/>
              <a:t>数据集，简化了传统</a:t>
            </a:r>
            <a:r>
              <a:rPr lang="en-US" altLang="zh-CN" dirty="0"/>
              <a:t>RLHF</a:t>
            </a:r>
            <a:r>
              <a:rPr lang="zh-CN" altLang="en-US" dirty="0"/>
              <a:t>方法</a:t>
            </a:r>
            <a:endParaRPr lang="en-US" dirty="0"/>
          </a:p>
          <a:p>
            <a:pPr>
              <a:lnSpc>
                <a:spcPct val="120000"/>
              </a:lnSpc>
            </a:pPr>
            <a:r>
              <a:rPr lang="en-US" dirty="0" err="1"/>
              <a:t>适中的算力</a:t>
            </a:r>
            <a:endParaRPr lang="en-US" dirty="0"/>
          </a:p>
          <a:p>
            <a:pPr lvl="1">
              <a:lnSpc>
                <a:spcPct val="120000"/>
              </a:lnSpc>
            </a:pPr>
            <a:r>
              <a:rPr lang="en-US" altLang="zh-CN" dirty="0"/>
              <a:t>128</a:t>
            </a:r>
            <a:r>
              <a:rPr lang="zh-CN" altLang="en-US" dirty="0"/>
              <a:t> </a:t>
            </a:r>
            <a:r>
              <a:rPr lang="en-US" altLang="zh-CN" dirty="0"/>
              <a:t>A100</a:t>
            </a:r>
            <a:r>
              <a:rPr lang="zh-CN" altLang="en-US" dirty="0"/>
              <a:t> 卡，</a:t>
            </a:r>
            <a:r>
              <a:rPr lang="en-US" altLang="zh-CN" dirty="0"/>
              <a:t>60</a:t>
            </a:r>
            <a:r>
              <a:rPr lang="zh-CN" altLang="en-US" dirty="0"/>
              <a:t>天可以训练</a:t>
            </a:r>
            <a:r>
              <a:rPr lang="en-US" altLang="zh-CN" dirty="0"/>
              <a:t>Mistral</a:t>
            </a:r>
            <a:r>
              <a:rPr lang="zh-CN" altLang="en-US" dirty="0"/>
              <a:t> </a:t>
            </a:r>
            <a:r>
              <a:rPr lang="en-US" altLang="zh-CN" dirty="0"/>
              <a:t>7B</a:t>
            </a:r>
            <a:r>
              <a:rPr lang="zh-CN" altLang="en-US" dirty="0"/>
              <a:t>规模的模型（估算）</a:t>
            </a:r>
            <a:endParaRPr lang="en-US" dirty="0"/>
          </a:p>
          <a:p>
            <a:pPr>
              <a:lnSpc>
                <a:spcPct val="120000"/>
              </a:lnSpc>
            </a:pPr>
            <a:r>
              <a:rPr lang="en-US" dirty="0" err="1"/>
              <a:t>主观和客观评估标准评估标准</a:t>
            </a:r>
            <a:endParaRPr lang="en-US" dirty="0"/>
          </a:p>
          <a:p>
            <a:pPr lvl="1">
              <a:lnSpc>
                <a:spcPct val="120000"/>
              </a:lnSpc>
            </a:pPr>
            <a:r>
              <a:rPr lang="en-US" dirty="0" err="1"/>
              <a:t>客观</a:t>
            </a:r>
            <a:r>
              <a:rPr lang="zh-CN" altLang="en-US" dirty="0"/>
              <a:t>：</a:t>
            </a:r>
            <a:r>
              <a:rPr lang="en-US" dirty="0"/>
              <a:t>HF</a:t>
            </a:r>
            <a:r>
              <a:rPr lang="zh-CN" altLang="en-US" dirty="0"/>
              <a:t> </a:t>
            </a:r>
            <a:r>
              <a:rPr lang="en-US" altLang="zh-CN" dirty="0"/>
              <a:t>Leaderboard</a:t>
            </a:r>
            <a:r>
              <a:rPr lang="zh-CN" altLang="en-US" dirty="0"/>
              <a:t>，</a:t>
            </a:r>
            <a:r>
              <a:rPr lang="en-US" altLang="zh-CN" dirty="0" err="1"/>
              <a:t>OpenCompass</a:t>
            </a:r>
            <a:r>
              <a:rPr lang="zh-CN" altLang="en-US" dirty="0"/>
              <a:t>（中文）</a:t>
            </a:r>
            <a:endParaRPr lang="en-US" altLang="zh-CN" dirty="0"/>
          </a:p>
          <a:p>
            <a:pPr lvl="1">
              <a:lnSpc>
                <a:spcPct val="120000"/>
              </a:lnSpc>
            </a:pPr>
            <a:r>
              <a:rPr lang="en-US" dirty="0" err="1"/>
              <a:t>主观的</a:t>
            </a:r>
            <a:r>
              <a:rPr lang="zh-CN" altLang="en-US" dirty="0"/>
              <a:t>：</a:t>
            </a:r>
            <a:r>
              <a:rPr lang="en-US" altLang="zh-CN" dirty="0" err="1"/>
              <a:t>ChatArean</a:t>
            </a:r>
            <a:endParaRPr lang="en-US" altLang="zh-CN" dirty="0"/>
          </a:p>
          <a:p>
            <a:pPr lvl="1">
              <a:lnSpc>
                <a:spcPct val="120000"/>
              </a:lnSpc>
            </a:pPr>
            <a:r>
              <a:rPr lang="zh-CN" altLang="en-US" dirty="0"/>
              <a:t>基于模型：</a:t>
            </a:r>
            <a:r>
              <a:rPr lang="en-US" altLang="zh-CN" dirty="0" err="1"/>
              <a:t>OpenPipe</a:t>
            </a:r>
            <a:endParaRPr lang="en-US" dirty="0"/>
          </a:p>
        </p:txBody>
      </p:sp>
    </p:spTree>
    <p:extLst>
      <p:ext uri="{BB962C8B-B14F-4D97-AF65-F5344CB8AC3E}">
        <p14:creationId xmlns:p14="http://schemas.microsoft.com/office/powerpoint/2010/main" val="281110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5A36-9F93-FE3F-C6AE-CF1E20924E03}"/>
              </a:ext>
            </a:extLst>
          </p:cNvPr>
          <p:cNvSpPr>
            <a:spLocks noGrp="1"/>
          </p:cNvSpPr>
          <p:nvPr>
            <p:ph type="title"/>
          </p:nvPr>
        </p:nvSpPr>
        <p:spPr/>
        <p:txBody>
          <a:bodyPr/>
          <a:lstStyle/>
          <a:p>
            <a:r>
              <a:rPr lang="en-US" altLang="zh-CN" dirty="0"/>
              <a:t>On-Device</a:t>
            </a:r>
            <a:r>
              <a:rPr lang="zh-CN" altLang="en-US" dirty="0"/>
              <a:t> 优化的收益很高</a:t>
            </a:r>
            <a:endParaRPr lang="en-US" dirty="0"/>
          </a:p>
        </p:txBody>
      </p:sp>
      <p:pic>
        <p:nvPicPr>
          <p:cNvPr id="5122" name="Picture 2">
            <a:extLst>
              <a:ext uri="{FF2B5EF4-FFF2-40B4-BE49-F238E27FC236}">
                <a16:creationId xmlns:a16="http://schemas.microsoft.com/office/drawing/2014/main" id="{B79EB47F-58FA-0AC6-7474-6D26EA77B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77" y="1690688"/>
            <a:ext cx="7303602" cy="38125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DF8DA86-0FA3-2A68-BA46-A930C8A9E622}"/>
              </a:ext>
            </a:extLst>
          </p:cNvPr>
          <p:cNvSpPr/>
          <p:nvPr/>
        </p:nvSpPr>
        <p:spPr>
          <a:xfrm>
            <a:off x="945931"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Llama.cpp</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是应用最广的为</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CPU</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优化的推理框架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5" name="Rounded Rectangle 4">
            <a:extLst>
              <a:ext uri="{FF2B5EF4-FFF2-40B4-BE49-F238E27FC236}">
                <a16:creationId xmlns:a16="http://schemas.microsoft.com/office/drawing/2014/main" id="{E4FCE8B4-97CD-6896-D2D0-56D4CE041F4D}"/>
              </a:ext>
            </a:extLst>
          </p:cNvPr>
          <p:cNvSpPr/>
          <p:nvPr/>
        </p:nvSpPr>
        <p:spPr>
          <a:xfrm>
            <a:off x="3142088"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使用</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Nvidia</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的</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GPU</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编译器和运行时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3" name="Content Placeholder 2">
            <a:extLst>
              <a:ext uri="{FF2B5EF4-FFF2-40B4-BE49-F238E27FC236}">
                <a16:creationId xmlns:a16="http://schemas.microsoft.com/office/drawing/2014/main" id="{6BA02737-C6C6-47BA-A66C-9F0975781072}"/>
              </a:ext>
            </a:extLst>
          </p:cNvPr>
          <p:cNvSpPr>
            <a:spLocks noGrp="1"/>
          </p:cNvSpPr>
          <p:nvPr>
            <p:ph idx="1"/>
          </p:nvPr>
        </p:nvSpPr>
        <p:spPr>
          <a:xfrm>
            <a:off x="7778464" y="2004681"/>
            <a:ext cx="3745321" cy="3498525"/>
          </a:xfrm>
        </p:spPr>
        <p:txBody>
          <a:bodyPr>
            <a:normAutofit/>
          </a:bodyPr>
          <a:lstStyle/>
          <a:p>
            <a:pPr>
              <a:lnSpc>
                <a:spcPct val="110000"/>
              </a:lnSpc>
            </a:pPr>
            <a:r>
              <a:rPr lang="en-US" sz="1800" dirty="0" err="1"/>
              <a:t>权重存储优化</a:t>
            </a:r>
            <a:endParaRPr lang="en-US" sz="1800" dirty="0"/>
          </a:p>
          <a:p>
            <a:pPr marL="404813" lvl="1" indent="-107950">
              <a:lnSpc>
                <a:spcPct val="110000"/>
              </a:lnSpc>
            </a:pPr>
            <a:r>
              <a:rPr lang="en-US" sz="1600" dirty="0" err="1"/>
              <a:t>低bit量化优化</a:t>
            </a:r>
            <a:endParaRPr lang="en-US" sz="1600" dirty="0"/>
          </a:p>
          <a:p>
            <a:pPr marL="404813" lvl="1" indent="-107950">
              <a:lnSpc>
                <a:spcPct val="110000"/>
              </a:lnSpc>
            </a:pPr>
            <a:r>
              <a:rPr lang="en-US" sz="1600" dirty="0" err="1"/>
              <a:t>模型压缩</a:t>
            </a:r>
            <a:endParaRPr lang="en-US" sz="1600" dirty="0"/>
          </a:p>
          <a:p>
            <a:pPr marL="404813" lvl="1" indent="-107950">
              <a:lnSpc>
                <a:spcPct val="110000"/>
              </a:lnSpc>
            </a:pPr>
            <a:r>
              <a:rPr lang="en-US" sz="1600" dirty="0" err="1"/>
              <a:t>模型共享主干</a:t>
            </a:r>
            <a:endParaRPr lang="en-US" sz="1600" dirty="0"/>
          </a:p>
          <a:p>
            <a:pPr>
              <a:lnSpc>
                <a:spcPct val="110000"/>
              </a:lnSpc>
            </a:pPr>
            <a:r>
              <a:rPr lang="en-US" altLang="zh-CN" sz="1800" dirty="0" err="1"/>
              <a:t>Runtime</a:t>
            </a:r>
            <a:r>
              <a:rPr lang="en-US" sz="1800" dirty="0" err="1"/>
              <a:t>优化</a:t>
            </a:r>
            <a:endParaRPr lang="en-US" sz="1800" dirty="0"/>
          </a:p>
          <a:p>
            <a:pPr marL="404813" lvl="1" indent="-107950">
              <a:lnSpc>
                <a:spcPct val="110000"/>
              </a:lnSpc>
            </a:pPr>
            <a:r>
              <a:rPr lang="en-US" sz="1600" dirty="0" err="1"/>
              <a:t>模型权重优化Cache</a:t>
            </a:r>
            <a:endParaRPr lang="en-US" sz="1600" dirty="0"/>
          </a:p>
          <a:p>
            <a:pPr marL="404813" lvl="1" indent="-107950">
              <a:lnSpc>
                <a:spcPct val="110000"/>
              </a:lnSpc>
            </a:pPr>
            <a:r>
              <a:rPr lang="en-US" sz="1600" dirty="0"/>
              <a:t>GPU</a:t>
            </a:r>
            <a:r>
              <a:rPr lang="en-US" altLang="zh-CN" sz="1600" dirty="0"/>
              <a:t>/CPU </a:t>
            </a:r>
            <a:r>
              <a:rPr lang="zh-CN" altLang="en-US" sz="1600" dirty="0"/>
              <a:t>内存优化和调度</a:t>
            </a:r>
            <a:endParaRPr lang="en-US" sz="1600" dirty="0"/>
          </a:p>
          <a:p>
            <a:pPr marL="404813" lvl="1" indent="-107950">
              <a:lnSpc>
                <a:spcPct val="110000"/>
              </a:lnSpc>
            </a:pPr>
            <a:r>
              <a:rPr lang="en-US" sz="1600" dirty="0" err="1"/>
              <a:t>CPU</a:t>
            </a:r>
            <a:r>
              <a:rPr lang="en-US" altLang="zh-CN" sz="1600" dirty="0" err="1"/>
              <a:t>+GPU+DSP</a:t>
            </a:r>
            <a:r>
              <a:rPr lang="en-US" sz="1600" dirty="0" err="1"/>
              <a:t>算子优化</a:t>
            </a:r>
            <a:endParaRPr lang="en-US" sz="1600" dirty="0"/>
          </a:p>
        </p:txBody>
      </p:sp>
      <p:sp>
        <p:nvSpPr>
          <p:cNvPr id="6" name="Rounded Rectangle 5">
            <a:extLst>
              <a:ext uri="{FF2B5EF4-FFF2-40B4-BE49-F238E27FC236}">
                <a16:creationId xmlns:a16="http://schemas.microsoft.com/office/drawing/2014/main" id="{858DAC54-0CC0-6C6C-5046-AEA6ABD6CE40}"/>
              </a:ext>
            </a:extLst>
          </p:cNvPr>
          <p:cNvSpPr/>
          <p:nvPr/>
        </p:nvSpPr>
        <p:spPr>
          <a:xfrm>
            <a:off x="5014748"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使用</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Apple</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MLX</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编译器和运行时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7" name="Rounded Rectangle 6">
            <a:extLst>
              <a:ext uri="{FF2B5EF4-FFF2-40B4-BE49-F238E27FC236}">
                <a16:creationId xmlns:a16="http://schemas.microsoft.com/office/drawing/2014/main" id="{B1091514-BE08-73D1-FC38-29BE7E85676A}"/>
              </a:ext>
            </a:extLst>
          </p:cNvPr>
          <p:cNvSpPr/>
          <p:nvPr/>
        </p:nvSpPr>
        <p:spPr>
          <a:xfrm>
            <a:off x="6319850"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针对模型的特定优化</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Tree>
    <p:extLst>
      <p:ext uri="{BB962C8B-B14F-4D97-AF65-F5344CB8AC3E}">
        <p14:creationId xmlns:p14="http://schemas.microsoft.com/office/powerpoint/2010/main" val="47766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CBC9-63EE-5E38-F57E-B0833FB78911}"/>
            </a:ext>
          </a:extLst>
        </p:cNvPr>
        <p:cNvGrpSpPr/>
        <p:nvPr/>
      </p:nvGrpSpPr>
      <p:grpSpPr>
        <a:xfrm>
          <a:off x="0" y="0"/>
          <a:ext cx="0" cy="0"/>
          <a:chOff x="0" y="0"/>
          <a:chExt cx="0" cy="0"/>
        </a:xfrm>
      </p:grpSpPr>
      <p:cxnSp>
        <p:nvCxnSpPr>
          <p:cNvPr id="84" name="Straight Arrow Connector 83">
            <a:extLst>
              <a:ext uri="{FF2B5EF4-FFF2-40B4-BE49-F238E27FC236}">
                <a16:creationId xmlns:a16="http://schemas.microsoft.com/office/drawing/2014/main" id="{CD2FE3F3-0598-5573-F1B2-39983B6A41DD}"/>
              </a:ext>
            </a:extLst>
          </p:cNvPr>
          <p:cNvCxnSpPr>
            <a:stCxn id="50" idx="2"/>
            <a:endCxn id="56" idx="0"/>
          </p:cNvCxnSpPr>
          <p:nvPr/>
        </p:nvCxnSpPr>
        <p:spPr>
          <a:xfrm>
            <a:off x="4837384" y="4082653"/>
            <a:ext cx="0" cy="77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C03E26-1DB4-D1B2-5B31-0383488E7D48}"/>
              </a:ext>
            </a:extLst>
          </p:cNvPr>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GAI</a:t>
            </a:r>
            <a:r>
              <a:rPr lang="zh-CN" altLang="en-US" dirty="0"/>
              <a:t> </a:t>
            </a:r>
            <a:r>
              <a:rPr lang="en-US" altLang="zh-CN" dirty="0"/>
              <a:t>Ecosystem</a:t>
            </a:r>
            <a:r>
              <a:rPr lang="zh-CN" altLang="en-US" dirty="0"/>
              <a:t> </a:t>
            </a:r>
            <a:r>
              <a:rPr lang="en-US" altLang="zh-CN" dirty="0"/>
              <a:t>Landscape</a:t>
            </a:r>
            <a:endParaRPr lang="en-US" dirty="0"/>
          </a:p>
        </p:txBody>
      </p:sp>
      <p:grpSp>
        <p:nvGrpSpPr>
          <p:cNvPr id="18" name="Group 17">
            <a:extLst>
              <a:ext uri="{FF2B5EF4-FFF2-40B4-BE49-F238E27FC236}">
                <a16:creationId xmlns:a16="http://schemas.microsoft.com/office/drawing/2014/main" id="{F012869F-FD11-50D1-AAE7-D99E1B9DBC81}"/>
              </a:ext>
            </a:extLst>
          </p:cNvPr>
          <p:cNvGrpSpPr/>
          <p:nvPr/>
        </p:nvGrpSpPr>
        <p:grpSpPr>
          <a:xfrm>
            <a:off x="794656" y="4463143"/>
            <a:ext cx="2968342" cy="1768476"/>
            <a:chOff x="1981198" y="4751164"/>
            <a:chExt cx="2968342" cy="1768476"/>
          </a:xfrm>
        </p:grpSpPr>
        <p:sp>
          <p:nvSpPr>
            <p:cNvPr id="11" name="Rounded Rectangle 10">
              <a:extLst>
                <a:ext uri="{FF2B5EF4-FFF2-40B4-BE49-F238E27FC236}">
                  <a16:creationId xmlns:a16="http://schemas.microsoft.com/office/drawing/2014/main" id="{D01712F7-75C4-C479-A1A3-7DD46A4A1F63}"/>
                </a:ext>
              </a:extLst>
            </p:cNvPr>
            <p:cNvSpPr/>
            <p:nvPr/>
          </p:nvSpPr>
          <p:spPr>
            <a:xfrm>
              <a:off x="1981199" y="61030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Cloud</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12" name="Rounded Rectangle 11">
              <a:extLst>
                <a:ext uri="{FF2B5EF4-FFF2-40B4-BE49-F238E27FC236}">
                  <a16:creationId xmlns:a16="http://schemas.microsoft.com/office/drawing/2014/main" id="{CEE92D6C-E5F7-33BB-29CB-979EA7B94BEA}"/>
                </a:ext>
              </a:extLst>
            </p:cNvPr>
            <p:cNvSpPr/>
            <p:nvPr/>
          </p:nvSpPr>
          <p:spPr>
            <a:xfrm>
              <a:off x="1981199" y="5652444"/>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Computing</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Rounded Rectangle 12">
              <a:extLst>
                <a:ext uri="{FF2B5EF4-FFF2-40B4-BE49-F238E27FC236}">
                  <a16:creationId xmlns:a16="http://schemas.microsoft.com/office/drawing/2014/main" id="{3440B121-22C6-7B69-7A16-6579D42053A2}"/>
                </a:ext>
              </a:extLst>
            </p:cNvPr>
            <p:cNvSpPr/>
            <p:nvPr/>
          </p:nvSpPr>
          <p:spPr>
            <a:xfrm>
              <a:off x="1981199" y="4751164"/>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14" name="Group 13">
              <a:extLst>
                <a:ext uri="{FF2B5EF4-FFF2-40B4-BE49-F238E27FC236}">
                  <a16:creationId xmlns:a16="http://schemas.microsoft.com/office/drawing/2014/main" id="{75FBFFB7-0752-4AAC-F468-78FA338AB922}"/>
                </a:ext>
              </a:extLst>
            </p:cNvPr>
            <p:cNvGrpSpPr/>
            <p:nvPr/>
          </p:nvGrpSpPr>
          <p:grpSpPr>
            <a:xfrm>
              <a:off x="1981198" y="5201804"/>
              <a:ext cx="2959956" cy="416557"/>
              <a:chOff x="2438400" y="5167312"/>
              <a:chExt cx="3940629" cy="418999"/>
            </a:xfrm>
            <a:solidFill>
              <a:schemeClr val="accent5">
                <a:lumMod val="75000"/>
              </a:schemeClr>
            </a:solidFill>
          </p:grpSpPr>
          <p:sp>
            <p:nvSpPr>
              <p:cNvPr id="15" name="Rounded Rectangle 14">
                <a:extLst>
                  <a:ext uri="{FF2B5EF4-FFF2-40B4-BE49-F238E27FC236}">
                    <a16:creationId xmlns:a16="http://schemas.microsoft.com/office/drawing/2014/main" id="{2C00F8A1-61D6-ECB1-A3F1-DFE72CF73E67}"/>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GPT</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6" name="Rounded Rectangle 15">
                <a:extLst>
                  <a:ext uri="{FF2B5EF4-FFF2-40B4-BE49-F238E27FC236}">
                    <a16:creationId xmlns:a16="http://schemas.microsoft.com/office/drawing/2014/main" id="{E94D7B3D-1293-CC12-1E32-B6DDBDB9EF9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20" name="Group 19">
            <a:extLst>
              <a:ext uri="{FF2B5EF4-FFF2-40B4-BE49-F238E27FC236}">
                <a16:creationId xmlns:a16="http://schemas.microsoft.com/office/drawing/2014/main" id="{C3DFE29B-D0FC-3D69-8889-B7B95EC70AE6}"/>
              </a:ext>
            </a:extLst>
          </p:cNvPr>
          <p:cNvGrpSpPr/>
          <p:nvPr/>
        </p:nvGrpSpPr>
        <p:grpSpPr>
          <a:xfrm>
            <a:off x="794656" y="2248350"/>
            <a:ext cx="2968341" cy="2100943"/>
            <a:chOff x="1213757" y="1772449"/>
            <a:chExt cx="2242458" cy="3213208"/>
          </a:xfrm>
        </p:grpSpPr>
        <p:sp>
          <p:nvSpPr>
            <p:cNvPr id="21" name="Rounded Rectangle 20">
              <a:extLst>
                <a:ext uri="{FF2B5EF4-FFF2-40B4-BE49-F238E27FC236}">
                  <a16:creationId xmlns:a16="http://schemas.microsoft.com/office/drawing/2014/main" id="{CA0F7B50-9F4A-FAD8-B782-5363916F0286}"/>
                </a:ext>
              </a:extLst>
            </p:cNvPr>
            <p:cNvSpPr/>
            <p:nvPr/>
          </p:nvSpPr>
          <p:spPr>
            <a:xfrm>
              <a:off x="1213757" y="1772449"/>
              <a:ext cx="2242458" cy="321320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enorite" pitchFamily="2" charset="0"/>
                  <a:cs typeface="+mn-cs"/>
                </a:rPr>
                <a:t>Derived</a:t>
              </a:r>
              <a:r>
                <a:rPr kumimoji="0" lang="zh-CN" altLang="en-US" sz="14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4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22" name="Group 21">
              <a:extLst>
                <a:ext uri="{FF2B5EF4-FFF2-40B4-BE49-F238E27FC236}">
                  <a16:creationId xmlns:a16="http://schemas.microsoft.com/office/drawing/2014/main" id="{511FEBF6-E5B0-8429-B9AD-AFFEDD1D9D04}"/>
                </a:ext>
              </a:extLst>
            </p:cNvPr>
            <p:cNvGrpSpPr/>
            <p:nvPr/>
          </p:nvGrpSpPr>
          <p:grpSpPr>
            <a:xfrm>
              <a:off x="1567544" y="2548127"/>
              <a:ext cx="1534885" cy="2187160"/>
              <a:chOff x="1240972" y="2940011"/>
              <a:chExt cx="1948542" cy="2544559"/>
            </a:xfrm>
            <a:solidFill>
              <a:srgbClr val="0070C0"/>
            </a:solidFill>
          </p:grpSpPr>
          <p:grpSp>
            <p:nvGrpSpPr>
              <p:cNvPr id="23" name="Group 22">
                <a:extLst>
                  <a:ext uri="{FF2B5EF4-FFF2-40B4-BE49-F238E27FC236}">
                    <a16:creationId xmlns:a16="http://schemas.microsoft.com/office/drawing/2014/main" id="{3437605A-B241-695B-DD77-9D6885B2B7F0}"/>
                  </a:ext>
                </a:extLst>
              </p:cNvPr>
              <p:cNvGrpSpPr/>
              <p:nvPr/>
            </p:nvGrpSpPr>
            <p:grpSpPr>
              <a:xfrm>
                <a:off x="1240972" y="4237241"/>
                <a:ext cx="1948542" cy="1247329"/>
                <a:chOff x="1240972" y="4237241"/>
                <a:chExt cx="3788228" cy="1247329"/>
              </a:xfrm>
              <a:grpFill/>
            </p:grpSpPr>
            <p:sp>
              <p:nvSpPr>
                <p:cNvPr id="26" name="Rounded Rectangle 25">
                  <a:extLst>
                    <a:ext uri="{FF2B5EF4-FFF2-40B4-BE49-F238E27FC236}">
                      <a16:creationId xmlns:a16="http://schemas.microsoft.com/office/drawing/2014/main" id="{6332D4A0-B745-EC9D-ACA7-D90CC0CA0487}"/>
                    </a:ext>
                  </a:extLst>
                </p:cNvPr>
                <p:cNvSpPr/>
                <p:nvPr/>
              </p:nvSpPr>
              <p:spPr>
                <a:xfrm>
                  <a:off x="1240972" y="4885856"/>
                  <a:ext cx="3788228"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Incremental</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7" name="Rounded Rectangle 26">
                  <a:extLst>
                    <a:ext uri="{FF2B5EF4-FFF2-40B4-BE49-F238E27FC236}">
                      <a16:creationId xmlns:a16="http://schemas.microsoft.com/office/drawing/2014/main" id="{C218B9E5-FD3A-E2AE-EC06-1E2142B0CFBD}"/>
                    </a:ext>
                  </a:extLst>
                </p:cNvPr>
                <p:cNvSpPr/>
                <p:nvPr/>
              </p:nvSpPr>
              <p:spPr>
                <a:xfrm>
                  <a:off x="1240972" y="4237241"/>
                  <a:ext cx="3788228"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24" name="Rounded Rectangle 23">
                <a:extLst>
                  <a:ext uri="{FF2B5EF4-FFF2-40B4-BE49-F238E27FC236}">
                    <a16:creationId xmlns:a16="http://schemas.microsoft.com/office/drawing/2014/main" id="{7734E601-15D5-5164-6524-403D9E154E82}"/>
                  </a:ext>
                </a:extLst>
              </p:cNvPr>
              <p:cNvSpPr/>
              <p:nvPr/>
            </p:nvSpPr>
            <p:spPr>
              <a:xfrm>
                <a:off x="1240972" y="3588626"/>
                <a:ext cx="1948542"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DPO</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5" name="Rounded Rectangle 24">
                <a:extLst>
                  <a:ext uri="{FF2B5EF4-FFF2-40B4-BE49-F238E27FC236}">
                    <a16:creationId xmlns:a16="http://schemas.microsoft.com/office/drawing/2014/main" id="{24C296A1-ABFF-1ADC-2F8B-56AFD666D64C}"/>
                  </a:ext>
                </a:extLst>
              </p:cNvPr>
              <p:cNvSpPr/>
              <p:nvPr/>
            </p:nvSpPr>
            <p:spPr>
              <a:xfrm>
                <a:off x="1240972" y="2940011"/>
                <a:ext cx="1948542"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Merging</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36" name="Group 35">
            <a:extLst>
              <a:ext uri="{FF2B5EF4-FFF2-40B4-BE49-F238E27FC236}">
                <a16:creationId xmlns:a16="http://schemas.microsoft.com/office/drawing/2014/main" id="{ABCB424B-6594-4EC3-6D4B-5E9B410D996B}"/>
              </a:ext>
            </a:extLst>
          </p:cNvPr>
          <p:cNvGrpSpPr/>
          <p:nvPr/>
        </p:nvGrpSpPr>
        <p:grpSpPr>
          <a:xfrm>
            <a:off x="8600675" y="4349293"/>
            <a:ext cx="2622496" cy="2332966"/>
            <a:chOff x="8263218" y="3652820"/>
            <a:chExt cx="2968342" cy="3029439"/>
          </a:xfrm>
        </p:grpSpPr>
        <p:grpSp>
          <p:nvGrpSpPr>
            <p:cNvPr id="19" name="Group 18">
              <a:extLst>
                <a:ext uri="{FF2B5EF4-FFF2-40B4-BE49-F238E27FC236}">
                  <a16:creationId xmlns:a16="http://schemas.microsoft.com/office/drawing/2014/main" id="{71CB42E7-2D87-FB75-C54C-579212C46B1D}"/>
                </a:ext>
              </a:extLst>
            </p:cNvPr>
            <p:cNvGrpSpPr/>
            <p:nvPr/>
          </p:nvGrpSpPr>
          <p:grpSpPr>
            <a:xfrm>
              <a:off x="8263218" y="4913783"/>
              <a:ext cx="2968342" cy="1768476"/>
              <a:chOff x="5380999" y="4724403"/>
              <a:chExt cx="2968342" cy="1768476"/>
            </a:xfrm>
          </p:grpSpPr>
          <p:sp>
            <p:nvSpPr>
              <p:cNvPr id="4" name="Rounded Rectangle 3">
                <a:extLst>
                  <a:ext uri="{FF2B5EF4-FFF2-40B4-BE49-F238E27FC236}">
                    <a16:creationId xmlns:a16="http://schemas.microsoft.com/office/drawing/2014/main" id="{A22787A7-DB8F-7AB2-3E9B-C530558AEA46}"/>
                  </a:ext>
                </a:extLst>
              </p:cNvPr>
              <p:cNvSpPr/>
              <p:nvPr/>
            </p:nvSpPr>
            <p:spPr>
              <a:xfrm>
                <a:off x="5381000" y="6076322"/>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Edge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5" name="Rounded Rectangle 4">
                <a:extLst>
                  <a:ext uri="{FF2B5EF4-FFF2-40B4-BE49-F238E27FC236}">
                    <a16:creationId xmlns:a16="http://schemas.microsoft.com/office/drawing/2014/main" id="{F8981917-397F-7684-F314-EE5B70C75D6B}"/>
                  </a:ext>
                </a:extLst>
              </p:cNvPr>
              <p:cNvSpPr/>
              <p:nvPr/>
            </p:nvSpPr>
            <p:spPr>
              <a:xfrm>
                <a:off x="5381000" y="56256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Computing</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8" name="Rounded Rectangle 7">
                <a:extLst>
                  <a:ext uri="{FF2B5EF4-FFF2-40B4-BE49-F238E27FC236}">
                    <a16:creationId xmlns:a16="http://schemas.microsoft.com/office/drawing/2014/main" id="{7CB46C9E-DCF1-A283-975D-5F0128E908F3}"/>
                  </a:ext>
                </a:extLst>
              </p:cNvPr>
              <p:cNvSpPr/>
              <p:nvPr/>
            </p:nvSpPr>
            <p:spPr>
              <a:xfrm>
                <a:off x="5381000" y="4724403"/>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10" name="Group 9">
                <a:extLst>
                  <a:ext uri="{FF2B5EF4-FFF2-40B4-BE49-F238E27FC236}">
                    <a16:creationId xmlns:a16="http://schemas.microsoft.com/office/drawing/2014/main" id="{AC36C758-0ED6-EB61-8D26-7FA618CAF8CA}"/>
                  </a:ext>
                </a:extLst>
              </p:cNvPr>
              <p:cNvGrpSpPr/>
              <p:nvPr/>
            </p:nvGrpSpPr>
            <p:grpSpPr>
              <a:xfrm>
                <a:off x="5380999" y="5175043"/>
                <a:ext cx="2959956" cy="416557"/>
                <a:chOff x="2438400" y="5167312"/>
                <a:chExt cx="3940629" cy="418999"/>
              </a:xfrm>
              <a:solidFill>
                <a:schemeClr val="accent5">
                  <a:lumMod val="75000"/>
                </a:schemeClr>
              </a:solidFill>
            </p:grpSpPr>
            <p:sp>
              <p:nvSpPr>
                <p:cNvPr id="6" name="Rounded Rectangle 5">
                  <a:extLst>
                    <a:ext uri="{FF2B5EF4-FFF2-40B4-BE49-F238E27FC236}">
                      <a16:creationId xmlns:a16="http://schemas.microsoft.com/office/drawing/2014/main" id="{2468B5E3-78F0-4C89-CF11-62F35D6120C7}"/>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Inference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9" name="Rounded Rectangle 8">
                  <a:extLst>
                    <a:ext uri="{FF2B5EF4-FFF2-40B4-BE49-F238E27FC236}">
                      <a16:creationId xmlns:a16="http://schemas.microsoft.com/office/drawing/2014/main" id="{5869D30E-4ADD-2447-CCA7-449BEA83BFC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Finetune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28" name="Group 27">
              <a:extLst>
                <a:ext uri="{FF2B5EF4-FFF2-40B4-BE49-F238E27FC236}">
                  <a16:creationId xmlns:a16="http://schemas.microsoft.com/office/drawing/2014/main" id="{604B5D78-02D8-F588-EC5C-D4A47E527FE7}"/>
                </a:ext>
              </a:extLst>
            </p:cNvPr>
            <p:cNvGrpSpPr/>
            <p:nvPr/>
          </p:nvGrpSpPr>
          <p:grpSpPr>
            <a:xfrm>
              <a:off x="8263219" y="3652820"/>
              <a:ext cx="2968341" cy="1166947"/>
              <a:chOff x="1207420" y="1971998"/>
              <a:chExt cx="2242458" cy="1784742"/>
            </a:xfrm>
          </p:grpSpPr>
          <p:sp>
            <p:nvSpPr>
              <p:cNvPr id="29" name="Rounded Rectangle 28">
                <a:extLst>
                  <a:ext uri="{FF2B5EF4-FFF2-40B4-BE49-F238E27FC236}">
                    <a16:creationId xmlns:a16="http://schemas.microsoft.com/office/drawing/2014/main" id="{375F5AE5-2E5E-BA1A-D0F7-01DFFBFD0FA8}"/>
                  </a:ext>
                </a:extLst>
              </p:cNvPr>
              <p:cNvSpPr/>
              <p:nvPr/>
            </p:nvSpPr>
            <p:spPr>
              <a:xfrm>
                <a:off x="1207420" y="1971998"/>
                <a:ext cx="2242458" cy="17847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User</a:t>
                </a:r>
                <a:r>
                  <a:rPr kumimoji="0" lang="zh-CN" altLang="en-US" sz="105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05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30" name="Group 29">
                <a:extLst>
                  <a:ext uri="{FF2B5EF4-FFF2-40B4-BE49-F238E27FC236}">
                    <a16:creationId xmlns:a16="http://schemas.microsoft.com/office/drawing/2014/main" id="{F43189B1-E56B-1F84-E32F-AC0534348EBF}"/>
                  </a:ext>
                </a:extLst>
              </p:cNvPr>
              <p:cNvGrpSpPr/>
              <p:nvPr/>
            </p:nvGrpSpPr>
            <p:grpSpPr>
              <a:xfrm>
                <a:off x="1567544" y="2548127"/>
                <a:ext cx="1534885" cy="1072134"/>
                <a:chOff x="1240972" y="2940011"/>
                <a:chExt cx="1948542" cy="1247329"/>
              </a:xfrm>
              <a:solidFill>
                <a:srgbClr val="0070C0"/>
              </a:solidFill>
            </p:grpSpPr>
            <p:sp>
              <p:nvSpPr>
                <p:cNvPr id="32" name="Rounded Rectangle 31">
                  <a:extLst>
                    <a:ext uri="{FF2B5EF4-FFF2-40B4-BE49-F238E27FC236}">
                      <a16:creationId xmlns:a16="http://schemas.microsoft.com/office/drawing/2014/main" id="{0818D38E-9E99-AD93-D1E2-542E7A79707C}"/>
                    </a:ext>
                  </a:extLst>
                </p:cNvPr>
                <p:cNvSpPr/>
                <p:nvPr/>
              </p:nvSpPr>
              <p:spPr>
                <a:xfrm>
                  <a:off x="1240972" y="3588626"/>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Tenorite" pitchFamily="2" charset="0"/>
                      <a:cs typeface="+mn-cs"/>
                    </a:rPr>
                    <a:t>LoRA</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33" name="Rounded Rectangle 32">
                  <a:extLst>
                    <a:ext uri="{FF2B5EF4-FFF2-40B4-BE49-F238E27FC236}">
                      <a16:creationId xmlns:a16="http://schemas.microsoft.com/office/drawing/2014/main" id="{A5578C22-4843-97F0-CF41-4C8CA7224A11}"/>
                    </a:ext>
                  </a:extLst>
                </p:cNvPr>
                <p:cNvSpPr/>
                <p:nvPr/>
              </p:nvSpPr>
              <p:spPr>
                <a:xfrm>
                  <a:off x="1240972" y="2940011"/>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Prompt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grpSp>
        <p:nvGrpSpPr>
          <p:cNvPr id="37" name="Group 36">
            <a:extLst>
              <a:ext uri="{FF2B5EF4-FFF2-40B4-BE49-F238E27FC236}">
                <a16:creationId xmlns:a16="http://schemas.microsoft.com/office/drawing/2014/main" id="{5E283076-BB2D-5898-9B58-9401F6CFFCD9}"/>
              </a:ext>
            </a:extLst>
          </p:cNvPr>
          <p:cNvGrpSpPr/>
          <p:nvPr/>
        </p:nvGrpSpPr>
        <p:grpSpPr>
          <a:xfrm>
            <a:off x="8625866" y="1807787"/>
            <a:ext cx="2622496" cy="2332966"/>
            <a:chOff x="8263218" y="3652820"/>
            <a:chExt cx="2968342" cy="3029439"/>
          </a:xfrm>
        </p:grpSpPr>
        <p:grpSp>
          <p:nvGrpSpPr>
            <p:cNvPr id="38" name="Group 37">
              <a:extLst>
                <a:ext uri="{FF2B5EF4-FFF2-40B4-BE49-F238E27FC236}">
                  <a16:creationId xmlns:a16="http://schemas.microsoft.com/office/drawing/2014/main" id="{B38AA36A-FF27-FAC6-EF01-1C573DDE2693}"/>
                </a:ext>
              </a:extLst>
            </p:cNvPr>
            <p:cNvGrpSpPr/>
            <p:nvPr/>
          </p:nvGrpSpPr>
          <p:grpSpPr>
            <a:xfrm>
              <a:off x="8263218" y="4913783"/>
              <a:ext cx="2968342" cy="1768476"/>
              <a:chOff x="5380999" y="4724403"/>
              <a:chExt cx="2968342" cy="1768476"/>
            </a:xfrm>
          </p:grpSpPr>
          <p:sp>
            <p:nvSpPr>
              <p:cNvPr id="44" name="Rounded Rectangle 43">
                <a:extLst>
                  <a:ext uri="{FF2B5EF4-FFF2-40B4-BE49-F238E27FC236}">
                    <a16:creationId xmlns:a16="http://schemas.microsoft.com/office/drawing/2014/main" id="{F40C543A-0CAC-DDC6-F6FB-8B1EFBB92D63}"/>
                  </a:ext>
                </a:extLst>
              </p:cNvPr>
              <p:cNvSpPr/>
              <p:nvPr/>
            </p:nvSpPr>
            <p:spPr>
              <a:xfrm>
                <a:off x="5381000" y="6076322"/>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Cloud</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45" name="Rounded Rectangle 44">
                <a:extLst>
                  <a:ext uri="{FF2B5EF4-FFF2-40B4-BE49-F238E27FC236}">
                    <a16:creationId xmlns:a16="http://schemas.microsoft.com/office/drawing/2014/main" id="{35F78FF0-9203-A2EE-9265-6846F3ABE867}"/>
                  </a:ext>
                </a:extLst>
              </p:cNvPr>
              <p:cNvSpPr/>
              <p:nvPr/>
            </p:nvSpPr>
            <p:spPr>
              <a:xfrm>
                <a:off x="5381000" y="56256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OminiX</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6" name="Rounded Rectangle 45">
                <a:extLst>
                  <a:ext uri="{FF2B5EF4-FFF2-40B4-BE49-F238E27FC236}">
                    <a16:creationId xmlns:a16="http://schemas.microsoft.com/office/drawing/2014/main" id="{89311F8C-070F-57D2-392E-8D7A40ECF472}"/>
                  </a:ext>
                </a:extLst>
              </p:cNvPr>
              <p:cNvSpPr/>
              <p:nvPr/>
            </p:nvSpPr>
            <p:spPr>
              <a:xfrm>
                <a:off x="5381000" y="4724403"/>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47" name="Group 46">
                <a:extLst>
                  <a:ext uri="{FF2B5EF4-FFF2-40B4-BE49-F238E27FC236}">
                    <a16:creationId xmlns:a16="http://schemas.microsoft.com/office/drawing/2014/main" id="{9AD9E3F4-ABE0-B9CB-39C5-96AAD765DD11}"/>
                  </a:ext>
                </a:extLst>
              </p:cNvPr>
              <p:cNvGrpSpPr/>
              <p:nvPr/>
            </p:nvGrpSpPr>
            <p:grpSpPr>
              <a:xfrm>
                <a:off x="5380999" y="5175043"/>
                <a:ext cx="2959956" cy="416557"/>
                <a:chOff x="2438400" y="5167312"/>
                <a:chExt cx="3940629" cy="418999"/>
              </a:xfrm>
              <a:solidFill>
                <a:schemeClr val="accent5">
                  <a:lumMod val="75000"/>
                </a:schemeClr>
              </a:solidFill>
            </p:grpSpPr>
            <p:sp>
              <p:nvSpPr>
                <p:cNvPr id="48" name="Rounded Rectangle 47">
                  <a:extLst>
                    <a:ext uri="{FF2B5EF4-FFF2-40B4-BE49-F238E27FC236}">
                      <a16:creationId xmlns:a16="http://schemas.microsoft.com/office/drawing/2014/main" id="{CE28A40C-0079-1401-0FA9-4A5704D4E1CD}"/>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Inference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9" name="Rounded Rectangle 48">
                  <a:extLst>
                    <a:ext uri="{FF2B5EF4-FFF2-40B4-BE49-F238E27FC236}">
                      <a16:creationId xmlns:a16="http://schemas.microsoft.com/office/drawing/2014/main" id="{5D16936B-2B43-A546-D771-D0A170EDFF7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Finetune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39" name="Group 38">
              <a:extLst>
                <a:ext uri="{FF2B5EF4-FFF2-40B4-BE49-F238E27FC236}">
                  <a16:creationId xmlns:a16="http://schemas.microsoft.com/office/drawing/2014/main" id="{6C07B165-7375-5DFA-E283-A17B7814AEAA}"/>
                </a:ext>
              </a:extLst>
            </p:cNvPr>
            <p:cNvGrpSpPr/>
            <p:nvPr/>
          </p:nvGrpSpPr>
          <p:grpSpPr>
            <a:xfrm>
              <a:off x="8263219" y="3652820"/>
              <a:ext cx="2968341" cy="1166947"/>
              <a:chOff x="1207420" y="1971998"/>
              <a:chExt cx="2242458" cy="1784742"/>
            </a:xfrm>
          </p:grpSpPr>
          <p:sp>
            <p:nvSpPr>
              <p:cNvPr id="40" name="Rounded Rectangle 39">
                <a:extLst>
                  <a:ext uri="{FF2B5EF4-FFF2-40B4-BE49-F238E27FC236}">
                    <a16:creationId xmlns:a16="http://schemas.microsoft.com/office/drawing/2014/main" id="{463401C1-912C-4B2F-E45F-C975929625B7}"/>
                  </a:ext>
                </a:extLst>
              </p:cNvPr>
              <p:cNvSpPr/>
              <p:nvPr/>
            </p:nvSpPr>
            <p:spPr>
              <a:xfrm>
                <a:off x="1207420" y="1971998"/>
                <a:ext cx="2242458" cy="17847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User</a:t>
                </a:r>
                <a:r>
                  <a:rPr kumimoji="0" lang="zh-CN" altLang="en-US" sz="105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05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41" name="Group 40">
                <a:extLst>
                  <a:ext uri="{FF2B5EF4-FFF2-40B4-BE49-F238E27FC236}">
                    <a16:creationId xmlns:a16="http://schemas.microsoft.com/office/drawing/2014/main" id="{6E20B879-684D-9046-2C76-4B6C0C3D3F92}"/>
                  </a:ext>
                </a:extLst>
              </p:cNvPr>
              <p:cNvGrpSpPr/>
              <p:nvPr/>
            </p:nvGrpSpPr>
            <p:grpSpPr>
              <a:xfrm>
                <a:off x="1567544" y="2548127"/>
                <a:ext cx="1534885" cy="1072134"/>
                <a:chOff x="1240972" y="2940011"/>
                <a:chExt cx="1948542" cy="1247329"/>
              </a:xfrm>
              <a:solidFill>
                <a:srgbClr val="0070C0"/>
              </a:solidFill>
            </p:grpSpPr>
            <p:sp>
              <p:nvSpPr>
                <p:cNvPr id="42" name="Rounded Rectangle 41">
                  <a:extLst>
                    <a:ext uri="{FF2B5EF4-FFF2-40B4-BE49-F238E27FC236}">
                      <a16:creationId xmlns:a16="http://schemas.microsoft.com/office/drawing/2014/main" id="{10FDEC41-6D66-12F3-E638-A3EFB1C4CABC}"/>
                    </a:ext>
                  </a:extLst>
                </p:cNvPr>
                <p:cNvSpPr/>
                <p:nvPr/>
              </p:nvSpPr>
              <p:spPr>
                <a:xfrm>
                  <a:off x="1240972" y="3588626"/>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Tenorite" pitchFamily="2" charset="0"/>
                      <a:cs typeface="+mn-cs"/>
                    </a:rPr>
                    <a:t>LoRA</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3" name="Rounded Rectangle 42">
                  <a:extLst>
                    <a:ext uri="{FF2B5EF4-FFF2-40B4-BE49-F238E27FC236}">
                      <a16:creationId xmlns:a16="http://schemas.microsoft.com/office/drawing/2014/main" id="{2258C5A3-7422-DB12-F526-139F7B23B1C8}"/>
                    </a:ext>
                  </a:extLst>
                </p:cNvPr>
                <p:cNvSpPr/>
                <p:nvPr/>
              </p:nvSpPr>
              <p:spPr>
                <a:xfrm>
                  <a:off x="1240972" y="2940011"/>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Prompt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sp>
        <p:nvSpPr>
          <p:cNvPr id="50" name="Rounded Rectangle 49">
            <a:extLst>
              <a:ext uri="{FF2B5EF4-FFF2-40B4-BE49-F238E27FC236}">
                <a16:creationId xmlns:a16="http://schemas.microsoft.com/office/drawing/2014/main" id="{5C72122E-3035-44E3-20FF-0AF843C63BB0}"/>
              </a:ext>
            </a:extLst>
          </p:cNvPr>
          <p:cNvSpPr/>
          <p:nvPr/>
        </p:nvSpPr>
        <p:spPr>
          <a:xfrm>
            <a:off x="4253466" y="3509430"/>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Tenorite" pitchFamily="2" charset="0"/>
                <a:cs typeface="+mn-cs"/>
              </a:rPr>
              <a:t>Huggingface</a:t>
            </a:r>
            <a:endParaRPr kumimoji="0" lang="en-US" altLang="zh-CN" sz="1200" b="0" i="0" u="none" strike="noStrike" kern="1200" cap="none" spc="0" normalizeH="0" baseline="0" noProof="0" dirty="0">
              <a:ln>
                <a:noFill/>
              </a:ln>
              <a:solidFill>
                <a:prstClr val="black"/>
              </a:solidFill>
              <a:effectLst/>
              <a:uLnTx/>
              <a:uFillTx/>
              <a:latin typeface="Tenorite"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Hub</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1" name="Rounded Rectangle 50">
            <a:extLst>
              <a:ext uri="{FF2B5EF4-FFF2-40B4-BE49-F238E27FC236}">
                <a16:creationId xmlns:a16="http://schemas.microsoft.com/office/drawing/2014/main" id="{8AAAD20D-D321-C296-D2CB-0068027B146B}"/>
              </a:ext>
            </a:extLst>
          </p:cNvPr>
          <p:cNvSpPr/>
          <p:nvPr/>
        </p:nvSpPr>
        <p:spPr>
          <a:xfrm>
            <a:off x="7183217" y="2706451"/>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Cloud</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Inference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Service</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2" name="Rounded Rectangle 51">
            <a:extLst>
              <a:ext uri="{FF2B5EF4-FFF2-40B4-BE49-F238E27FC236}">
                <a16:creationId xmlns:a16="http://schemas.microsoft.com/office/drawing/2014/main" id="{402D7365-AC28-5CAA-6387-D31192781763}"/>
              </a:ext>
            </a:extLst>
          </p:cNvPr>
          <p:cNvSpPr/>
          <p:nvPr/>
        </p:nvSpPr>
        <p:spPr>
          <a:xfrm>
            <a:off x="5911770" y="4183117"/>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Portal</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3" name="Rounded Rectangle 52">
            <a:extLst>
              <a:ext uri="{FF2B5EF4-FFF2-40B4-BE49-F238E27FC236}">
                <a16:creationId xmlns:a16="http://schemas.microsoft.com/office/drawing/2014/main" id="{3FFF45EA-AB41-9009-B1AA-5944430C8BA1}"/>
              </a:ext>
            </a:extLst>
          </p:cNvPr>
          <p:cNvSpPr/>
          <p:nvPr/>
        </p:nvSpPr>
        <p:spPr>
          <a:xfrm>
            <a:off x="7183217" y="5229164"/>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Edge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Inference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App</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4" name="Rounded Rectangle 53">
            <a:extLst>
              <a:ext uri="{FF2B5EF4-FFF2-40B4-BE49-F238E27FC236}">
                <a16:creationId xmlns:a16="http://schemas.microsoft.com/office/drawing/2014/main" id="{222E3967-7E6A-F4C7-8560-1FCAE7D27A45}"/>
              </a:ext>
            </a:extLst>
          </p:cNvPr>
          <p:cNvSpPr/>
          <p:nvPr/>
        </p:nvSpPr>
        <p:spPr>
          <a:xfrm>
            <a:off x="4253466" y="4196987"/>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Optimization</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6" name="Rounded Rectangle 55">
            <a:extLst>
              <a:ext uri="{FF2B5EF4-FFF2-40B4-BE49-F238E27FC236}">
                <a16:creationId xmlns:a16="http://schemas.microsoft.com/office/drawing/2014/main" id="{3855AA7C-CCC0-77D8-0287-155DECD03B97}"/>
              </a:ext>
            </a:extLst>
          </p:cNvPr>
          <p:cNvSpPr/>
          <p:nvPr/>
        </p:nvSpPr>
        <p:spPr>
          <a:xfrm>
            <a:off x="4253466" y="4862652"/>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Distribution</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cxnSp>
        <p:nvCxnSpPr>
          <p:cNvPr id="58" name="Elbow Connector 57">
            <a:extLst>
              <a:ext uri="{FF2B5EF4-FFF2-40B4-BE49-F238E27FC236}">
                <a16:creationId xmlns:a16="http://schemas.microsoft.com/office/drawing/2014/main" id="{7FA1D676-AC90-A9B5-48EF-14E4CB37F6C3}"/>
              </a:ext>
            </a:extLst>
          </p:cNvPr>
          <p:cNvCxnSpPr>
            <a:cxnSpLocks/>
            <a:stCxn id="51" idx="1"/>
            <a:endCxn id="52" idx="0"/>
          </p:cNvCxnSpPr>
          <p:nvPr/>
        </p:nvCxnSpPr>
        <p:spPr>
          <a:xfrm rot="10800000" flipV="1">
            <a:off x="6444623" y="2993063"/>
            <a:ext cx="738594" cy="119005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54CAD6B3-C24D-3BCB-23E5-FBBA2576F956}"/>
              </a:ext>
            </a:extLst>
          </p:cNvPr>
          <p:cNvCxnSpPr>
            <a:cxnSpLocks/>
            <a:stCxn id="52" idx="2"/>
            <a:endCxn id="53" idx="1"/>
          </p:cNvCxnSpPr>
          <p:nvPr/>
        </p:nvCxnSpPr>
        <p:spPr>
          <a:xfrm rot="16200000" flipH="1">
            <a:off x="6434202" y="4766761"/>
            <a:ext cx="759436" cy="73859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85C8C150-8A13-BC69-377D-C75A38629768}"/>
              </a:ext>
            </a:extLst>
          </p:cNvPr>
          <p:cNvCxnSpPr>
            <a:cxnSpLocks/>
            <a:stCxn id="51" idx="2"/>
          </p:cNvCxnSpPr>
          <p:nvPr/>
        </p:nvCxnSpPr>
        <p:spPr>
          <a:xfrm rot="5400000">
            <a:off x="5690340" y="3010636"/>
            <a:ext cx="1756692" cy="22947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AF871D90-571A-F593-DEFD-AC251C051712}"/>
              </a:ext>
            </a:extLst>
          </p:cNvPr>
          <p:cNvCxnSpPr>
            <a:stCxn id="56" idx="3"/>
            <a:endCxn id="53" idx="2"/>
          </p:cNvCxnSpPr>
          <p:nvPr/>
        </p:nvCxnSpPr>
        <p:spPr>
          <a:xfrm>
            <a:off x="5421302" y="5149264"/>
            <a:ext cx="2294768" cy="653123"/>
          </a:xfrm>
          <a:prstGeom prst="bentConnector4">
            <a:avLst>
              <a:gd name="adj1" fmla="val 26056"/>
              <a:gd name="adj2" fmla="val 13500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CDFCCBF-7F9F-3597-3DC0-1EAF62953351}"/>
              </a:ext>
            </a:extLst>
          </p:cNvPr>
          <p:cNvCxnSpPr>
            <a:stCxn id="21" idx="3"/>
            <a:endCxn id="50" idx="0"/>
          </p:cNvCxnSpPr>
          <p:nvPr/>
        </p:nvCxnSpPr>
        <p:spPr>
          <a:xfrm>
            <a:off x="3762997" y="3298822"/>
            <a:ext cx="1074387" cy="2106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5463A0CC-FD49-9329-46A4-EA3A69B2FC54}"/>
              </a:ext>
            </a:extLst>
          </p:cNvPr>
          <p:cNvSpPr/>
          <p:nvPr/>
        </p:nvSpPr>
        <p:spPr>
          <a:xfrm>
            <a:off x="8241643" y="1807787"/>
            <a:ext cx="270986" cy="2332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5" name="Left Brace 74">
            <a:extLst>
              <a:ext uri="{FF2B5EF4-FFF2-40B4-BE49-F238E27FC236}">
                <a16:creationId xmlns:a16="http://schemas.microsoft.com/office/drawing/2014/main" id="{F925E57D-7285-B33B-5EE7-4F38F05BC5EB}"/>
              </a:ext>
            </a:extLst>
          </p:cNvPr>
          <p:cNvSpPr/>
          <p:nvPr/>
        </p:nvSpPr>
        <p:spPr>
          <a:xfrm>
            <a:off x="8382000" y="4349293"/>
            <a:ext cx="130629" cy="2332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0685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37BC-88AB-45F8-8FD3-A259CAD510E3}"/>
              </a:ext>
            </a:extLst>
          </p:cNvPr>
          <p:cNvSpPr>
            <a:spLocks noGrp="1"/>
          </p:cNvSpPr>
          <p:nvPr>
            <p:ph type="title"/>
          </p:nvPr>
        </p:nvSpPr>
        <p:spPr/>
        <p:txBody>
          <a:bodyPr>
            <a:normAutofit/>
          </a:bodyPr>
          <a:lstStyle/>
          <a:p>
            <a:r>
              <a:rPr lang="en-US" sz="3200" dirty="0">
                <a:solidFill>
                  <a:srgbClr val="C00000"/>
                </a:solidFill>
                <a:latin typeface="Microsoft YaHei UI" panose="020B0503020204020204" pitchFamily="34" charset="-122"/>
                <a:ea typeface="Microsoft YaHei UI" panose="020B0503020204020204" pitchFamily="34" charset="-122"/>
              </a:rPr>
              <a:t>ASID</a:t>
            </a:r>
            <a:r>
              <a:rPr lang="zh-CN" altLang="en-US" sz="3200" dirty="0">
                <a:solidFill>
                  <a:srgbClr val="C00000"/>
                </a:solidFill>
                <a:latin typeface="Microsoft YaHei UI" panose="020B0503020204020204" pitchFamily="34" charset="-122"/>
                <a:ea typeface="Microsoft YaHei UI" panose="020B0503020204020204" pitchFamily="34" charset="-122"/>
              </a:rPr>
              <a:t> 开源团队工作</a:t>
            </a:r>
            <a:r>
              <a:rPr lang="en-US" altLang="zh-CN" sz="3200" dirty="0">
                <a:solidFill>
                  <a:srgbClr val="C00000"/>
                </a:solidFill>
                <a:latin typeface="Microsoft YaHei UI" panose="020B0503020204020204" pitchFamily="34" charset="-122"/>
                <a:ea typeface="Microsoft YaHei UI" panose="020B0503020204020204" pitchFamily="34" charset="-122"/>
              </a:rPr>
              <a:t>2024</a:t>
            </a:r>
            <a:r>
              <a:rPr lang="zh-CN" altLang="en-US" sz="3200" dirty="0">
                <a:solidFill>
                  <a:srgbClr val="C00000"/>
                </a:solidFill>
                <a:latin typeface="Microsoft YaHei UI" panose="020B0503020204020204" pitchFamily="34" charset="-122"/>
                <a:ea typeface="Microsoft YaHei UI" panose="020B0503020204020204" pitchFamily="34" charset="-122"/>
              </a:rPr>
              <a:t>年规划</a:t>
            </a:r>
            <a:endParaRPr lang="en-US" sz="3200" dirty="0">
              <a:solidFill>
                <a:srgbClr val="C00000"/>
              </a:solidFill>
              <a:latin typeface="Microsoft YaHei UI" panose="020B0503020204020204" pitchFamily="34" charset="-122"/>
              <a:ea typeface="Microsoft YaHei UI" panose="020B0503020204020204" pitchFamily="34" charset="-122"/>
            </a:endParaRPr>
          </a:p>
        </p:txBody>
      </p:sp>
      <p:graphicFrame>
        <p:nvGraphicFramePr>
          <p:cNvPr id="4" name="Table 4">
            <a:extLst>
              <a:ext uri="{FF2B5EF4-FFF2-40B4-BE49-F238E27FC236}">
                <a16:creationId xmlns:a16="http://schemas.microsoft.com/office/drawing/2014/main" id="{4333041E-506B-4821-808E-19A243E5BC23}"/>
              </a:ext>
            </a:extLst>
          </p:cNvPr>
          <p:cNvGraphicFramePr>
            <a:graphicFrameLocks noGrp="1"/>
          </p:cNvGraphicFramePr>
          <p:nvPr>
            <p:extLst>
              <p:ext uri="{D42A27DB-BD31-4B8C-83A1-F6EECF244321}">
                <p14:modId xmlns:p14="http://schemas.microsoft.com/office/powerpoint/2010/main" val="1658985997"/>
              </p:ext>
            </p:extLst>
          </p:nvPr>
        </p:nvGraphicFramePr>
        <p:xfrm>
          <a:off x="309419" y="1197478"/>
          <a:ext cx="11443965" cy="4861718"/>
        </p:xfrm>
        <a:graphic>
          <a:graphicData uri="http://schemas.openxmlformats.org/drawingml/2006/table">
            <a:tbl>
              <a:tblPr firstRow="1" bandRow="1">
                <a:tableStyleId>{5C22544A-7EE6-4342-B048-85BDC9FD1C3A}</a:tableStyleId>
              </a:tblPr>
              <a:tblGrid>
                <a:gridCol w="1486335">
                  <a:extLst>
                    <a:ext uri="{9D8B030D-6E8A-4147-A177-3AD203B41FA5}">
                      <a16:colId xmlns:a16="http://schemas.microsoft.com/office/drawing/2014/main" val="933432211"/>
                    </a:ext>
                  </a:extLst>
                </a:gridCol>
                <a:gridCol w="2230095">
                  <a:extLst>
                    <a:ext uri="{9D8B030D-6E8A-4147-A177-3AD203B41FA5}">
                      <a16:colId xmlns:a16="http://schemas.microsoft.com/office/drawing/2014/main" val="93848515"/>
                    </a:ext>
                  </a:extLst>
                </a:gridCol>
                <a:gridCol w="6340211">
                  <a:extLst>
                    <a:ext uri="{9D8B030D-6E8A-4147-A177-3AD203B41FA5}">
                      <a16:colId xmlns:a16="http://schemas.microsoft.com/office/drawing/2014/main" val="3499374166"/>
                    </a:ext>
                  </a:extLst>
                </a:gridCol>
                <a:gridCol w="1387324">
                  <a:extLst>
                    <a:ext uri="{9D8B030D-6E8A-4147-A177-3AD203B41FA5}">
                      <a16:colId xmlns:a16="http://schemas.microsoft.com/office/drawing/2014/main" val="1192752599"/>
                    </a:ext>
                  </a:extLst>
                </a:gridCol>
              </a:tblGrid>
              <a:tr h="277138">
                <a:tc>
                  <a:txBody>
                    <a:bodyPr/>
                    <a:lstStyle/>
                    <a:p>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lang="zh-CN" altLang="en-US" sz="1100" b="0" i="0" dirty="0">
                          <a:latin typeface="Microsoft YaHei UI" panose="020B0503020204020204" pitchFamily="34" charset="-122"/>
                          <a:ea typeface="Microsoft YaHei UI" panose="020B0503020204020204" pitchFamily="34" charset="-122"/>
                        </a:rPr>
                        <a:t>主要职位和工作</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lang="en-US" altLang="zh-CN" sz="1100" b="0" i="0" dirty="0">
                          <a:latin typeface="Microsoft YaHei UI" panose="020B0503020204020204" pitchFamily="34" charset="-122"/>
                          <a:ea typeface="Microsoft YaHei UI" panose="020B0503020204020204" pitchFamily="34" charset="-122"/>
                        </a:rPr>
                        <a:t>2024</a:t>
                      </a:r>
                      <a:r>
                        <a:rPr lang="zh-CN" altLang="en-US" sz="1100" b="0" i="0" dirty="0">
                          <a:latin typeface="Microsoft YaHei UI" panose="020B0503020204020204" pitchFamily="34" charset="-122"/>
                          <a:ea typeface="Microsoft YaHei UI" panose="020B0503020204020204" pitchFamily="34" charset="-122"/>
                        </a:rPr>
                        <a:t>和</a:t>
                      </a:r>
                      <a:r>
                        <a:rPr lang="en-US" altLang="zh-CN" sz="1100" b="0" i="0" dirty="0">
                          <a:latin typeface="Microsoft YaHei UI" panose="020B0503020204020204" pitchFamily="34" charset="-122"/>
                          <a:ea typeface="Microsoft YaHei UI" panose="020B0503020204020204" pitchFamily="34" charset="-122"/>
                        </a:rPr>
                        <a:t>SID</a:t>
                      </a:r>
                      <a:r>
                        <a:rPr lang="zh-CN" altLang="en-US" sz="1100" b="0" i="0" dirty="0">
                          <a:latin typeface="Microsoft YaHei UI" panose="020B0503020204020204" pitchFamily="34" charset="-122"/>
                          <a:ea typeface="Microsoft YaHei UI" panose="020B0503020204020204" pitchFamily="34" charset="-122"/>
                        </a:rPr>
                        <a:t>和产品线战略对标</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lang="en-US" sz="1100" b="0" i="0" dirty="0" err="1">
                          <a:latin typeface="Microsoft YaHei UI" panose="020B0503020204020204" pitchFamily="34" charset="-122"/>
                          <a:ea typeface="Microsoft YaHei UI" panose="020B0503020204020204" pitchFamily="34" charset="-122"/>
                        </a:rPr>
                        <a:t>接口人</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175887687"/>
                  </a:ext>
                </a:extLst>
              </a:tr>
              <a:tr h="815111">
                <a:tc>
                  <a:txBody>
                    <a:bodyPr/>
                    <a:lstStyle/>
                    <a:p>
                      <a:r>
                        <a:rPr lang="en-US" sz="1100" b="0" i="0" dirty="0">
                          <a:latin typeface="Microsoft YaHei UI" panose="020B0503020204020204" pitchFamily="34" charset="-122"/>
                          <a:ea typeface="Microsoft YaHei UI" panose="020B0503020204020204" pitchFamily="34" charset="-122"/>
                        </a:rPr>
                        <a:t>Anni Lai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GAI</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Commons</a:t>
                      </a:r>
                      <a:r>
                        <a:rPr lang="zh-CN" altLang="en-US" sz="1100" b="0" i="0" dirty="0">
                          <a:latin typeface="Microsoft YaHei UI" panose="020B0503020204020204" pitchFamily="34" charset="-122"/>
                          <a:ea typeface="Microsoft YaHei UI" panose="020B0503020204020204" pitchFamily="34" charset="-122"/>
                        </a:rPr>
                        <a:t> 主席</a:t>
                      </a:r>
                      <a:endParaRPr lang="en-US"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EU</a:t>
                      </a:r>
                      <a:r>
                        <a:rPr lang="zh-CN" altLang="en-US" sz="1100" b="0" i="0" dirty="0">
                          <a:latin typeface="Microsoft YaHei UI" panose="020B0503020204020204" pitchFamily="34" charset="-122"/>
                          <a:ea typeface="Microsoft YaHei UI" panose="020B0503020204020204" pitchFamily="34" charset="-122"/>
                        </a:rPr>
                        <a:t>接口人</a:t>
                      </a:r>
                      <a:endParaRPr lang="en-US" altLang="zh-CN"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GOSIM</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China</a:t>
                      </a:r>
                      <a:r>
                        <a:rPr lang="zh-CN" altLang="en-US" sz="1100" b="0" i="0" dirty="0">
                          <a:latin typeface="Microsoft YaHei UI" panose="020B0503020204020204" pitchFamily="34" charset="-122"/>
                          <a:ea typeface="Microsoft YaHei UI" panose="020B0503020204020204" pitchFamily="34" charset="-122"/>
                        </a:rPr>
                        <a:t>会议</a:t>
                      </a:r>
                      <a:endParaRPr lang="en-US" altLang="zh-CN" sz="1100" b="0" i="0" dirty="0">
                        <a:latin typeface="Microsoft YaHei UI" panose="020B0503020204020204" pitchFamily="34" charset="-122"/>
                        <a:ea typeface="Microsoft YaHei UI" panose="020B0503020204020204" pitchFamily="34" charset="-122"/>
                      </a:endParaRPr>
                    </a:p>
                  </a:txBody>
                  <a:tcPr anchor="ctr"/>
                </a:tc>
                <a:tc>
                  <a:txBody>
                    <a:bodyPr/>
                    <a:lstStyle/>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开源</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技术和治理洞察，协调相关议题进入</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GAI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Commons</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WG</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，例如：</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Open</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定义，</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治理，</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localAI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分级，</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部署</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支撑相关议题进入</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AI.dev</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巴黎和香港会议</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负责</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GOSIM</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China</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2024</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的组织</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dirty="0">
                          <a:latin typeface="Microsoft YaHei UI" panose="020B0503020204020204" pitchFamily="34" charset="-122"/>
                          <a:ea typeface="Microsoft YaHei UI" panose="020B0503020204020204" pitchFamily="34" charset="-122"/>
                        </a:rPr>
                        <a:t>龚宇华</a:t>
                      </a:r>
                      <a:endParaRPr lang="en-US" altLang="zh-CN" sz="11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a:t>
                      </a:r>
                      <a:r>
                        <a:rPr lang="en-US" altLang="zh-CN" sz="1100" b="0" i="0" dirty="0" err="1">
                          <a:latin typeface="Microsoft YaHei UI" panose="020B0503020204020204" pitchFamily="34" charset="-122"/>
                          <a:ea typeface="Microsoft YaHei UI" panose="020B0503020204020204" pitchFamily="34" charset="-122"/>
                        </a:rPr>
                        <a:t>Yuhua</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Gong)</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3879684315"/>
                  </a:ext>
                </a:extLst>
              </a:tr>
              <a:tr h="701180">
                <a:tc>
                  <a:txBody>
                    <a:bodyPr/>
                    <a:lstStyle/>
                    <a:p>
                      <a:r>
                        <a:rPr lang="en-US" sz="1100" b="0" i="0" dirty="0">
                          <a:latin typeface="Microsoft YaHei UI" panose="020B0503020204020204" pitchFamily="34" charset="-122"/>
                          <a:ea typeface="Microsoft YaHei UI" panose="020B0503020204020204" pitchFamily="34" charset="-122"/>
                        </a:rPr>
                        <a:t>Mats</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Lundgren</a:t>
                      </a:r>
                    </a:p>
                  </a:txBody>
                  <a:tcPr anchor="ctr"/>
                </a:tc>
                <a:tc>
                  <a:txBody>
                    <a:bodyPr/>
                    <a:lstStyle/>
                    <a:p>
                      <a:r>
                        <a:rPr lang="en-US" sz="1100" b="0" i="0" dirty="0">
                          <a:latin typeface="Microsoft YaHei UI" panose="020B0503020204020204" pitchFamily="34" charset="-122"/>
                          <a:ea typeface="Microsoft YaHei UI" panose="020B0503020204020204" pitchFamily="34" charset="-122"/>
                        </a:rPr>
                        <a:t>Servo</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TSC</a:t>
                      </a:r>
                      <a:endParaRPr lang="en-US"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OMSF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XR WG</a:t>
                      </a:r>
                      <a:r>
                        <a:rPr lang="zh-CN" altLang="en-US" sz="1100" b="0" i="0" dirty="0">
                          <a:latin typeface="Microsoft YaHei UI" panose="020B0503020204020204" pitchFamily="34" charset="-122"/>
                          <a:ea typeface="Microsoft YaHei UI" panose="020B0503020204020204" pitchFamily="34" charset="-122"/>
                        </a:rPr>
                        <a:t> 发起人</a:t>
                      </a:r>
                      <a:endParaRPr lang="en-US" altLang="zh-CN" sz="1100" b="0" i="0" dirty="0">
                        <a:latin typeface="Microsoft YaHei UI" panose="020B0503020204020204" pitchFamily="34" charset="-122"/>
                        <a:ea typeface="Microsoft YaHei UI" panose="020B0503020204020204" pitchFamily="34" charset="-122"/>
                      </a:endParaRPr>
                    </a:p>
                    <a:p>
                      <a:r>
                        <a:rPr lang="en-US"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OMF</a:t>
                      </a:r>
                      <a:r>
                        <a:rPr lang="zh-CN" altLang="en-US" sz="1100" b="0" i="0" dirty="0">
                          <a:latin typeface="Microsoft YaHei UI" panose="020B0503020204020204" pitchFamily="34" charset="-122"/>
                          <a:ea typeface="Microsoft YaHei UI" panose="020B0503020204020204" pitchFamily="34" charset="-122"/>
                        </a:rPr>
                        <a:t> 接口人</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负责日常管理</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Servo</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项目的运作，</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Servo</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项目转入</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EU</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，获得新的赞助商，</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通过</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OMSF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XR</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WG</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来拉通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OMF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和</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Khronos</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标准社区，</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规划</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Wolvic</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WebXR</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Rapier</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等项目进入项目进入</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OMF</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790646180"/>
                  </a:ext>
                </a:extLst>
              </a:tr>
              <a:tr h="815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icrosoft YaHei UI" panose="020B0503020204020204" pitchFamily="34" charset="-122"/>
                          <a:ea typeface="Microsoft YaHei UI" panose="020B0503020204020204" pitchFamily="34" charset="-122"/>
                        </a:rPr>
                        <a:t>Yong He</a:t>
                      </a:r>
                    </a:p>
                  </a:txBody>
                  <a:tcPr anchor="ctr"/>
                </a:tc>
                <a:tc>
                  <a:txBody>
                    <a:bodyPr/>
                    <a:lstStyle/>
                    <a:p>
                      <a:r>
                        <a:rPr lang="en-US" altLang="zh-CN" sz="1100" b="0" i="0" dirty="0">
                          <a:latin typeface="Microsoft YaHei UI" panose="020B0503020204020204" pitchFamily="34" charset="-122"/>
                          <a:ea typeface="Microsoft YaHei UI" panose="020B0503020204020204" pitchFamily="34" charset="-122"/>
                        </a:rPr>
                        <a:t>Mobile</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Rust</a:t>
                      </a:r>
                      <a:r>
                        <a:rPr lang="zh-CN" altLang="en-US" sz="1100" b="0" i="0" dirty="0">
                          <a:latin typeface="Microsoft YaHei UI" panose="020B0503020204020204" pitchFamily="34" charset="-122"/>
                          <a:ea typeface="Microsoft YaHei UI" panose="020B0503020204020204" pitchFamily="34" charset="-122"/>
                        </a:rPr>
                        <a:t> 接口人</a:t>
                      </a:r>
                      <a:endParaRPr lang="en-US" altLang="zh-CN"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Open ATOM</a:t>
                      </a:r>
                      <a:r>
                        <a:rPr lang="zh-CN" altLang="en-US" sz="1100" b="0" i="0" dirty="0">
                          <a:latin typeface="Microsoft YaHei UI" panose="020B0503020204020204" pitchFamily="34" charset="-122"/>
                          <a:ea typeface="Microsoft YaHei UI" panose="020B0503020204020204" pitchFamily="34" charset="-122"/>
                        </a:rPr>
                        <a:t> 接口人</a:t>
                      </a:r>
                      <a:endParaRPr lang="en-US" altLang="zh-CN" sz="1100" b="0" i="0" dirty="0">
                        <a:latin typeface="Microsoft YaHei UI" panose="020B0503020204020204" pitchFamily="34" charset="-122"/>
                        <a:ea typeface="Microsoft YaHei UI" panose="020B0503020204020204" pitchFamily="34" charset="-122"/>
                      </a:endParaRPr>
                    </a:p>
                    <a:p>
                      <a:r>
                        <a:rPr lang="en-US" sz="1100" b="0" i="0" dirty="0">
                          <a:latin typeface="Microsoft YaHei UI" panose="020B0503020204020204" pitchFamily="34" charset="-122"/>
                          <a:ea typeface="Microsoft YaHei UI" panose="020B0503020204020204" pitchFamily="34" charset="-122"/>
                        </a:rPr>
                        <a:t>BCA</a:t>
                      </a:r>
                      <a:r>
                        <a:rPr lang="zh-CN" altLang="en-US" sz="1100" b="0" i="0" dirty="0">
                          <a:latin typeface="Microsoft YaHei UI" panose="020B0503020204020204" pitchFamily="34" charset="-122"/>
                          <a:ea typeface="Microsoft YaHei UI" panose="020B0503020204020204" pitchFamily="34" charset="-122"/>
                        </a:rPr>
                        <a:t> </a:t>
                      </a:r>
                      <a:r>
                        <a:rPr lang="en-US" sz="1100" b="0" i="0" dirty="0" err="1">
                          <a:latin typeface="Microsoft YaHei UI" panose="020B0503020204020204" pitchFamily="34" charset="-122"/>
                          <a:ea typeface="Microsoft YaHei UI" panose="020B0503020204020204" pitchFamily="34" charset="-122"/>
                        </a:rPr>
                        <a:t>Webassembly</a:t>
                      </a:r>
                      <a:r>
                        <a:rPr lang="zh-CN" altLang="en-US" sz="1100" b="0" i="0" dirty="0">
                          <a:latin typeface="Microsoft YaHei UI" panose="020B0503020204020204" pitchFamily="34" charset="-122"/>
                          <a:ea typeface="Microsoft YaHei UI" panose="020B0503020204020204" pitchFamily="34" charset="-122"/>
                        </a:rPr>
                        <a:t> 接口人， </a:t>
                      </a:r>
                      <a:r>
                        <a:rPr lang="en-US" altLang="zh-CN" sz="1100" b="0" i="0" dirty="0">
                          <a:latin typeface="Microsoft YaHei UI" panose="020B0503020204020204" pitchFamily="34" charset="-122"/>
                          <a:ea typeface="Microsoft YaHei UI" panose="020B0503020204020204" pitchFamily="34" charset="-122"/>
                        </a:rPr>
                        <a:t>Eclipse</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SDV</a:t>
                      </a:r>
                      <a:r>
                        <a:rPr lang="zh-CN" altLang="en-US" sz="1100" b="0" i="0" dirty="0">
                          <a:latin typeface="Microsoft YaHei UI" panose="020B0503020204020204" pitchFamily="34" charset="-122"/>
                          <a:ea typeface="Microsoft YaHei UI" panose="020B0503020204020204" pitchFamily="34" charset="-122"/>
                        </a:rPr>
                        <a:t> 接口人</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扩大</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Robius</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项目影响力，输出技术白皮书，落实落地</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Open</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Harmony</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的场景</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拓展基于</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DORA</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项目的</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agent</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框架应用生态，对标微软</a:t>
                      </a:r>
                      <a:r>
                        <a:rPr kumimoji="0" lang="en-US" altLang="zh-CN" sz="11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SemanticKernel</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lang="en-US" sz="1100" b="0" i="0" dirty="0" err="1">
                          <a:latin typeface="Microsoft YaHei UI" panose="020B0503020204020204" pitchFamily="34" charset="-122"/>
                          <a:ea typeface="Microsoft YaHei UI" panose="020B0503020204020204" pitchFamily="34" charset="-122"/>
                        </a:rPr>
                        <a:t>崔锦国</a:t>
                      </a:r>
                      <a:r>
                        <a:rPr lang="zh-CN" altLang="en-US" sz="1100" b="0" i="0" dirty="0">
                          <a:latin typeface="Microsoft YaHei UI" panose="020B0503020204020204" pitchFamily="34" charset="-122"/>
                          <a:ea typeface="Microsoft YaHei UI" panose="020B0503020204020204" pitchFamily="34" charset="-122"/>
                        </a:rPr>
                        <a:t> </a:t>
                      </a:r>
                      <a:endParaRPr lang="en-US" altLang="zh-CN"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a:t>
                      </a:r>
                      <a:r>
                        <a:rPr lang="en-US" altLang="zh-CN" sz="1100" b="0" i="0" dirty="0" err="1">
                          <a:latin typeface="Microsoft YaHei UI" panose="020B0503020204020204" pitchFamily="34" charset="-122"/>
                          <a:ea typeface="Microsoft YaHei UI" panose="020B0503020204020204" pitchFamily="34" charset="-122"/>
                        </a:rPr>
                        <a:t>Jingguo</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Cui)</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935049073"/>
                  </a:ext>
                </a:extLst>
              </a:tr>
              <a:tr h="456462">
                <a:tc>
                  <a:txBody>
                    <a:bodyPr/>
                    <a:lstStyle/>
                    <a:p>
                      <a:r>
                        <a:rPr lang="en-US" sz="1100" b="0" i="0" dirty="0">
                          <a:latin typeface="Microsoft YaHei UI" panose="020B0503020204020204" pitchFamily="34" charset="-122"/>
                          <a:ea typeface="Microsoft YaHei UI" panose="020B0503020204020204" pitchFamily="34" charset="-122"/>
                        </a:rPr>
                        <a:t>Sid Askary</a:t>
                      </a:r>
                    </a:p>
                  </a:txBody>
                  <a:tcPr anchor="ctr"/>
                </a:tc>
                <a:tc>
                  <a:txBody>
                    <a:bodyPr/>
                    <a:lstStyle/>
                    <a:p>
                      <a:r>
                        <a:rPr lang="en-US" altLang="zh-CN" sz="1100" b="0" i="0" dirty="0">
                          <a:latin typeface="Microsoft YaHei UI" panose="020B0503020204020204" pitchFamily="34" charset="-122"/>
                          <a:ea typeface="Microsoft YaHei UI" panose="020B0503020204020204" pitchFamily="34" charset="-122"/>
                        </a:rPr>
                        <a:t>Rust Foundation</a:t>
                      </a:r>
                      <a:r>
                        <a:rPr lang="zh-CN" altLang="en-US" sz="1100" b="0" i="0" dirty="0">
                          <a:latin typeface="Microsoft YaHei UI" panose="020B0503020204020204" pitchFamily="34" charset="-122"/>
                          <a:ea typeface="Microsoft YaHei UI" panose="020B0503020204020204" pitchFamily="34" charset="-122"/>
                        </a:rPr>
                        <a:t>接口人</a:t>
                      </a:r>
                      <a:endParaRPr lang="en-US" altLang="zh-CN"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GOSIM</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EU</a:t>
                      </a:r>
                      <a:r>
                        <a:rPr lang="zh-CN" altLang="en-US" sz="1100" b="0" i="0" dirty="0">
                          <a:latin typeface="Microsoft YaHei UI" panose="020B0503020204020204" pitchFamily="34" charset="-122"/>
                          <a:ea typeface="Microsoft YaHei UI" panose="020B0503020204020204" pitchFamily="34" charset="-122"/>
                        </a:rPr>
                        <a:t> 会议</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服务</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2012</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可信实验室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Rust</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核心项目战略目标，包括社区治理，需求落地，人员招聘，生态扩展</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筹备成立</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Rust</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Application</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Foundation</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EU</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），解决</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Rust</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生态发展</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负责</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GOSIM</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EU</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2024</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的组织</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nchor="ctr"/>
                </a:tc>
                <a:tc>
                  <a:txBody>
                    <a:bodyPr/>
                    <a:lstStyle/>
                    <a:p>
                      <a:r>
                        <a:rPr lang="en-US" sz="1100" b="0" i="0" dirty="0" err="1">
                          <a:latin typeface="Microsoft YaHei UI" panose="020B0503020204020204" pitchFamily="34" charset="-122"/>
                          <a:ea typeface="Microsoft YaHei UI" panose="020B0503020204020204" pitchFamily="34" charset="-122"/>
                        </a:rPr>
                        <a:t>周楠</a:t>
                      </a:r>
                      <a:r>
                        <a:rPr lang="zh-CN" altLang="en-US" sz="1100" b="0" i="0" dirty="0">
                          <a:latin typeface="Microsoft YaHei UI" panose="020B0503020204020204" pitchFamily="34" charset="-122"/>
                          <a:ea typeface="Microsoft YaHei UI" panose="020B0503020204020204" pitchFamily="34" charset="-122"/>
                        </a:rPr>
                        <a:t> </a:t>
                      </a:r>
                      <a:endParaRPr lang="en-US" altLang="zh-CN" sz="1100" b="0" i="0" dirty="0">
                        <a:latin typeface="Microsoft YaHei UI" panose="020B0503020204020204" pitchFamily="34" charset="-122"/>
                        <a:ea typeface="Microsoft YaHei UI" panose="020B0503020204020204" pitchFamily="34" charset="-122"/>
                      </a:endParaRPr>
                    </a:p>
                    <a:p>
                      <a:r>
                        <a:rPr lang="en-US" altLang="zh-CN" sz="1100" b="0" i="0" dirty="0">
                          <a:latin typeface="Microsoft YaHei UI" panose="020B0503020204020204" pitchFamily="34" charset="-122"/>
                          <a:ea typeface="Microsoft YaHei UI" panose="020B0503020204020204" pitchFamily="34" charset="-122"/>
                        </a:rPr>
                        <a:t>(Nan</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Zhou)</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586191322"/>
                  </a:ext>
                </a:extLst>
              </a:tr>
              <a:tr h="843707">
                <a:tc>
                  <a:txBody>
                    <a:bodyPr/>
                    <a:lstStyle/>
                    <a:p>
                      <a:r>
                        <a:rPr lang="en-US" sz="1100" b="0" i="0" dirty="0">
                          <a:latin typeface="Microsoft YaHei UI" panose="020B0503020204020204" pitchFamily="34" charset="-122"/>
                          <a:ea typeface="Microsoft YaHei UI" panose="020B0503020204020204" pitchFamily="34" charset="-122"/>
                        </a:rPr>
                        <a:t>Wenjing Chu</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EU</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err="1">
                          <a:latin typeface="Microsoft YaHei UI" panose="020B0503020204020204" pitchFamily="34" charset="-122"/>
                          <a:ea typeface="Microsoft YaHei UI" panose="020B0503020204020204" pitchFamily="34" charset="-122"/>
                        </a:rPr>
                        <a:t>OpenWallet</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Foundation</a:t>
                      </a:r>
                      <a:r>
                        <a:rPr lang="zh-CN" altLang="en-US" sz="1100" b="0" i="0" dirty="0">
                          <a:latin typeface="Microsoft YaHei UI" panose="020B0503020204020204" pitchFamily="34" charset="-122"/>
                          <a:ea typeface="Microsoft YaHei UI" panose="020B0503020204020204" pitchFamily="34" charset="-122"/>
                        </a:rPr>
                        <a:t>，</a:t>
                      </a:r>
                      <a:r>
                        <a:rPr lang="en-US" altLang="zh-CN"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err="1">
                          <a:latin typeface="Microsoft YaHei UI" panose="020B0503020204020204" pitchFamily="34" charset="-122"/>
                          <a:ea typeface="Microsoft YaHei UI" panose="020B0503020204020204" pitchFamily="34" charset="-122"/>
                        </a:rPr>
                        <a:t>OWF</a:t>
                      </a:r>
                      <a:r>
                        <a:rPr lang="en-US" sz="1100" b="0" i="0" dirty="0" err="1">
                          <a:latin typeface="Microsoft YaHei UI" panose="020B0503020204020204" pitchFamily="34" charset="-122"/>
                          <a:ea typeface="Microsoft YaHei UI" panose="020B0503020204020204" pitchFamily="34" charset="-122"/>
                        </a:rPr>
                        <a:t>Trust</a:t>
                      </a:r>
                      <a:r>
                        <a:rPr lang="en-US" sz="1100" b="0" i="0" dirty="0">
                          <a:latin typeface="Microsoft YaHei UI" panose="020B0503020204020204" pitchFamily="34" charset="-122"/>
                          <a:ea typeface="Microsoft YaHei UI" panose="020B0503020204020204" pitchFamily="34" charset="-122"/>
                        </a:rPr>
                        <a:t> Over IP </a:t>
                      </a:r>
                      <a:r>
                        <a:rPr lang="zh-CN" altLang="en-US" sz="1100" b="0" i="0" dirty="0">
                          <a:latin typeface="Microsoft YaHei UI" panose="020B0503020204020204" pitchFamily="34" charset="-122"/>
                          <a:ea typeface="Microsoft YaHei UI" panose="020B0503020204020204" pitchFamily="34" charset="-122"/>
                        </a:rPr>
                        <a:t>项目发起人，</a:t>
                      </a:r>
                      <a:r>
                        <a:rPr lang="en-US" altLang="zh-CN" sz="1100" b="0" i="0" dirty="0">
                          <a:latin typeface="Microsoft YaHei UI" panose="020B0503020204020204" pitchFamily="34" charset="-122"/>
                          <a:ea typeface="Microsoft YaHei UI" panose="020B0503020204020204" pitchFamily="34" charset="-122"/>
                        </a:rPr>
                        <a:t>C2PA</a:t>
                      </a:r>
                      <a:r>
                        <a:rPr lang="zh-CN" altLang="en-US" sz="1100" b="0" i="0" dirty="0">
                          <a:latin typeface="Microsoft YaHei UI" panose="020B0503020204020204" pitchFamily="34" charset="-122"/>
                          <a:ea typeface="Microsoft YaHei UI" panose="020B0503020204020204" pitchFamily="34" charset="-122"/>
                        </a:rPr>
                        <a:t> 成员，</a:t>
                      </a:r>
                      <a:r>
                        <a:rPr lang="en-US" altLang="zh-CN" sz="1100" b="0" i="0" dirty="0">
                          <a:latin typeface="Microsoft YaHei UI" panose="020B0503020204020204" pitchFamily="34" charset="-122"/>
                          <a:ea typeface="Microsoft YaHei UI" panose="020B0503020204020204" pitchFamily="34" charset="-122"/>
                        </a:rPr>
                        <a:t>W3C</a:t>
                      </a:r>
                      <a:r>
                        <a:rPr lang="zh-CN" altLang="en-US" sz="1100" b="0" i="0" dirty="0">
                          <a:latin typeface="Microsoft YaHei UI" panose="020B0503020204020204" pitchFamily="34" charset="-122"/>
                          <a:ea typeface="Microsoft YaHei UI" panose="020B0503020204020204" pitchFamily="34" charset="-122"/>
                        </a:rPr>
                        <a:t> 接口人</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作为</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OWF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的项目技术领导之一，输</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OWF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对</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CBG</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价值的洞察</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支撑</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OMH</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在欧洲的生态扩展，在</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LF</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FU</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建立</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Open</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Mobile</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Summit</a:t>
                      </a:r>
                      <a:r>
                        <a:rPr kumimoji="0" lang="zh-CN" altLang="en-US"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会议平台</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dirty="0">
                          <a:latin typeface="Microsoft YaHei UI" panose="020B0503020204020204" pitchFamily="34" charset="-122"/>
                          <a:ea typeface="Microsoft YaHei UI" panose="020B0503020204020204" pitchFamily="34" charset="-122"/>
                        </a:rPr>
                        <a:t>可信基础设施标准输出到鸿蒙、开源软件供应链、可信媒资等领域</a:t>
                      </a:r>
                      <a:endParaRPr kumimoji="0" lang="en-US" altLang="zh-CN" sz="11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latin typeface="Microsoft YaHei UI" panose="020B0503020204020204" pitchFamily="34" charset="-122"/>
                          <a:ea typeface="Microsoft YaHei UI" panose="020B0503020204020204" pitchFamily="34" charset="-122"/>
                        </a:rPr>
                        <a:t>王荣泽</a:t>
                      </a:r>
                      <a:r>
                        <a:rPr lang="zh-CN" altLang="en-US" sz="1100" b="0" i="0" dirty="0">
                          <a:latin typeface="Microsoft YaHei UI" panose="020B0503020204020204" pitchFamily="34" charset="-122"/>
                          <a:ea typeface="Microsoft YaHei UI" panose="020B0503020204020204" pitchFamily="34" charset="-122"/>
                        </a:rPr>
                        <a:t> </a:t>
                      </a:r>
                      <a:endParaRPr lang="en-US" altLang="zh-CN" sz="11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dirty="0">
                          <a:latin typeface="Microsoft YaHei UI" panose="020B0503020204020204" pitchFamily="34" charset="-122"/>
                          <a:ea typeface="Microsoft YaHei UI" panose="020B0503020204020204" pitchFamily="34" charset="-122"/>
                        </a:rPr>
                        <a:t>(</a:t>
                      </a:r>
                      <a:r>
                        <a:rPr lang="en-US" altLang="zh-CN" sz="1100" b="0" i="0" dirty="0" err="1">
                          <a:latin typeface="Microsoft YaHei UI" panose="020B0503020204020204" pitchFamily="34" charset="-122"/>
                          <a:ea typeface="Microsoft YaHei UI" panose="020B0503020204020204" pitchFamily="34" charset="-122"/>
                        </a:rPr>
                        <a:t>Rongze</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Wang)</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60790946"/>
                  </a:ext>
                </a:extLst>
              </a:tr>
              <a:tr h="815111">
                <a:tc>
                  <a:txBody>
                    <a:bodyPr/>
                    <a:lstStyle/>
                    <a:p>
                      <a:r>
                        <a:rPr lang="en-US" sz="1100" b="0" i="0" dirty="0">
                          <a:latin typeface="Microsoft YaHei UI" panose="020B0503020204020204" pitchFamily="34" charset="-122"/>
                          <a:ea typeface="Microsoft YaHei UI" panose="020B0503020204020204" pitchFamily="34" charset="-122"/>
                        </a:rPr>
                        <a:t>Chris Xie</a:t>
                      </a:r>
                    </a:p>
                  </a:txBody>
                  <a:tcPr anchor="ctr"/>
                </a:tc>
                <a:tc>
                  <a:txBody>
                    <a:bodyPr/>
                    <a:lstStyle/>
                    <a:p>
                      <a:r>
                        <a:rPr lang="en-US" altLang="zh-CN" sz="1100" b="0" i="0" dirty="0">
                          <a:latin typeface="Microsoft YaHei UI" panose="020B0503020204020204" pitchFamily="34" charset="-122"/>
                          <a:ea typeface="Microsoft YaHei UI" panose="020B0503020204020204" pitchFamily="34" charset="-122"/>
                        </a:rPr>
                        <a:t>LFR</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Advisory</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Board</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Member</a:t>
                      </a:r>
                    </a:p>
                    <a:p>
                      <a:r>
                        <a:rPr lang="en-US" altLang="zh-CN"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Energy</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Marketing</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WG</a:t>
                      </a:r>
                      <a:endParaRPr lang="en-US" sz="1100" b="0" i="0" dirty="0">
                        <a:latin typeface="Microsoft YaHei UI" panose="020B0503020204020204" pitchFamily="34" charset="-122"/>
                        <a:ea typeface="Microsoft YaHei UI" panose="020B0503020204020204" pitchFamily="34" charset="-122"/>
                      </a:endParaRPr>
                    </a:p>
                    <a:p>
                      <a:r>
                        <a:rPr lang="en-US"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Green</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Software</a:t>
                      </a:r>
                      <a:r>
                        <a:rPr lang="zh-CN" altLang="en-US" sz="1100" b="0" i="0" dirty="0">
                          <a:latin typeface="Microsoft YaHei UI" panose="020B0503020204020204" pitchFamily="34" charset="-122"/>
                          <a:ea typeface="Microsoft YaHei UI" panose="020B0503020204020204" pitchFamily="34" charset="-122"/>
                        </a:rPr>
                        <a:t>，</a:t>
                      </a:r>
                      <a:endParaRPr lang="en-US" altLang="zh-CN" sz="1100" b="0" i="0" dirty="0">
                        <a:latin typeface="Microsoft YaHei UI" panose="020B0503020204020204" pitchFamily="34" charset="-122"/>
                        <a:ea typeface="Microsoft YaHei UI"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dirty="0">
                          <a:latin typeface="Microsoft YaHei UI" panose="020B0503020204020204" pitchFamily="34" charset="-122"/>
                          <a:ea typeface="Microsoft YaHei UI" panose="020B0503020204020204" pitchFamily="34" charset="-122"/>
                        </a:rPr>
                        <a:t>支撑开放原子基金会和</a:t>
                      </a:r>
                      <a:r>
                        <a:rPr lang="en-US" altLang="zh-CN" sz="1100" b="0" i="0" dirty="0">
                          <a:latin typeface="Microsoft YaHei UI" panose="020B0503020204020204" pitchFamily="34" charset="-122"/>
                          <a:ea typeface="Microsoft YaHei UI" panose="020B0503020204020204" pitchFamily="34" charset="-122"/>
                        </a:rPr>
                        <a:t>LFR</a:t>
                      </a:r>
                      <a:r>
                        <a:rPr lang="zh-CN" altLang="en-US" sz="1100" b="0" i="0" dirty="0">
                          <a:latin typeface="Microsoft YaHei UI" panose="020B0503020204020204" pitchFamily="34" charset="-122"/>
                          <a:ea typeface="Microsoft YaHei UI" panose="020B0503020204020204" pitchFamily="34" charset="-122"/>
                        </a:rPr>
                        <a:t>的配合，支撑</a:t>
                      </a:r>
                      <a:r>
                        <a:rPr lang="en-US" altLang="zh-CN" sz="1100" b="0" i="0" dirty="0">
                          <a:latin typeface="Microsoft YaHei UI" panose="020B0503020204020204" pitchFamily="34" charset="-122"/>
                          <a:ea typeface="Microsoft YaHei UI" panose="020B0503020204020204" pitchFamily="34" charset="-122"/>
                        </a:rPr>
                        <a:t>LFR</a:t>
                      </a:r>
                      <a:r>
                        <a:rPr lang="zh-CN" altLang="en-US" sz="1100" b="0" i="0" dirty="0">
                          <a:latin typeface="Microsoft YaHei UI" panose="020B0503020204020204" pitchFamily="34" charset="-122"/>
                          <a:ea typeface="Microsoft YaHei UI" panose="020B0503020204020204" pitchFamily="34" charset="-122"/>
                        </a:rPr>
                        <a:t>输出</a:t>
                      </a:r>
                      <a:r>
                        <a:rPr lang="en-US" altLang="zh-CN" sz="1100" b="0" i="0" dirty="0">
                          <a:latin typeface="Microsoft YaHei UI" panose="020B0503020204020204" pitchFamily="34" charset="-122"/>
                          <a:ea typeface="Microsoft YaHei UI" panose="020B0503020204020204" pitchFamily="34" charset="-122"/>
                        </a:rPr>
                        <a:t>OSC</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2024</a:t>
                      </a:r>
                      <a:r>
                        <a:rPr lang="zh-CN" altLang="en-US" sz="1100" b="0" i="0" dirty="0">
                          <a:latin typeface="Microsoft YaHei UI" panose="020B0503020204020204" pitchFamily="34" charset="-122"/>
                          <a:ea typeface="Microsoft YaHei UI" panose="020B0503020204020204" pitchFamily="34" charset="-122"/>
                        </a:rPr>
                        <a:t>的会议报告</a:t>
                      </a:r>
                      <a:endParaRPr lang="en-US" altLang="zh-CN" sz="11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dirty="0">
                          <a:latin typeface="Microsoft YaHei UI" panose="020B0503020204020204" pitchFamily="34" charset="-122"/>
                          <a:ea typeface="Microsoft YaHei UI" panose="020B0503020204020204" pitchFamily="34" charset="-122"/>
                        </a:rPr>
                        <a:t>负责</a:t>
                      </a:r>
                      <a:r>
                        <a:rPr lang="en-US" altLang="zh-CN" sz="1100" b="0" i="0" dirty="0">
                          <a:latin typeface="Microsoft YaHei UI" panose="020B0503020204020204" pitchFamily="34" charset="-122"/>
                          <a:ea typeface="Microsoft YaHei UI" panose="020B0503020204020204" pitchFamily="34" charset="-122"/>
                        </a:rPr>
                        <a:t>LFR</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err="1">
                          <a:latin typeface="Microsoft YaHei UI" panose="020B0503020204020204" pitchFamily="34" charset="-122"/>
                          <a:ea typeface="Microsoft YaHei UI" panose="020B0503020204020204" pitchFamily="34" charset="-122"/>
                        </a:rPr>
                        <a:t>Fediverse</a:t>
                      </a:r>
                      <a:r>
                        <a:rPr lang="zh-CN" altLang="en-US" sz="1100" b="0" i="0" dirty="0">
                          <a:latin typeface="Microsoft YaHei UI" panose="020B0503020204020204" pitchFamily="34" charset="-122"/>
                          <a:ea typeface="Microsoft YaHei UI" panose="020B0503020204020204" pitchFamily="34" charset="-122"/>
                        </a:rPr>
                        <a:t>白皮书</a:t>
                      </a:r>
                      <a:endParaRPr lang="en-US" altLang="zh-CN" sz="11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dirty="0">
                          <a:latin typeface="Microsoft YaHei UI" panose="020B0503020204020204" pitchFamily="34" charset="-122"/>
                          <a:ea typeface="Microsoft YaHei UI" panose="020B0503020204020204" pitchFamily="34" charset="-122"/>
                        </a:rPr>
                        <a:t>LF</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Energy</a:t>
                      </a:r>
                      <a:r>
                        <a:rPr lang="zh-CN" altLang="en-US" sz="1100" b="0" i="0" dirty="0">
                          <a:latin typeface="Microsoft YaHei UI" panose="020B0503020204020204" pitchFamily="34" charset="-122"/>
                          <a:ea typeface="Microsoft YaHei UI" panose="020B0503020204020204" pitchFamily="34" charset="-122"/>
                        </a:rPr>
                        <a:t> 电池</a:t>
                      </a:r>
                      <a:r>
                        <a:rPr lang="en-US" altLang="zh-CN" sz="1100" b="0" i="0" dirty="0">
                          <a:latin typeface="Microsoft YaHei UI" panose="020B0503020204020204" pitchFamily="34" charset="-122"/>
                          <a:ea typeface="Microsoft YaHei UI" panose="020B0503020204020204" pitchFamily="34" charset="-122"/>
                        </a:rPr>
                        <a:t>API</a:t>
                      </a:r>
                      <a:r>
                        <a:rPr lang="zh-CN" altLang="en-US" sz="1100" b="0" i="0" dirty="0">
                          <a:latin typeface="Microsoft YaHei UI" panose="020B0503020204020204" pitchFamily="34" charset="-122"/>
                          <a:ea typeface="Microsoft YaHei UI" panose="020B0503020204020204" pitchFamily="34" charset="-122"/>
                        </a:rPr>
                        <a:t> 标准落地，</a:t>
                      </a:r>
                      <a:r>
                        <a:rPr lang="en-US" altLang="zh-CN" sz="1100" b="0" i="0" dirty="0">
                          <a:latin typeface="Microsoft YaHei UI" panose="020B0503020204020204" pitchFamily="34" charset="-122"/>
                          <a:ea typeface="Microsoft YaHei UI" panose="020B0503020204020204" pitchFamily="34" charset="-122"/>
                        </a:rPr>
                        <a:t>PoC</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dirty="0">
                          <a:latin typeface="Microsoft YaHei UI" panose="020B0503020204020204" pitchFamily="34" charset="-122"/>
                          <a:ea typeface="Microsoft YaHei UI" panose="020B0503020204020204" pitchFamily="34" charset="-122"/>
                        </a:rPr>
                        <a:t>GAI</a:t>
                      </a:r>
                      <a:r>
                        <a:rPr lang="zh-CN" altLang="en-US" sz="1100" b="0" i="0" dirty="0">
                          <a:latin typeface="Microsoft YaHei UI" panose="020B0503020204020204" pitchFamily="34" charset="-122"/>
                          <a:ea typeface="Microsoft YaHei UI" panose="020B0503020204020204" pitchFamily="34" charset="-122"/>
                        </a:rPr>
                        <a:t> 模型的能效</a:t>
                      </a:r>
                      <a:r>
                        <a:rPr lang="en-US" altLang="zh-CN" sz="1100" b="0" i="0" dirty="0">
                          <a:latin typeface="Microsoft YaHei UI" panose="020B0503020204020204" pitchFamily="34" charset="-122"/>
                          <a:ea typeface="Microsoft YaHei UI" panose="020B0503020204020204" pitchFamily="34" charset="-122"/>
                        </a:rPr>
                        <a:t>benchmark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latin typeface="Microsoft YaHei UI" panose="020B0503020204020204" pitchFamily="34" charset="-122"/>
                          <a:ea typeface="Microsoft YaHei UI" panose="020B0503020204020204" pitchFamily="34" charset="-122"/>
                        </a:rPr>
                        <a:t>王彬</a:t>
                      </a:r>
                      <a:r>
                        <a:rPr lang="zh-CN" altLang="en-US" sz="1100" b="0" i="0" dirty="0">
                          <a:latin typeface="Microsoft YaHei UI" panose="020B0503020204020204" pitchFamily="34" charset="-122"/>
                          <a:ea typeface="Microsoft YaHei UI" panose="020B0503020204020204" pitchFamily="34" charset="-122"/>
                        </a:rPr>
                        <a:t> </a:t>
                      </a:r>
                      <a:endParaRPr lang="en-US" altLang="zh-CN" sz="11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dirty="0">
                          <a:latin typeface="Microsoft YaHei UI" panose="020B0503020204020204" pitchFamily="34" charset="-122"/>
                          <a:ea typeface="Microsoft YaHei UI" panose="020B0503020204020204" pitchFamily="34" charset="-122"/>
                        </a:rPr>
                        <a:t>(Bin</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Wang)</a:t>
                      </a:r>
                      <a:endParaRPr lang="en-US" sz="1100" b="0" i="0" dirty="0">
                        <a:latin typeface="Microsoft YaHei UI" panose="020B0503020204020204" pitchFamily="34" charset="-122"/>
                        <a:ea typeface="Microsoft YaHei UI" panose="020B0503020204020204" pitchFamily="34" charset="-122"/>
                      </a:endParaRPr>
                    </a:p>
                    <a:p>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041359837"/>
                  </a:ext>
                </a:extLst>
              </a:tr>
            </a:tbl>
          </a:graphicData>
        </a:graphic>
      </p:graphicFrame>
    </p:spTree>
    <p:extLst>
      <p:ext uri="{BB962C8B-B14F-4D97-AF65-F5344CB8AC3E}">
        <p14:creationId xmlns:p14="http://schemas.microsoft.com/office/powerpoint/2010/main" val="2567027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BEEFF-66C5-3BAF-F923-83AB4510E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D6C35-E7A7-203E-ADCB-0E4C006FE517}"/>
              </a:ext>
            </a:extLst>
          </p:cNvPr>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GAI</a:t>
            </a:r>
            <a:r>
              <a:rPr lang="zh-CN" altLang="en-US" dirty="0"/>
              <a:t> 生态介绍</a:t>
            </a:r>
            <a:endParaRPr lang="en-US" dirty="0"/>
          </a:p>
        </p:txBody>
      </p:sp>
      <p:sp>
        <p:nvSpPr>
          <p:cNvPr id="3" name="Content Placeholder 2">
            <a:extLst>
              <a:ext uri="{FF2B5EF4-FFF2-40B4-BE49-F238E27FC236}">
                <a16:creationId xmlns:a16="http://schemas.microsoft.com/office/drawing/2014/main" id="{C15E170E-FA15-C1E4-9DEB-E030CB0A3A0B}"/>
              </a:ext>
            </a:extLst>
          </p:cNvPr>
          <p:cNvSpPr>
            <a:spLocks noGrp="1"/>
          </p:cNvSpPr>
          <p:nvPr>
            <p:ph idx="1"/>
          </p:nvPr>
        </p:nvSpPr>
        <p:spPr>
          <a:xfrm>
            <a:off x="162337" y="1716295"/>
            <a:ext cx="4310744" cy="2702832"/>
          </a:xfrm>
        </p:spPr>
        <p:txBody>
          <a:bodyPr>
            <a:normAutofit lnSpcReduction="10000"/>
          </a:bodyPr>
          <a:lstStyle/>
          <a:p>
            <a:pPr>
              <a:lnSpc>
                <a:spcPct val="120000"/>
              </a:lnSpc>
            </a:pPr>
            <a:r>
              <a:rPr lang="en-US" sz="1400" dirty="0" err="1"/>
              <a:t>Huggingface</a:t>
            </a:r>
            <a:r>
              <a:rPr lang="zh-CN" altLang="en-US" sz="1400" dirty="0"/>
              <a:t> </a:t>
            </a:r>
            <a:r>
              <a:rPr lang="en-US" altLang="zh-CN" sz="1400" dirty="0"/>
              <a:t>Model</a:t>
            </a:r>
            <a:r>
              <a:rPr lang="zh-CN" altLang="en-US" sz="1400" dirty="0"/>
              <a:t> </a:t>
            </a:r>
            <a:r>
              <a:rPr lang="en-US" altLang="zh-CN" sz="1400" dirty="0"/>
              <a:t>Hub</a:t>
            </a:r>
          </a:p>
          <a:p>
            <a:pPr marL="520700" lvl="1" indent="-174625">
              <a:lnSpc>
                <a:spcPct val="120000"/>
              </a:lnSpc>
              <a:tabLst>
                <a:tab pos="280988" algn="l"/>
              </a:tabLst>
            </a:pPr>
            <a:r>
              <a:rPr lang="zh-CN" altLang="en-US" sz="1200" dirty="0"/>
              <a:t>底座</a:t>
            </a:r>
            <a:r>
              <a:rPr lang="en-US" altLang="zh-CN" sz="1200" dirty="0"/>
              <a:t>Model</a:t>
            </a:r>
            <a:r>
              <a:rPr lang="zh-CN" altLang="en-US" sz="1200" dirty="0"/>
              <a:t>研究团队的模型发布</a:t>
            </a:r>
            <a:endParaRPr lang="en-US" altLang="zh-CN" sz="1200" dirty="0"/>
          </a:p>
          <a:p>
            <a:pPr marL="520700" lvl="1" indent="-174625">
              <a:lnSpc>
                <a:spcPct val="120000"/>
              </a:lnSpc>
              <a:tabLst>
                <a:tab pos="280988" algn="l"/>
              </a:tabLst>
            </a:pPr>
            <a:r>
              <a:rPr lang="zh-CN" altLang="en-US" sz="1200" dirty="0"/>
              <a:t>衍生</a:t>
            </a:r>
            <a:r>
              <a:rPr lang="en-US" altLang="zh-CN" sz="1200" dirty="0"/>
              <a:t>Model</a:t>
            </a:r>
            <a:r>
              <a:rPr lang="zh-CN" altLang="en-US" sz="1200" dirty="0"/>
              <a:t>的团队的模型发布</a:t>
            </a:r>
            <a:endParaRPr lang="en-US" altLang="zh-CN" sz="1200" dirty="0"/>
          </a:p>
          <a:p>
            <a:pPr marL="520700" lvl="1" indent="-174625">
              <a:lnSpc>
                <a:spcPct val="120000"/>
              </a:lnSpc>
              <a:tabLst>
                <a:tab pos="280988" algn="l"/>
              </a:tabLst>
            </a:pPr>
            <a:r>
              <a:rPr lang="zh-CN" altLang="en-US" sz="1200" dirty="0"/>
              <a:t>面向部署的模型发布，例如：不同量化版本，不同的</a:t>
            </a:r>
            <a:r>
              <a:rPr lang="en-US" altLang="zh-CN" sz="1200" dirty="0"/>
              <a:t>Model</a:t>
            </a:r>
            <a:r>
              <a:rPr lang="zh-CN" altLang="en-US" sz="1200" dirty="0"/>
              <a:t> 格式</a:t>
            </a:r>
            <a:endParaRPr lang="en-US" altLang="zh-CN" sz="1200" dirty="0"/>
          </a:p>
          <a:p>
            <a:pPr marL="520700" lvl="1" indent="-174625">
              <a:lnSpc>
                <a:spcPct val="120000"/>
              </a:lnSpc>
              <a:tabLst>
                <a:tab pos="280988" algn="l"/>
              </a:tabLst>
            </a:pPr>
            <a:r>
              <a:rPr lang="en-US" altLang="zh-CN" sz="1200" dirty="0"/>
              <a:t>Model</a:t>
            </a:r>
            <a:r>
              <a:rPr lang="zh-CN" altLang="en-US" sz="1200" dirty="0"/>
              <a:t> 卡片，例如：训练情况，底座模型，血统来源，微调类型</a:t>
            </a:r>
            <a:endParaRPr lang="en-US" altLang="zh-CN" sz="1200" dirty="0"/>
          </a:p>
          <a:p>
            <a:pPr marL="520700" lvl="1" indent="-174625">
              <a:lnSpc>
                <a:spcPct val="120000"/>
              </a:lnSpc>
              <a:tabLst>
                <a:tab pos="280988" algn="l"/>
              </a:tabLst>
            </a:pPr>
            <a:r>
              <a:rPr lang="zh-CN" altLang="en-US" sz="1200" dirty="0"/>
              <a:t>模型性能排行榜</a:t>
            </a:r>
            <a:endParaRPr lang="en-US" altLang="zh-CN" sz="1200" dirty="0"/>
          </a:p>
          <a:p>
            <a:pPr marL="520700" lvl="1" indent="-174625">
              <a:lnSpc>
                <a:spcPct val="120000"/>
              </a:lnSpc>
              <a:tabLst>
                <a:tab pos="280988" algn="l"/>
              </a:tabLst>
            </a:pPr>
            <a:r>
              <a:rPr lang="en-US" sz="1200" dirty="0"/>
              <a:t>Model</a:t>
            </a:r>
            <a:r>
              <a:rPr lang="zh-CN" altLang="en-US" sz="1200" dirty="0"/>
              <a:t> 效果展示</a:t>
            </a:r>
            <a:endParaRPr lang="en-US" altLang="zh-CN" sz="1200" dirty="0"/>
          </a:p>
          <a:p>
            <a:pPr marL="520700" lvl="1" indent="-174625">
              <a:lnSpc>
                <a:spcPct val="120000"/>
              </a:lnSpc>
              <a:tabLst>
                <a:tab pos="280988" algn="l"/>
              </a:tabLst>
            </a:pPr>
            <a:r>
              <a:rPr lang="en-US" sz="1200" dirty="0"/>
              <a:t>Model</a:t>
            </a:r>
            <a:r>
              <a:rPr lang="zh-CN" altLang="en-US" sz="1200" dirty="0"/>
              <a:t> 下载</a:t>
            </a:r>
            <a:endParaRPr lang="en-US" sz="1200" dirty="0"/>
          </a:p>
        </p:txBody>
      </p:sp>
      <p:sp>
        <p:nvSpPr>
          <p:cNvPr id="4" name="Content Placeholder 2">
            <a:extLst>
              <a:ext uri="{FF2B5EF4-FFF2-40B4-BE49-F238E27FC236}">
                <a16:creationId xmlns:a16="http://schemas.microsoft.com/office/drawing/2014/main" id="{42D21DC2-FBC5-A5AC-E9D7-705A7E543C74}"/>
              </a:ext>
            </a:extLst>
          </p:cNvPr>
          <p:cNvSpPr txBox="1">
            <a:spLocks/>
          </p:cNvSpPr>
          <p:nvPr/>
        </p:nvSpPr>
        <p:spPr>
          <a:xfrm>
            <a:off x="4701679" y="1716295"/>
            <a:ext cx="3940588" cy="24415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Portal</a:t>
            </a: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提供比HF更好的用户体验</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，例如：搜索，排序</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用户微调Model的发布</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效果展示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认证作者信息，例如：其他作品</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卡片，例如：底座模型，血统来源，微调类型</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模型性能排行榜</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社交交互特性，例如：点赞，讨论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下载</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sp>
        <p:nvSpPr>
          <p:cNvPr id="5" name="Content Placeholder 2">
            <a:extLst>
              <a:ext uri="{FF2B5EF4-FFF2-40B4-BE49-F238E27FC236}">
                <a16:creationId xmlns:a16="http://schemas.microsoft.com/office/drawing/2014/main" id="{50D60857-61C8-1A99-33B4-5418BD1CDAB9}"/>
              </a:ext>
            </a:extLst>
          </p:cNvPr>
          <p:cNvSpPr txBox="1">
            <a:spLocks/>
          </p:cNvSpPr>
          <p:nvPr/>
        </p:nvSpPr>
        <p:spPr>
          <a:xfrm>
            <a:off x="162337" y="4815322"/>
            <a:ext cx="4310744" cy="2441575"/>
          </a:xfrm>
          <a:prstGeom prst="rect">
            <a:avLst/>
          </a:prstGeom>
        </p:spPr>
        <p:txBody>
          <a:bodyPr vert="horz" lIns="91440" tIns="45720" rIns="91440" bIns="45720" rtlCol="0">
            <a:normAutofit/>
          </a:bodyPr>
          <a:lstStyle>
            <a:lvl1pPr marL="228600" indent="-228600">
              <a:lnSpc>
                <a:spcPct val="110000"/>
              </a:lnSpc>
              <a:spcBef>
                <a:spcPts val="1000"/>
              </a:spcBef>
              <a:buFont typeface="Arial" panose="020B0604020202020204" pitchFamily="34" charset="0"/>
              <a:buChar char="•"/>
              <a:defRPr sz="2400" b="0" i="0" baseline="0">
                <a:latin typeface="Avenir Light" panose="020B0402020203020204" pitchFamily="34" charset="77"/>
                <a:ea typeface="Microsoft YaHei UI Light" panose="020B0502040204020203" pitchFamily="34" charset="-122"/>
              </a:defRPr>
            </a:lvl1pPr>
            <a:lvl2pPr marL="520700" lvl="1" indent="-174625">
              <a:lnSpc>
                <a:spcPct val="110000"/>
              </a:lnSpc>
              <a:spcBef>
                <a:spcPts val="500"/>
              </a:spcBef>
              <a:buFont typeface="Arial" panose="020B0604020202020204" pitchFamily="34" charset="0"/>
              <a:buChar char="•"/>
              <a:tabLst>
                <a:tab pos="280988" algn="l"/>
              </a:tabLst>
              <a:defRPr sz="2000" b="0" i="0" baseline="0">
                <a:latin typeface="Avenir Light" panose="020B0402020203020204" pitchFamily="34" charset="77"/>
                <a:ea typeface="Microsoft YaHei UI Light" panose="020B0502040204020203" pitchFamily="34" charset="-122"/>
              </a:defRPr>
            </a:lvl2pPr>
            <a:lvl3pPr marL="1143000" indent="-228600">
              <a:lnSpc>
                <a:spcPct val="90000"/>
              </a:lnSpc>
              <a:spcBef>
                <a:spcPts val="500"/>
              </a:spcBef>
              <a:buFont typeface="Arial" panose="020B0604020202020204" pitchFamily="34" charset="0"/>
              <a:buChar char="•"/>
              <a:defRPr b="0" i="0" baseline="0">
                <a:latin typeface="Avenir Light" panose="020B0402020203020204" pitchFamily="34" charset="77"/>
                <a:ea typeface="Microsoft YaHei UI Light" panose="020B0502040204020203" pitchFamily="34" charset="-122"/>
              </a:defRPr>
            </a:lvl3pPr>
            <a:lvl4pPr marL="1600200" indent="-228600">
              <a:lnSpc>
                <a:spcPct val="90000"/>
              </a:lnSpc>
              <a:spcBef>
                <a:spcPts val="500"/>
              </a:spcBef>
              <a:buFont typeface="Arial" panose="020B0604020202020204" pitchFamily="34" charset="0"/>
              <a:buChar char="•"/>
              <a:defRPr sz="1600" b="0" i="0" baseline="0">
                <a:latin typeface="Avenir Light" panose="020B0402020203020204" pitchFamily="34" charset="77"/>
                <a:ea typeface="Microsoft YaHei UI Light" panose="020B0502040204020203" pitchFamily="34" charset="-122"/>
              </a:defRPr>
            </a:lvl4pPr>
            <a:lvl5pPr marL="2057400" indent="-228600">
              <a:lnSpc>
                <a:spcPct val="90000"/>
              </a:lnSpc>
              <a:spcBef>
                <a:spcPts val="500"/>
              </a:spcBef>
              <a:buFont typeface="Arial" panose="020B0604020202020204" pitchFamily="34" charset="0"/>
              <a:buChar char="•"/>
              <a:defRPr sz="1600" b="0" i="0" baseline="0">
                <a:latin typeface="Avenir Light" panose="020B0402020203020204" pitchFamily="34" charset="77"/>
                <a:ea typeface="Microsoft YaHei UI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User</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Cloud</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STOA</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模型效果展示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免费</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用户体验</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微调服务</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收费</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服务</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sp>
        <p:nvSpPr>
          <p:cNvPr id="6" name="Content Placeholder 2">
            <a:extLst>
              <a:ext uri="{FF2B5EF4-FFF2-40B4-BE49-F238E27FC236}">
                <a16:creationId xmlns:a16="http://schemas.microsoft.com/office/drawing/2014/main" id="{4A2BE3EA-9551-E5BB-006F-E18B175963B6}"/>
              </a:ext>
            </a:extLst>
          </p:cNvPr>
          <p:cNvSpPr txBox="1">
            <a:spLocks/>
          </p:cNvSpPr>
          <p:nvPr/>
        </p:nvSpPr>
        <p:spPr>
          <a:xfrm>
            <a:off x="4701679" y="4815322"/>
            <a:ext cx="3940588"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User</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Edge Inference</a:t>
            </a: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模型搜索和下载</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模型本地</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，提供</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API</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或者</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Chat</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界面</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Prompt</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微调用户模型</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用户模型上传社区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pic>
        <p:nvPicPr>
          <p:cNvPr id="7170" name="Picture 2" descr="Bubble-free stickers – Civitai Merch">
            <a:extLst>
              <a:ext uri="{FF2B5EF4-FFF2-40B4-BE49-F238E27FC236}">
                <a16:creationId xmlns:a16="http://schemas.microsoft.com/office/drawing/2014/main" id="{CDCCAD78-9F0F-C6C8-AD1F-FB6AA07D7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529" y="3856184"/>
            <a:ext cx="879249" cy="879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EE77E0-2C86-97ED-34D1-48CE8C32D85E}"/>
              </a:ext>
            </a:extLst>
          </p:cNvPr>
          <p:cNvPicPr>
            <a:picLocks noChangeAspect="1"/>
          </p:cNvPicPr>
          <p:nvPr/>
        </p:nvPicPr>
        <p:blipFill>
          <a:blip r:embed="rId4"/>
          <a:stretch>
            <a:fillRect/>
          </a:stretch>
        </p:blipFill>
        <p:spPr>
          <a:xfrm>
            <a:off x="6104921" y="4157870"/>
            <a:ext cx="1523093" cy="264259"/>
          </a:xfrm>
          <a:prstGeom prst="rect">
            <a:avLst/>
          </a:prstGeom>
        </p:spPr>
      </p:pic>
      <p:pic>
        <p:nvPicPr>
          <p:cNvPr id="8" name="Picture 7">
            <a:extLst>
              <a:ext uri="{FF2B5EF4-FFF2-40B4-BE49-F238E27FC236}">
                <a16:creationId xmlns:a16="http://schemas.microsoft.com/office/drawing/2014/main" id="{DF2D1637-7844-6557-6CBE-3E204EC12BD5}"/>
              </a:ext>
            </a:extLst>
          </p:cNvPr>
          <p:cNvPicPr>
            <a:picLocks noChangeAspect="1"/>
          </p:cNvPicPr>
          <p:nvPr/>
        </p:nvPicPr>
        <p:blipFill>
          <a:blip r:embed="rId5"/>
          <a:stretch>
            <a:fillRect/>
          </a:stretch>
        </p:blipFill>
        <p:spPr>
          <a:xfrm>
            <a:off x="9078187" y="4955311"/>
            <a:ext cx="959869" cy="688099"/>
          </a:xfrm>
          <a:prstGeom prst="rect">
            <a:avLst/>
          </a:prstGeom>
        </p:spPr>
      </p:pic>
      <p:pic>
        <p:nvPicPr>
          <p:cNvPr id="9" name="Picture 8">
            <a:extLst>
              <a:ext uri="{FF2B5EF4-FFF2-40B4-BE49-F238E27FC236}">
                <a16:creationId xmlns:a16="http://schemas.microsoft.com/office/drawing/2014/main" id="{26E6FB91-0A40-0BD4-7F9F-2EBE952FF3FF}"/>
              </a:ext>
            </a:extLst>
          </p:cNvPr>
          <p:cNvPicPr>
            <a:picLocks noChangeAspect="1"/>
          </p:cNvPicPr>
          <p:nvPr/>
        </p:nvPicPr>
        <p:blipFill>
          <a:blip r:embed="rId6"/>
          <a:stretch>
            <a:fillRect/>
          </a:stretch>
        </p:blipFill>
        <p:spPr>
          <a:xfrm>
            <a:off x="9078187" y="5742400"/>
            <a:ext cx="1276233" cy="297205"/>
          </a:xfrm>
          <a:prstGeom prst="rect">
            <a:avLst/>
          </a:prstGeom>
        </p:spPr>
      </p:pic>
      <p:pic>
        <p:nvPicPr>
          <p:cNvPr id="10" name="Picture 9">
            <a:extLst>
              <a:ext uri="{FF2B5EF4-FFF2-40B4-BE49-F238E27FC236}">
                <a16:creationId xmlns:a16="http://schemas.microsoft.com/office/drawing/2014/main" id="{458CD2C9-0015-2D88-CB44-D30C363D6523}"/>
              </a:ext>
            </a:extLst>
          </p:cNvPr>
          <p:cNvPicPr>
            <a:picLocks noChangeAspect="1"/>
          </p:cNvPicPr>
          <p:nvPr/>
        </p:nvPicPr>
        <p:blipFill>
          <a:blip r:embed="rId7"/>
          <a:stretch>
            <a:fillRect/>
          </a:stretch>
        </p:blipFill>
        <p:spPr>
          <a:xfrm>
            <a:off x="9110956" y="6113537"/>
            <a:ext cx="1152500" cy="322263"/>
          </a:xfrm>
          <a:prstGeom prst="rect">
            <a:avLst/>
          </a:prstGeom>
        </p:spPr>
      </p:pic>
      <p:pic>
        <p:nvPicPr>
          <p:cNvPr id="11" name="Picture 10">
            <a:extLst>
              <a:ext uri="{FF2B5EF4-FFF2-40B4-BE49-F238E27FC236}">
                <a16:creationId xmlns:a16="http://schemas.microsoft.com/office/drawing/2014/main" id="{7436C8A7-7552-7827-A5B7-BF4976D393D7}"/>
              </a:ext>
            </a:extLst>
          </p:cNvPr>
          <p:cNvPicPr>
            <a:picLocks noChangeAspect="1"/>
          </p:cNvPicPr>
          <p:nvPr/>
        </p:nvPicPr>
        <p:blipFill>
          <a:blip r:embed="rId8"/>
          <a:stretch>
            <a:fillRect/>
          </a:stretch>
        </p:blipFill>
        <p:spPr>
          <a:xfrm>
            <a:off x="10079219" y="5299360"/>
            <a:ext cx="1172936" cy="243440"/>
          </a:xfrm>
          <a:prstGeom prst="rect">
            <a:avLst/>
          </a:prstGeom>
        </p:spPr>
      </p:pic>
      <p:pic>
        <p:nvPicPr>
          <p:cNvPr id="12" name="Picture 11">
            <a:extLst>
              <a:ext uri="{FF2B5EF4-FFF2-40B4-BE49-F238E27FC236}">
                <a16:creationId xmlns:a16="http://schemas.microsoft.com/office/drawing/2014/main" id="{94C9AB02-7EE6-EB0D-7155-798F53E3E8F0}"/>
              </a:ext>
            </a:extLst>
          </p:cNvPr>
          <p:cNvPicPr>
            <a:picLocks noChangeAspect="1"/>
          </p:cNvPicPr>
          <p:nvPr/>
        </p:nvPicPr>
        <p:blipFill>
          <a:blip r:embed="rId9"/>
          <a:stretch>
            <a:fillRect/>
          </a:stretch>
        </p:blipFill>
        <p:spPr>
          <a:xfrm>
            <a:off x="10463395" y="5933859"/>
            <a:ext cx="572408" cy="160842"/>
          </a:xfrm>
          <a:prstGeom prst="rect">
            <a:avLst/>
          </a:prstGeom>
        </p:spPr>
      </p:pic>
      <p:pic>
        <p:nvPicPr>
          <p:cNvPr id="7176" name="Picture 8" descr="Replicate">
            <a:extLst>
              <a:ext uri="{FF2B5EF4-FFF2-40B4-BE49-F238E27FC236}">
                <a16:creationId xmlns:a16="http://schemas.microsoft.com/office/drawing/2014/main" id="{09638C47-9B43-9DE6-091D-C20B7F6452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1402" y="4915344"/>
            <a:ext cx="680022" cy="1611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4DEC8DD-A843-7F84-3850-37789EE17ECA}"/>
              </a:ext>
            </a:extLst>
          </p:cNvPr>
          <p:cNvPicPr>
            <a:picLocks noChangeAspect="1"/>
          </p:cNvPicPr>
          <p:nvPr/>
        </p:nvPicPr>
        <p:blipFill>
          <a:blip r:embed="rId11"/>
          <a:stretch>
            <a:fillRect/>
          </a:stretch>
        </p:blipFill>
        <p:spPr>
          <a:xfrm>
            <a:off x="2836394" y="5150106"/>
            <a:ext cx="863600" cy="203200"/>
          </a:xfrm>
          <a:prstGeom prst="rect">
            <a:avLst/>
          </a:prstGeom>
        </p:spPr>
      </p:pic>
      <p:pic>
        <p:nvPicPr>
          <p:cNvPr id="7178" name="Picture 10" descr="HippoML Company Profile: Valuation, Funding &amp; Investors ...">
            <a:extLst>
              <a:ext uri="{FF2B5EF4-FFF2-40B4-BE49-F238E27FC236}">
                <a16:creationId xmlns:a16="http://schemas.microsoft.com/office/drawing/2014/main" id="{BC16850D-96F6-DFAD-2791-DB0C147207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81189" y="5832748"/>
            <a:ext cx="883840" cy="88384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istral AI | Open-weight models">
            <a:extLst>
              <a:ext uri="{FF2B5EF4-FFF2-40B4-BE49-F238E27FC236}">
                <a16:creationId xmlns:a16="http://schemas.microsoft.com/office/drawing/2014/main" id="{1FD48B01-BC47-A664-260E-75D19D415B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0608" y="5428014"/>
            <a:ext cx="634379" cy="203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7334A68-4A02-F268-BAA2-0EB05F77D8A0}"/>
              </a:ext>
            </a:extLst>
          </p:cNvPr>
          <p:cNvPicPr>
            <a:picLocks noChangeAspect="1"/>
          </p:cNvPicPr>
          <p:nvPr/>
        </p:nvPicPr>
        <p:blipFill>
          <a:blip r:embed="rId14"/>
          <a:stretch>
            <a:fillRect/>
          </a:stretch>
        </p:blipFill>
        <p:spPr>
          <a:xfrm>
            <a:off x="2774389" y="5667776"/>
            <a:ext cx="968454" cy="254856"/>
          </a:xfrm>
          <a:prstGeom prst="rect">
            <a:avLst/>
          </a:prstGeom>
        </p:spPr>
      </p:pic>
      <p:pic>
        <p:nvPicPr>
          <p:cNvPr id="16" name="Picture 15">
            <a:extLst>
              <a:ext uri="{FF2B5EF4-FFF2-40B4-BE49-F238E27FC236}">
                <a16:creationId xmlns:a16="http://schemas.microsoft.com/office/drawing/2014/main" id="{DE003862-B843-546B-781A-BA94CC132BE2}"/>
              </a:ext>
            </a:extLst>
          </p:cNvPr>
          <p:cNvPicPr>
            <a:picLocks noChangeAspect="1"/>
          </p:cNvPicPr>
          <p:nvPr/>
        </p:nvPicPr>
        <p:blipFill>
          <a:blip r:embed="rId15"/>
          <a:stretch>
            <a:fillRect/>
          </a:stretch>
        </p:blipFill>
        <p:spPr>
          <a:xfrm>
            <a:off x="9078187" y="2254740"/>
            <a:ext cx="2454934" cy="2505990"/>
          </a:xfrm>
          <a:prstGeom prst="rect">
            <a:avLst/>
          </a:prstGeom>
        </p:spPr>
      </p:pic>
      <p:sp>
        <p:nvSpPr>
          <p:cNvPr id="18" name="TextBox 17">
            <a:extLst>
              <a:ext uri="{FF2B5EF4-FFF2-40B4-BE49-F238E27FC236}">
                <a16:creationId xmlns:a16="http://schemas.microsoft.com/office/drawing/2014/main" id="{3C087569-F121-1BCE-0461-6662A418B29C}"/>
              </a:ext>
            </a:extLst>
          </p:cNvPr>
          <p:cNvSpPr txBox="1"/>
          <p:nvPr/>
        </p:nvSpPr>
        <p:spPr>
          <a:xfrm>
            <a:off x="9023245" y="1434339"/>
            <a:ext cx="2454934" cy="73751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Portal</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类似互联网初期的</a:t>
            </a: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Yahoo</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，提供模型的目录服务，但是并不提供</a:t>
            </a: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服务</a:t>
            </a:r>
            <a:endPar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endParaRPr>
          </a:p>
        </p:txBody>
      </p:sp>
      <p:pic>
        <p:nvPicPr>
          <p:cNvPr id="7184" name="Picture 16">
            <a:extLst>
              <a:ext uri="{FF2B5EF4-FFF2-40B4-BE49-F238E27FC236}">
                <a16:creationId xmlns:a16="http://schemas.microsoft.com/office/drawing/2014/main" id="{A42B2012-1324-7F4B-4127-BB40C997A7B6}"/>
              </a:ext>
            </a:extLst>
          </p:cNvPr>
          <p:cNvPicPr>
            <a:picLocks noChangeAspect="1" noChangeArrowheads="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809339" y="5877679"/>
            <a:ext cx="879250" cy="3482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468C728-0AD6-F225-6140-737F32E98E8D}"/>
              </a:ext>
            </a:extLst>
          </p:cNvPr>
          <p:cNvPicPr>
            <a:picLocks noChangeAspect="1"/>
          </p:cNvPicPr>
          <p:nvPr/>
        </p:nvPicPr>
        <p:blipFill>
          <a:blip r:embed="rId17"/>
          <a:stretch>
            <a:fillRect/>
          </a:stretch>
        </p:blipFill>
        <p:spPr>
          <a:xfrm>
            <a:off x="2844289" y="6225897"/>
            <a:ext cx="787135" cy="209903"/>
          </a:xfrm>
          <a:prstGeom prst="rect">
            <a:avLst/>
          </a:prstGeom>
        </p:spPr>
      </p:pic>
      <p:pic>
        <p:nvPicPr>
          <p:cNvPr id="14" name="Picture 23" descr="Hugging Face full logo transparent PNG - StickPNG">
            <a:extLst>
              <a:ext uri="{FF2B5EF4-FFF2-40B4-BE49-F238E27FC236}">
                <a16:creationId xmlns:a16="http://schemas.microsoft.com/office/drawing/2014/main" id="{A5E43E79-24B6-21BB-4A0D-E31A596821E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0608" y="3644601"/>
            <a:ext cx="954797" cy="6423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F5F158A-4C9A-7A29-3015-DAE6CD82ACCB}"/>
              </a:ext>
            </a:extLst>
          </p:cNvPr>
          <p:cNvPicPr>
            <a:picLocks noChangeAspect="1"/>
          </p:cNvPicPr>
          <p:nvPr/>
        </p:nvPicPr>
        <p:blipFill>
          <a:blip r:embed="rId19"/>
          <a:stretch>
            <a:fillRect/>
          </a:stretch>
        </p:blipFill>
        <p:spPr>
          <a:xfrm>
            <a:off x="10381189" y="5577258"/>
            <a:ext cx="1186999" cy="313744"/>
          </a:xfrm>
          <a:prstGeom prst="rect">
            <a:avLst/>
          </a:prstGeom>
        </p:spPr>
      </p:pic>
    </p:spTree>
    <p:extLst>
      <p:ext uri="{BB962C8B-B14F-4D97-AF65-F5344CB8AC3E}">
        <p14:creationId xmlns:p14="http://schemas.microsoft.com/office/powerpoint/2010/main" val="26859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428E-6C56-5130-8F68-B5B80FA58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3888D-20AF-E8EE-4E1F-155B5E7294AE}"/>
              </a:ext>
            </a:extLst>
          </p:cNvPr>
          <p:cNvSpPr>
            <a:spLocks noGrp="1"/>
          </p:cNvSpPr>
          <p:nvPr>
            <p:ph type="title"/>
          </p:nvPr>
        </p:nvSpPr>
        <p:spPr/>
        <p:txBody>
          <a:bodyPr>
            <a:normAutofit/>
          </a:bodyPr>
          <a:lstStyle/>
          <a:p>
            <a:r>
              <a:rPr lang="en-US" sz="2800" dirty="0" err="1"/>
              <a:t>GAI开源的碎片化应用生态需要通过开源基金会来整合标准</a:t>
            </a:r>
            <a:endParaRPr lang="en-US" sz="2800" dirty="0"/>
          </a:p>
        </p:txBody>
      </p:sp>
      <p:grpSp>
        <p:nvGrpSpPr>
          <p:cNvPr id="63" name="Group 62">
            <a:extLst>
              <a:ext uri="{FF2B5EF4-FFF2-40B4-BE49-F238E27FC236}">
                <a16:creationId xmlns:a16="http://schemas.microsoft.com/office/drawing/2014/main" id="{FBBC34C4-84B9-A635-18C0-6FC6B07EB198}"/>
              </a:ext>
            </a:extLst>
          </p:cNvPr>
          <p:cNvGrpSpPr/>
          <p:nvPr/>
        </p:nvGrpSpPr>
        <p:grpSpPr>
          <a:xfrm>
            <a:off x="3788601" y="2356152"/>
            <a:ext cx="8003566" cy="3949289"/>
            <a:chOff x="1885735" y="2114254"/>
            <a:chExt cx="8003566" cy="3949289"/>
          </a:xfrm>
        </p:grpSpPr>
        <p:grpSp>
          <p:nvGrpSpPr>
            <p:cNvPr id="48" name="Group 47">
              <a:extLst>
                <a:ext uri="{FF2B5EF4-FFF2-40B4-BE49-F238E27FC236}">
                  <a16:creationId xmlns:a16="http://schemas.microsoft.com/office/drawing/2014/main" id="{2FD4B360-2425-6442-399E-1681C993A9AE}"/>
                </a:ext>
              </a:extLst>
            </p:cNvPr>
            <p:cNvGrpSpPr/>
            <p:nvPr/>
          </p:nvGrpSpPr>
          <p:grpSpPr>
            <a:xfrm>
              <a:off x="5302749" y="3256593"/>
              <a:ext cx="1109609" cy="1636155"/>
              <a:chOff x="4301447" y="2974368"/>
              <a:chExt cx="1109609" cy="1636155"/>
            </a:xfrm>
          </p:grpSpPr>
          <p:sp>
            <p:nvSpPr>
              <p:cNvPr id="12" name="Rounded Rectangle 11">
                <a:extLst>
                  <a:ext uri="{FF2B5EF4-FFF2-40B4-BE49-F238E27FC236}">
                    <a16:creationId xmlns:a16="http://schemas.microsoft.com/office/drawing/2014/main" id="{19731D9B-5CF2-282C-6670-D15FA3F829D2}"/>
                  </a:ext>
                </a:extLst>
              </p:cNvPr>
              <p:cNvSpPr/>
              <p:nvPr/>
            </p:nvSpPr>
            <p:spPr>
              <a:xfrm>
                <a:off x="4301447" y="297436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GGUF</a:t>
                </a:r>
                <a:endParaRPr lang="en-US" sz="1200" dirty="0">
                  <a:latin typeface="Tenorite" pitchFamily="2" charset="0"/>
                </a:endParaRPr>
              </a:p>
            </p:txBody>
          </p:sp>
          <p:sp>
            <p:nvSpPr>
              <p:cNvPr id="14" name="Rounded Rectangle 13">
                <a:extLst>
                  <a:ext uri="{FF2B5EF4-FFF2-40B4-BE49-F238E27FC236}">
                    <a16:creationId xmlns:a16="http://schemas.microsoft.com/office/drawing/2014/main" id="{5936EB6B-1F68-1FAD-DD6E-3754A681E46E}"/>
                  </a:ext>
                </a:extLst>
              </p:cNvPr>
              <p:cNvSpPr/>
              <p:nvPr/>
            </p:nvSpPr>
            <p:spPr>
              <a:xfrm>
                <a:off x="4301447" y="356384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Safetensor</a:t>
                </a:r>
                <a:endParaRPr lang="en-US" sz="1200" dirty="0">
                  <a:latin typeface="Tenorite" pitchFamily="2" charset="0"/>
                </a:endParaRPr>
              </a:p>
            </p:txBody>
          </p:sp>
          <p:sp>
            <p:nvSpPr>
              <p:cNvPr id="15" name="Rounded Rectangle 14">
                <a:extLst>
                  <a:ext uri="{FF2B5EF4-FFF2-40B4-BE49-F238E27FC236}">
                    <a16:creationId xmlns:a16="http://schemas.microsoft.com/office/drawing/2014/main" id="{31A5487C-3D7A-0E84-517D-F23105CACB6A}"/>
                  </a:ext>
                </a:extLst>
              </p:cNvPr>
              <p:cNvSpPr/>
              <p:nvPr/>
            </p:nvSpPr>
            <p:spPr>
              <a:xfrm>
                <a:off x="4301447" y="415589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checkpoint</a:t>
                </a:r>
                <a:endParaRPr lang="en-US" sz="1200" dirty="0">
                  <a:latin typeface="Tenorite" pitchFamily="2" charset="0"/>
                </a:endParaRPr>
              </a:p>
            </p:txBody>
          </p:sp>
        </p:grpSp>
        <p:grpSp>
          <p:nvGrpSpPr>
            <p:cNvPr id="49" name="Group 48">
              <a:extLst>
                <a:ext uri="{FF2B5EF4-FFF2-40B4-BE49-F238E27FC236}">
                  <a16:creationId xmlns:a16="http://schemas.microsoft.com/office/drawing/2014/main" id="{C63F7AD5-50D3-EBE6-FB54-27B9E94F276F}"/>
                </a:ext>
              </a:extLst>
            </p:cNvPr>
            <p:cNvGrpSpPr/>
            <p:nvPr/>
          </p:nvGrpSpPr>
          <p:grpSpPr>
            <a:xfrm>
              <a:off x="3624207" y="2695855"/>
              <a:ext cx="1109609" cy="2817677"/>
              <a:chOff x="2678985" y="2974369"/>
              <a:chExt cx="1109609" cy="2817677"/>
            </a:xfrm>
          </p:grpSpPr>
          <p:sp>
            <p:nvSpPr>
              <p:cNvPr id="3" name="Rounded Rectangle 2">
                <a:extLst>
                  <a:ext uri="{FF2B5EF4-FFF2-40B4-BE49-F238E27FC236}">
                    <a16:creationId xmlns:a16="http://schemas.microsoft.com/office/drawing/2014/main" id="{677F8114-8CA3-6D3C-90FE-E4130CB87664}"/>
                  </a:ext>
                </a:extLst>
              </p:cNvPr>
              <p:cNvSpPr/>
              <p:nvPr/>
            </p:nvSpPr>
            <p:spPr>
              <a:xfrm>
                <a:off x="2678985" y="297436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GTPQ</a:t>
                </a:r>
                <a:endParaRPr lang="en-US" sz="1200" dirty="0">
                  <a:latin typeface="Tenorite" pitchFamily="2" charset="0"/>
                </a:endParaRPr>
              </a:p>
            </p:txBody>
          </p:sp>
          <p:sp>
            <p:nvSpPr>
              <p:cNvPr id="18" name="Rounded Rectangle 17">
                <a:extLst>
                  <a:ext uri="{FF2B5EF4-FFF2-40B4-BE49-F238E27FC236}">
                    <a16:creationId xmlns:a16="http://schemas.microsoft.com/office/drawing/2014/main" id="{F56B6FAD-C610-EE93-04CB-C6B0BA92B224}"/>
                  </a:ext>
                </a:extLst>
              </p:cNvPr>
              <p:cNvSpPr/>
              <p:nvPr/>
            </p:nvSpPr>
            <p:spPr>
              <a:xfrm>
                <a:off x="2678985" y="356384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AutoGTPQ</a:t>
                </a:r>
                <a:endParaRPr lang="en-US" sz="1200" dirty="0">
                  <a:latin typeface="Tenorite" pitchFamily="2" charset="0"/>
                </a:endParaRPr>
              </a:p>
            </p:txBody>
          </p:sp>
          <p:sp>
            <p:nvSpPr>
              <p:cNvPr id="21" name="Rounded Rectangle 20">
                <a:extLst>
                  <a:ext uri="{FF2B5EF4-FFF2-40B4-BE49-F238E27FC236}">
                    <a16:creationId xmlns:a16="http://schemas.microsoft.com/office/drawing/2014/main" id="{7EF577D0-50DB-509D-AF72-C43A1D65CFD4}"/>
                  </a:ext>
                </a:extLst>
              </p:cNvPr>
              <p:cNvSpPr/>
              <p:nvPr/>
            </p:nvSpPr>
            <p:spPr>
              <a:xfrm>
                <a:off x="2678985" y="415589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AWQ</a:t>
                </a:r>
                <a:endParaRPr lang="en-US" sz="1200" dirty="0">
                  <a:latin typeface="Tenorite" pitchFamily="2" charset="0"/>
                </a:endParaRPr>
              </a:p>
            </p:txBody>
          </p:sp>
          <p:sp>
            <p:nvSpPr>
              <p:cNvPr id="22" name="Rounded Rectangle 21">
                <a:extLst>
                  <a:ext uri="{FF2B5EF4-FFF2-40B4-BE49-F238E27FC236}">
                    <a16:creationId xmlns:a16="http://schemas.microsoft.com/office/drawing/2014/main" id="{79AFCF4F-A900-C992-A3DD-A5A513D3C516}"/>
                  </a:ext>
                </a:extLst>
              </p:cNvPr>
              <p:cNvSpPr/>
              <p:nvPr/>
            </p:nvSpPr>
            <p:spPr>
              <a:xfrm>
                <a:off x="2678985" y="474793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AgileQuant</a:t>
                </a:r>
                <a:endParaRPr lang="en-US" sz="1200" dirty="0">
                  <a:latin typeface="Tenorite" pitchFamily="2" charset="0"/>
                </a:endParaRPr>
              </a:p>
            </p:txBody>
          </p:sp>
          <p:sp>
            <p:nvSpPr>
              <p:cNvPr id="23" name="Rounded Rectangle 22">
                <a:extLst>
                  <a:ext uri="{FF2B5EF4-FFF2-40B4-BE49-F238E27FC236}">
                    <a16:creationId xmlns:a16="http://schemas.microsoft.com/office/drawing/2014/main" id="{34F13149-3E41-D1B9-EA06-C763135D7154}"/>
                  </a:ext>
                </a:extLst>
              </p:cNvPr>
              <p:cNvSpPr/>
              <p:nvPr/>
            </p:nvSpPr>
            <p:spPr>
              <a:xfrm>
                <a:off x="2678985" y="5337415"/>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QLoRa</a:t>
                </a:r>
                <a:endParaRPr lang="en-US" sz="1200" dirty="0">
                  <a:latin typeface="Tenorite" pitchFamily="2" charset="0"/>
                </a:endParaRPr>
              </a:p>
            </p:txBody>
          </p:sp>
        </p:grpSp>
        <p:grpSp>
          <p:nvGrpSpPr>
            <p:cNvPr id="46" name="Group 45">
              <a:extLst>
                <a:ext uri="{FF2B5EF4-FFF2-40B4-BE49-F238E27FC236}">
                  <a16:creationId xmlns:a16="http://schemas.microsoft.com/office/drawing/2014/main" id="{2FCAD414-AFD7-8972-85E8-B465ACEF765E}"/>
                </a:ext>
              </a:extLst>
            </p:cNvPr>
            <p:cNvGrpSpPr/>
            <p:nvPr/>
          </p:nvGrpSpPr>
          <p:grpSpPr>
            <a:xfrm>
              <a:off x="7041220" y="2145843"/>
              <a:ext cx="1109611" cy="3917700"/>
              <a:chOff x="6095998" y="2390036"/>
              <a:chExt cx="1109611" cy="3917700"/>
            </a:xfrm>
          </p:grpSpPr>
          <p:sp>
            <p:nvSpPr>
              <p:cNvPr id="13" name="Rounded Rectangle 12">
                <a:extLst>
                  <a:ext uri="{FF2B5EF4-FFF2-40B4-BE49-F238E27FC236}">
                    <a16:creationId xmlns:a16="http://schemas.microsoft.com/office/drawing/2014/main" id="{F43156FE-4559-6D5C-8C02-E0FC9BA9E6D0}"/>
                  </a:ext>
                </a:extLst>
              </p:cNvPr>
              <p:cNvSpPr/>
              <p:nvPr/>
            </p:nvSpPr>
            <p:spPr>
              <a:xfrm>
                <a:off x="6096000" y="297436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Docker/K8s</a:t>
                </a:r>
                <a:endParaRPr lang="en-US" sz="1200" dirty="0">
                  <a:latin typeface="Tenorite" pitchFamily="2" charset="0"/>
                </a:endParaRPr>
              </a:p>
            </p:txBody>
          </p:sp>
          <p:sp>
            <p:nvSpPr>
              <p:cNvPr id="24" name="Rounded Rectangle 23">
                <a:extLst>
                  <a:ext uri="{FF2B5EF4-FFF2-40B4-BE49-F238E27FC236}">
                    <a16:creationId xmlns:a16="http://schemas.microsoft.com/office/drawing/2014/main" id="{83C5029A-260E-AD7B-3F8C-AA2EECCEF385}"/>
                  </a:ext>
                </a:extLst>
              </p:cNvPr>
              <p:cNvSpPr/>
              <p:nvPr/>
            </p:nvSpPr>
            <p:spPr>
              <a:xfrm>
                <a:off x="6095999" y="3544581"/>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ollama</a:t>
                </a:r>
                <a:endParaRPr lang="en-US" sz="1200" dirty="0">
                  <a:latin typeface="Tenorite" pitchFamily="2" charset="0"/>
                </a:endParaRPr>
              </a:p>
            </p:txBody>
          </p:sp>
          <p:sp>
            <p:nvSpPr>
              <p:cNvPr id="25" name="Rounded Rectangle 24">
                <a:extLst>
                  <a:ext uri="{FF2B5EF4-FFF2-40B4-BE49-F238E27FC236}">
                    <a16:creationId xmlns:a16="http://schemas.microsoft.com/office/drawing/2014/main" id="{8276B6EE-EA9B-9320-ED95-B018366B85B6}"/>
                  </a:ext>
                </a:extLst>
              </p:cNvPr>
              <p:cNvSpPr/>
              <p:nvPr/>
            </p:nvSpPr>
            <p:spPr>
              <a:xfrm>
                <a:off x="6095999" y="4114794"/>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GTP4all</a:t>
                </a:r>
                <a:endParaRPr lang="en-US" sz="1200" dirty="0">
                  <a:latin typeface="Tenorite" pitchFamily="2" charset="0"/>
                </a:endParaRPr>
              </a:p>
            </p:txBody>
          </p:sp>
          <p:sp>
            <p:nvSpPr>
              <p:cNvPr id="26" name="Rounded Rectangle 25">
                <a:extLst>
                  <a:ext uri="{FF2B5EF4-FFF2-40B4-BE49-F238E27FC236}">
                    <a16:creationId xmlns:a16="http://schemas.microsoft.com/office/drawing/2014/main" id="{73AD1A33-A5F5-F06B-4376-A6D41B77A96F}"/>
                  </a:ext>
                </a:extLst>
              </p:cNvPr>
              <p:cNvSpPr/>
              <p:nvPr/>
            </p:nvSpPr>
            <p:spPr>
              <a:xfrm>
                <a:off x="6095999" y="468500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LM</a:t>
                </a:r>
                <a:r>
                  <a:rPr lang="zh-CN" altLang="en-US" sz="1200" dirty="0">
                    <a:latin typeface="Tenorite" pitchFamily="2" charset="0"/>
                  </a:rPr>
                  <a:t> </a:t>
                </a:r>
                <a:r>
                  <a:rPr lang="en-US" altLang="zh-CN" sz="1200" dirty="0">
                    <a:latin typeface="Tenorite" pitchFamily="2" charset="0"/>
                  </a:rPr>
                  <a:t>Studio</a:t>
                </a:r>
                <a:endParaRPr lang="en-US" sz="1200" dirty="0">
                  <a:latin typeface="Tenorite" pitchFamily="2" charset="0"/>
                </a:endParaRPr>
              </a:p>
            </p:txBody>
          </p:sp>
          <p:sp>
            <p:nvSpPr>
              <p:cNvPr id="36" name="Rounded Rectangle 35">
                <a:extLst>
                  <a:ext uri="{FF2B5EF4-FFF2-40B4-BE49-F238E27FC236}">
                    <a16:creationId xmlns:a16="http://schemas.microsoft.com/office/drawing/2014/main" id="{F603F460-A5DD-15F4-8E3B-4F96D35AD324}"/>
                  </a:ext>
                </a:extLst>
              </p:cNvPr>
              <p:cNvSpPr/>
              <p:nvPr/>
            </p:nvSpPr>
            <p:spPr>
              <a:xfrm>
                <a:off x="6095999" y="526933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LMDeploy</a:t>
                </a:r>
                <a:endParaRPr lang="en-US" sz="1200" dirty="0">
                  <a:latin typeface="Tenorite" pitchFamily="2" charset="0"/>
                </a:endParaRPr>
              </a:p>
            </p:txBody>
          </p:sp>
          <p:sp>
            <p:nvSpPr>
              <p:cNvPr id="37" name="Rounded Rectangle 36">
                <a:extLst>
                  <a:ext uri="{FF2B5EF4-FFF2-40B4-BE49-F238E27FC236}">
                    <a16:creationId xmlns:a16="http://schemas.microsoft.com/office/drawing/2014/main" id="{EE29D0D7-BB59-9110-962B-B905B1781C84}"/>
                  </a:ext>
                </a:extLst>
              </p:cNvPr>
              <p:cNvSpPr/>
              <p:nvPr/>
            </p:nvSpPr>
            <p:spPr>
              <a:xfrm>
                <a:off x="6095999" y="5853105"/>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HippoEngine</a:t>
                </a:r>
                <a:endParaRPr lang="en-US" sz="1200" dirty="0">
                  <a:latin typeface="Tenorite" pitchFamily="2" charset="0"/>
                </a:endParaRPr>
              </a:p>
            </p:txBody>
          </p:sp>
          <p:sp>
            <p:nvSpPr>
              <p:cNvPr id="38" name="Rounded Rectangle 37">
                <a:extLst>
                  <a:ext uri="{FF2B5EF4-FFF2-40B4-BE49-F238E27FC236}">
                    <a16:creationId xmlns:a16="http://schemas.microsoft.com/office/drawing/2014/main" id="{A8CB66BD-1518-D392-F6D5-696FB92B14AF}"/>
                  </a:ext>
                </a:extLst>
              </p:cNvPr>
              <p:cNvSpPr/>
              <p:nvPr/>
            </p:nvSpPr>
            <p:spPr>
              <a:xfrm>
                <a:off x="6095998" y="2390036"/>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SkyPilot</a:t>
                </a:r>
                <a:endParaRPr lang="en-US" sz="1200" dirty="0">
                  <a:latin typeface="Tenorite" pitchFamily="2" charset="0"/>
                </a:endParaRPr>
              </a:p>
            </p:txBody>
          </p:sp>
        </p:grpSp>
        <p:grpSp>
          <p:nvGrpSpPr>
            <p:cNvPr id="51" name="Group 50">
              <a:extLst>
                <a:ext uri="{FF2B5EF4-FFF2-40B4-BE49-F238E27FC236}">
                  <a16:creationId xmlns:a16="http://schemas.microsoft.com/office/drawing/2014/main" id="{9586CD2D-8164-A617-02D4-D8A1F6B8C2E9}"/>
                </a:ext>
              </a:extLst>
            </p:cNvPr>
            <p:cNvGrpSpPr/>
            <p:nvPr/>
          </p:nvGrpSpPr>
          <p:grpSpPr>
            <a:xfrm>
              <a:off x="1885735" y="2979038"/>
              <a:ext cx="1109609" cy="2251309"/>
              <a:chOff x="996593" y="3429000"/>
              <a:chExt cx="1109609" cy="2251309"/>
            </a:xfrm>
          </p:grpSpPr>
          <p:sp>
            <p:nvSpPr>
              <p:cNvPr id="4" name="Rounded Rectangle 3">
                <a:extLst>
                  <a:ext uri="{FF2B5EF4-FFF2-40B4-BE49-F238E27FC236}">
                    <a16:creationId xmlns:a16="http://schemas.microsoft.com/office/drawing/2014/main" id="{C1F016DC-9D66-A914-1177-F1A9606D95EF}"/>
                  </a:ext>
                </a:extLst>
              </p:cNvPr>
              <p:cNvSpPr/>
              <p:nvPr/>
            </p:nvSpPr>
            <p:spPr>
              <a:xfrm>
                <a:off x="996593" y="3429000"/>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LLama2</a:t>
                </a:r>
                <a:endParaRPr lang="en-US" sz="1200" dirty="0">
                  <a:latin typeface="Tenorite" pitchFamily="2" charset="0"/>
                </a:endParaRPr>
              </a:p>
            </p:txBody>
          </p:sp>
          <p:sp>
            <p:nvSpPr>
              <p:cNvPr id="16" name="Rounded Rectangle 15">
                <a:extLst>
                  <a:ext uri="{FF2B5EF4-FFF2-40B4-BE49-F238E27FC236}">
                    <a16:creationId xmlns:a16="http://schemas.microsoft.com/office/drawing/2014/main" id="{5802CED5-D1DF-6837-A7DC-82F42367959C}"/>
                  </a:ext>
                </a:extLst>
              </p:cNvPr>
              <p:cNvSpPr/>
              <p:nvPr/>
            </p:nvSpPr>
            <p:spPr>
              <a:xfrm>
                <a:off x="996593" y="399921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Mistral</a:t>
                </a:r>
                <a:endParaRPr lang="en-US" sz="1200" dirty="0">
                  <a:latin typeface="Tenorite" pitchFamily="2" charset="0"/>
                </a:endParaRPr>
              </a:p>
            </p:txBody>
          </p:sp>
          <p:sp>
            <p:nvSpPr>
              <p:cNvPr id="17" name="Rounded Rectangle 16">
                <a:extLst>
                  <a:ext uri="{FF2B5EF4-FFF2-40B4-BE49-F238E27FC236}">
                    <a16:creationId xmlns:a16="http://schemas.microsoft.com/office/drawing/2014/main" id="{EBF95E65-64AA-685F-E45C-D492868B41B9}"/>
                  </a:ext>
                </a:extLst>
              </p:cNvPr>
              <p:cNvSpPr/>
              <p:nvPr/>
            </p:nvSpPr>
            <p:spPr>
              <a:xfrm>
                <a:off x="996593" y="4610523"/>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Stable</a:t>
                </a:r>
                <a:r>
                  <a:rPr lang="zh-CN" altLang="en-US" sz="1200" dirty="0">
                    <a:latin typeface="Tenorite" pitchFamily="2" charset="0"/>
                  </a:rPr>
                  <a:t> </a:t>
                </a:r>
                <a:r>
                  <a:rPr lang="en-US" altLang="zh-CN" sz="1200" dirty="0">
                    <a:latin typeface="Tenorite" pitchFamily="2" charset="0"/>
                  </a:rPr>
                  <a:t>Diffusion</a:t>
                </a:r>
                <a:endParaRPr lang="en-US" sz="1200" dirty="0">
                  <a:latin typeface="Tenorite" pitchFamily="2" charset="0"/>
                </a:endParaRPr>
              </a:p>
            </p:txBody>
          </p:sp>
          <p:sp>
            <p:nvSpPr>
              <p:cNvPr id="50" name="Rounded Rectangle 49">
                <a:extLst>
                  <a:ext uri="{FF2B5EF4-FFF2-40B4-BE49-F238E27FC236}">
                    <a16:creationId xmlns:a16="http://schemas.microsoft.com/office/drawing/2014/main" id="{39B2A7AC-05B0-4BA7-A640-1B01BBE3FC04}"/>
                  </a:ext>
                </a:extLst>
              </p:cNvPr>
              <p:cNvSpPr/>
              <p:nvPr/>
            </p:nvSpPr>
            <p:spPr>
              <a:xfrm>
                <a:off x="996593" y="522567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Whisper</a:t>
                </a:r>
                <a:endParaRPr lang="en-US" sz="1200" dirty="0">
                  <a:latin typeface="Tenorite" pitchFamily="2" charset="0"/>
                </a:endParaRPr>
              </a:p>
            </p:txBody>
          </p:sp>
        </p:grpSp>
        <p:grpSp>
          <p:nvGrpSpPr>
            <p:cNvPr id="53" name="Group 52">
              <a:extLst>
                <a:ext uri="{FF2B5EF4-FFF2-40B4-BE49-F238E27FC236}">
                  <a16:creationId xmlns:a16="http://schemas.microsoft.com/office/drawing/2014/main" id="{DAE8B4EF-DD11-4786-F543-D3880701470E}"/>
                </a:ext>
              </a:extLst>
            </p:cNvPr>
            <p:cNvGrpSpPr/>
            <p:nvPr/>
          </p:nvGrpSpPr>
          <p:grpSpPr>
            <a:xfrm>
              <a:off x="8779692" y="2114254"/>
              <a:ext cx="1109609" cy="3918266"/>
              <a:chOff x="7718461" y="2681919"/>
              <a:chExt cx="1109609" cy="3918266"/>
            </a:xfrm>
          </p:grpSpPr>
          <p:sp>
            <p:nvSpPr>
              <p:cNvPr id="39" name="Rounded Rectangle 38">
                <a:extLst>
                  <a:ext uri="{FF2B5EF4-FFF2-40B4-BE49-F238E27FC236}">
                    <a16:creationId xmlns:a16="http://schemas.microsoft.com/office/drawing/2014/main" id="{C921804D-9CBE-4790-F97D-81E804BE4FD5}"/>
                  </a:ext>
                </a:extLst>
              </p:cNvPr>
              <p:cNvSpPr/>
              <p:nvPr/>
            </p:nvSpPr>
            <p:spPr>
              <a:xfrm>
                <a:off x="7718461" y="3259191"/>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Llama.cpp</a:t>
                </a:r>
                <a:endParaRPr lang="en-US" sz="1200" dirty="0">
                  <a:latin typeface="Tenorite" pitchFamily="2" charset="0"/>
                </a:endParaRPr>
              </a:p>
            </p:txBody>
          </p:sp>
          <p:sp>
            <p:nvSpPr>
              <p:cNvPr id="40" name="Rounded Rectangle 39">
                <a:extLst>
                  <a:ext uri="{FF2B5EF4-FFF2-40B4-BE49-F238E27FC236}">
                    <a16:creationId xmlns:a16="http://schemas.microsoft.com/office/drawing/2014/main" id="{1F86F77B-89C8-BD3A-D609-A5D91515C7D6}"/>
                  </a:ext>
                </a:extLst>
              </p:cNvPr>
              <p:cNvSpPr/>
              <p:nvPr/>
            </p:nvSpPr>
            <p:spPr>
              <a:xfrm>
                <a:off x="7718461" y="3836463"/>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vLLM</a:t>
                </a:r>
                <a:endParaRPr lang="en-US" sz="1200" dirty="0">
                  <a:latin typeface="Tenorite" pitchFamily="2" charset="0"/>
                </a:endParaRPr>
              </a:p>
            </p:txBody>
          </p:sp>
          <p:sp>
            <p:nvSpPr>
              <p:cNvPr id="41" name="Rounded Rectangle 40">
                <a:extLst>
                  <a:ext uri="{FF2B5EF4-FFF2-40B4-BE49-F238E27FC236}">
                    <a16:creationId xmlns:a16="http://schemas.microsoft.com/office/drawing/2014/main" id="{1539E1FE-60D7-97AB-1CD4-25D9212B8164}"/>
                  </a:ext>
                </a:extLst>
              </p:cNvPr>
              <p:cNvSpPr/>
              <p:nvPr/>
            </p:nvSpPr>
            <p:spPr>
              <a:xfrm>
                <a:off x="7718461" y="4413736"/>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TS-Server</a:t>
                </a:r>
                <a:endParaRPr lang="en-US" sz="1200" dirty="0">
                  <a:latin typeface="Tenorite" pitchFamily="2" charset="0"/>
                </a:endParaRPr>
              </a:p>
            </p:txBody>
          </p:sp>
          <p:sp>
            <p:nvSpPr>
              <p:cNvPr id="42" name="Rounded Rectangle 41">
                <a:extLst>
                  <a:ext uri="{FF2B5EF4-FFF2-40B4-BE49-F238E27FC236}">
                    <a16:creationId xmlns:a16="http://schemas.microsoft.com/office/drawing/2014/main" id="{F0B66CC6-339B-D292-4AC8-4E062CF8B7B4}"/>
                  </a:ext>
                </a:extLst>
              </p:cNvPr>
              <p:cNvSpPr/>
              <p:nvPr/>
            </p:nvSpPr>
            <p:spPr>
              <a:xfrm>
                <a:off x="7718461" y="499100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HippoEngine</a:t>
                </a:r>
                <a:endParaRPr lang="en-US" sz="1200" dirty="0">
                  <a:latin typeface="Tenorite" pitchFamily="2" charset="0"/>
                </a:endParaRPr>
              </a:p>
            </p:txBody>
          </p:sp>
          <p:sp>
            <p:nvSpPr>
              <p:cNvPr id="43" name="Rounded Rectangle 42">
                <a:extLst>
                  <a:ext uri="{FF2B5EF4-FFF2-40B4-BE49-F238E27FC236}">
                    <a16:creationId xmlns:a16="http://schemas.microsoft.com/office/drawing/2014/main" id="{16F6A7DF-A826-4CEB-CFAD-C6FF9DF73FA1}"/>
                  </a:ext>
                </a:extLst>
              </p:cNvPr>
              <p:cNvSpPr/>
              <p:nvPr/>
            </p:nvSpPr>
            <p:spPr>
              <a:xfrm>
                <a:off x="7718461" y="556828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FireAttention</a:t>
                </a:r>
                <a:endParaRPr lang="en-US" sz="1200" dirty="0">
                  <a:latin typeface="Tenorite" pitchFamily="2" charset="0"/>
                </a:endParaRPr>
              </a:p>
            </p:txBody>
          </p:sp>
          <p:sp>
            <p:nvSpPr>
              <p:cNvPr id="45" name="Rounded Rectangle 44">
                <a:extLst>
                  <a:ext uri="{FF2B5EF4-FFF2-40B4-BE49-F238E27FC236}">
                    <a16:creationId xmlns:a16="http://schemas.microsoft.com/office/drawing/2014/main" id="{DD946AC5-42DB-8D06-02A0-E7D7D5209A9B}"/>
                  </a:ext>
                </a:extLst>
              </p:cNvPr>
              <p:cNvSpPr/>
              <p:nvPr/>
            </p:nvSpPr>
            <p:spPr>
              <a:xfrm>
                <a:off x="7718461" y="268191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Huggingface</a:t>
                </a:r>
                <a:endParaRPr lang="en-US" sz="1200" dirty="0">
                  <a:latin typeface="Tenorite" pitchFamily="2" charset="0"/>
                </a:endParaRPr>
              </a:p>
            </p:txBody>
          </p:sp>
          <p:sp>
            <p:nvSpPr>
              <p:cNvPr id="52" name="Rounded Rectangle 51">
                <a:extLst>
                  <a:ext uri="{FF2B5EF4-FFF2-40B4-BE49-F238E27FC236}">
                    <a16:creationId xmlns:a16="http://schemas.microsoft.com/office/drawing/2014/main" id="{161EB02D-35FA-4607-79B6-F09E561E630C}"/>
                  </a:ext>
                </a:extLst>
              </p:cNvPr>
              <p:cNvSpPr/>
              <p:nvPr/>
            </p:nvSpPr>
            <p:spPr>
              <a:xfrm>
                <a:off x="7718461" y="6145554"/>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Trinton</a:t>
                </a:r>
                <a:endParaRPr lang="en-US" sz="1200" dirty="0">
                  <a:latin typeface="Tenorite" pitchFamily="2" charset="0"/>
                </a:endParaRPr>
              </a:p>
            </p:txBody>
          </p:sp>
        </p:grpSp>
        <p:sp>
          <p:nvSpPr>
            <p:cNvPr id="54" name="Right Arrow 53">
              <a:extLst>
                <a:ext uri="{FF2B5EF4-FFF2-40B4-BE49-F238E27FC236}">
                  <a16:creationId xmlns:a16="http://schemas.microsoft.com/office/drawing/2014/main" id="{6285A47C-BD39-DDF2-1097-9795E8D00379}"/>
                </a:ext>
              </a:extLst>
            </p:cNvPr>
            <p:cNvSpPr/>
            <p:nvPr/>
          </p:nvSpPr>
          <p:spPr>
            <a:xfrm>
              <a:off x="3137686"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42155C53-BA04-BB45-83C1-299F80CBF983}"/>
                </a:ext>
              </a:extLst>
            </p:cNvPr>
            <p:cNvSpPr/>
            <p:nvPr/>
          </p:nvSpPr>
          <p:spPr>
            <a:xfrm>
              <a:off x="4823500"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AB14D113-FD02-9FA8-1AFA-57D786315697}"/>
                </a:ext>
              </a:extLst>
            </p:cNvPr>
            <p:cNvSpPr/>
            <p:nvPr/>
          </p:nvSpPr>
          <p:spPr>
            <a:xfrm>
              <a:off x="6509314"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939CFE45-495F-9952-0CF3-5470E1979A2C}"/>
                </a:ext>
              </a:extLst>
            </p:cNvPr>
            <p:cNvSpPr/>
            <p:nvPr/>
          </p:nvSpPr>
          <p:spPr>
            <a:xfrm>
              <a:off x="8247786"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FDD0CCA5-204D-E4DF-60A9-52BE4619A76E}"/>
              </a:ext>
            </a:extLst>
          </p:cNvPr>
          <p:cNvSpPr txBox="1"/>
          <p:nvPr/>
        </p:nvSpPr>
        <p:spPr>
          <a:xfrm>
            <a:off x="378860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开源模型</a:t>
            </a:r>
            <a:endParaRPr lang="en-US" sz="1400" dirty="0"/>
          </a:p>
        </p:txBody>
      </p:sp>
      <p:sp>
        <p:nvSpPr>
          <p:cNvPr id="59" name="TextBox 58">
            <a:extLst>
              <a:ext uri="{FF2B5EF4-FFF2-40B4-BE49-F238E27FC236}">
                <a16:creationId xmlns:a16="http://schemas.microsoft.com/office/drawing/2014/main" id="{B830BAF5-55A0-2C2E-506E-9A4985F18A5C}"/>
              </a:ext>
            </a:extLst>
          </p:cNvPr>
          <p:cNvSpPr txBox="1"/>
          <p:nvPr/>
        </p:nvSpPr>
        <p:spPr>
          <a:xfrm>
            <a:off x="5527072"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量化</a:t>
            </a:r>
            <a:endParaRPr lang="en-US" sz="1400" dirty="0"/>
          </a:p>
        </p:txBody>
      </p:sp>
      <p:sp>
        <p:nvSpPr>
          <p:cNvPr id="60" name="TextBox 59">
            <a:extLst>
              <a:ext uri="{FF2B5EF4-FFF2-40B4-BE49-F238E27FC236}">
                <a16:creationId xmlns:a16="http://schemas.microsoft.com/office/drawing/2014/main" id="{B77FADD9-E8F6-686C-1F15-DAE972CFD26C}"/>
              </a:ext>
            </a:extLst>
          </p:cNvPr>
          <p:cNvSpPr txBox="1"/>
          <p:nvPr/>
        </p:nvSpPr>
        <p:spPr>
          <a:xfrm>
            <a:off x="720711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部署格式</a:t>
            </a:r>
            <a:endParaRPr lang="en-US" sz="1400" dirty="0"/>
          </a:p>
        </p:txBody>
      </p:sp>
      <p:sp>
        <p:nvSpPr>
          <p:cNvPr id="61" name="TextBox 60">
            <a:extLst>
              <a:ext uri="{FF2B5EF4-FFF2-40B4-BE49-F238E27FC236}">
                <a16:creationId xmlns:a16="http://schemas.microsoft.com/office/drawing/2014/main" id="{939CD599-750E-4400-674B-9B97AF00D801}"/>
              </a:ext>
            </a:extLst>
          </p:cNvPr>
          <p:cNvSpPr txBox="1"/>
          <p:nvPr/>
        </p:nvSpPr>
        <p:spPr>
          <a:xfrm>
            <a:off x="8887150"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部署框架</a:t>
            </a:r>
            <a:endParaRPr lang="en-US" sz="1400" dirty="0"/>
          </a:p>
        </p:txBody>
      </p:sp>
      <p:sp>
        <p:nvSpPr>
          <p:cNvPr id="62" name="TextBox 61">
            <a:extLst>
              <a:ext uri="{FF2B5EF4-FFF2-40B4-BE49-F238E27FC236}">
                <a16:creationId xmlns:a16="http://schemas.microsoft.com/office/drawing/2014/main" id="{85733DBE-544E-8B03-5178-693B58919879}"/>
              </a:ext>
            </a:extLst>
          </p:cNvPr>
          <p:cNvSpPr txBox="1"/>
          <p:nvPr/>
        </p:nvSpPr>
        <p:spPr>
          <a:xfrm>
            <a:off x="1062562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运行时</a:t>
            </a:r>
            <a:endParaRPr lang="en-US" sz="1400" dirty="0"/>
          </a:p>
        </p:txBody>
      </p:sp>
      <p:sp>
        <p:nvSpPr>
          <p:cNvPr id="65" name="Content Placeholder 2">
            <a:extLst>
              <a:ext uri="{FF2B5EF4-FFF2-40B4-BE49-F238E27FC236}">
                <a16:creationId xmlns:a16="http://schemas.microsoft.com/office/drawing/2014/main" id="{2DCEE5A4-6090-DA6A-E1E4-DE33A8556FD9}"/>
              </a:ext>
            </a:extLst>
          </p:cNvPr>
          <p:cNvSpPr>
            <a:spLocks noGrp="1"/>
          </p:cNvSpPr>
          <p:nvPr>
            <p:ph idx="1"/>
          </p:nvPr>
        </p:nvSpPr>
        <p:spPr>
          <a:xfrm>
            <a:off x="153055" y="2035402"/>
            <a:ext cx="3230860" cy="4105134"/>
          </a:xfrm>
          <a:noFill/>
        </p:spPr>
        <p:txBody>
          <a:bodyPr>
            <a:normAutofit fontScale="47500" lnSpcReduction="20000"/>
          </a:bodyPr>
          <a:lstStyle/>
          <a:p>
            <a:pPr marL="122238" indent="-122238">
              <a:lnSpc>
                <a:spcPct val="120000"/>
              </a:lnSpc>
            </a:pPr>
            <a:r>
              <a:rPr lang="en-US" altLang="zh-CN" dirty="0"/>
              <a:t>GAI</a:t>
            </a:r>
            <a:r>
              <a:rPr lang="zh-CN" altLang="en-US" dirty="0"/>
              <a:t>开源发展迅猛但是碎片化严重</a:t>
            </a:r>
            <a:endParaRPr lang="en-US" altLang="zh-CN" dirty="0"/>
          </a:p>
          <a:p>
            <a:pPr marL="347663" lvl="1" indent="-112713">
              <a:lnSpc>
                <a:spcPct val="120000"/>
              </a:lnSpc>
            </a:pPr>
            <a:r>
              <a:rPr lang="en-US" dirty="0" err="1"/>
              <a:t>说明创新生态非常繁荣</a:t>
            </a:r>
            <a:r>
              <a:rPr lang="zh-CN" altLang="en-US" dirty="0"/>
              <a:t>，优胜劣汰，进化速度很快</a:t>
            </a:r>
            <a:endParaRPr lang="en-US" dirty="0"/>
          </a:p>
          <a:p>
            <a:pPr marL="347663" lvl="1" indent="-112713">
              <a:lnSpc>
                <a:spcPct val="120000"/>
              </a:lnSpc>
            </a:pPr>
            <a:r>
              <a:rPr lang="en-US" dirty="0" err="1"/>
              <a:t>但是也造成了应用</a:t>
            </a:r>
            <a:r>
              <a:rPr lang="zh-CN" altLang="en-US" dirty="0"/>
              <a:t>烟筒</a:t>
            </a:r>
            <a:r>
              <a:rPr lang="en-US" dirty="0" err="1"/>
              <a:t>生态</a:t>
            </a:r>
            <a:r>
              <a:rPr lang="zh-CN" altLang="en-US" dirty="0"/>
              <a:t>，难以大规模产品化，例如：多个模型不能共享计算运行时</a:t>
            </a:r>
            <a:endParaRPr lang="en-US" altLang="zh-CN" dirty="0"/>
          </a:p>
          <a:p>
            <a:pPr marL="122238" indent="-122238">
              <a:lnSpc>
                <a:spcPct val="120000"/>
              </a:lnSpc>
            </a:pPr>
            <a:r>
              <a:rPr lang="en-US" dirty="0" err="1"/>
              <a:t>传统标准组织难以应对GAI的迅速发展</a:t>
            </a:r>
            <a:endParaRPr lang="en-US" dirty="0"/>
          </a:p>
          <a:p>
            <a:pPr marL="347663" lvl="1" indent="-112713">
              <a:lnSpc>
                <a:spcPct val="120000"/>
              </a:lnSpc>
            </a:pPr>
            <a:r>
              <a:rPr lang="en-US" dirty="0" err="1"/>
              <a:t>软件迭代速度以天为单位</a:t>
            </a:r>
            <a:r>
              <a:rPr lang="zh-CN" altLang="en-US" dirty="0"/>
              <a:t>，</a:t>
            </a:r>
            <a:endParaRPr lang="en-US" altLang="zh-CN" dirty="0"/>
          </a:p>
          <a:p>
            <a:pPr marL="347663" lvl="1" indent="-112713">
              <a:lnSpc>
                <a:spcPct val="120000"/>
              </a:lnSpc>
            </a:pPr>
            <a:r>
              <a:rPr lang="en-US" dirty="0" err="1"/>
              <a:t>开源GAI迅速传播</a:t>
            </a:r>
            <a:r>
              <a:rPr lang="zh-CN" altLang="en-US" dirty="0"/>
              <a:t>，衍生应用难以监管</a:t>
            </a:r>
            <a:endParaRPr lang="en-US" altLang="zh-CN" dirty="0"/>
          </a:p>
          <a:p>
            <a:pPr marL="347663" lvl="1" indent="-112713">
              <a:lnSpc>
                <a:spcPct val="120000"/>
              </a:lnSpc>
            </a:pPr>
            <a:r>
              <a:rPr lang="en-US" dirty="0" err="1"/>
              <a:t>因为不同国家地区在GAI标准化上利益不同</a:t>
            </a:r>
            <a:r>
              <a:rPr lang="zh-CN" altLang="en-US" dirty="0"/>
              <a:t>，难以达成共识</a:t>
            </a:r>
            <a:endParaRPr lang="en-US" altLang="zh-CN" dirty="0"/>
          </a:p>
          <a:p>
            <a:pPr marL="122238" indent="-122238">
              <a:lnSpc>
                <a:spcPct val="120000"/>
              </a:lnSpc>
            </a:pPr>
            <a:r>
              <a:rPr lang="zh-CN" altLang="en-US" dirty="0"/>
              <a:t>开源基金会也在制定</a:t>
            </a:r>
            <a:r>
              <a:rPr lang="en-US" altLang="zh-CN" dirty="0"/>
              <a:t>GAI</a:t>
            </a:r>
            <a:r>
              <a:rPr lang="zh-CN" altLang="en-US" dirty="0"/>
              <a:t>的标准</a:t>
            </a:r>
            <a:endParaRPr lang="en-US" altLang="zh-CN" dirty="0"/>
          </a:p>
          <a:p>
            <a:pPr marL="347663" lvl="1" indent="-112713">
              <a:lnSpc>
                <a:spcPct val="120000"/>
              </a:lnSpc>
            </a:pPr>
            <a:r>
              <a:rPr lang="en-US" dirty="0" err="1"/>
              <a:t>开源基金会传统上是制定计算标准的平台</a:t>
            </a:r>
            <a:r>
              <a:rPr lang="zh-CN" altLang="en-US" dirty="0"/>
              <a:t>，例如：</a:t>
            </a:r>
            <a:r>
              <a:rPr lang="en-US" altLang="zh-CN" dirty="0"/>
              <a:t>OS</a:t>
            </a:r>
            <a:r>
              <a:rPr lang="zh-CN" altLang="en-US" dirty="0"/>
              <a:t>，</a:t>
            </a:r>
            <a:r>
              <a:rPr lang="en-US" altLang="zh-CN" dirty="0"/>
              <a:t>cloud</a:t>
            </a:r>
            <a:r>
              <a:rPr lang="zh-CN" altLang="en-US" dirty="0"/>
              <a:t> </a:t>
            </a:r>
            <a:r>
              <a:rPr lang="en-US" altLang="zh-CN" dirty="0"/>
              <a:t>OS</a:t>
            </a:r>
            <a:r>
              <a:rPr lang="zh-CN" altLang="en-US" dirty="0"/>
              <a:t>，</a:t>
            </a:r>
            <a:r>
              <a:rPr lang="en-US" altLang="zh-CN" dirty="0"/>
              <a:t>AI</a:t>
            </a:r>
            <a:r>
              <a:rPr lang="zh-CN" altLang="en-US" dirty="0"/>
              <a:t>是新计算平台，从第一天开源就是最重要的驱动力之一</a:t>
            </a:r>
            <a:endParaRPr lang="en-US" dirty="0"/>
          </a:p>
          <a:p>
            <a:pPr marL="347663" lvl="1" indent="-112713">
              <a:lnSpc>
                <a:spcPct val="120000"/>
              </a:lnSpc>
            </a:pPr>
            <a:r>
              <a:rPr lang="en-US" dirty="0" err="1"/>
              <a:t>GAI工程化应用将会是基金会的主要任务</a:t>
            </a:r>
            <a:r>
              <a:rPr lang="zh-CN" altLang="en-US" dirty="0"/>
              <a:t>，类似</a:t>
            </a:r>
            <a:r>
              <a:rPr lang="en-US" altLang="zh-CN" dirty="0"/>
              <a:t>ONNX</a:t>
            </a:r>
            <a:r>
              <a:rPr lang="zh-CN" altLang="en-US" dirty="0"/>
              <a:t>标准</a:t>
            </a:r>
            <a:endParaRPr lang="en-US" dirty="0"/>
          </a:p>
        </p:txBody>
      </p:sp>
    </p:spTree>
    <p:extLst>
      <p:ext uri="{BB962C8B-B14F-4D97-AF65-F5344CB8AC3E}">
        <p14:creationId xmlns:p14="http://schemas.microsoft.com/office/powerpoint/2010/main" val="326605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0526-4434-F9B0-90F6-2C9E4A702C2B}"/>
              </a:ext>
            </a:extLst>
          </p:cNvPr>
          <p:cNvSpPr>
            <a:spLocks noGrp="1"/>
          </p:cNvSpPr>
          <p:nvPr>
            <p:ph type="title"/>
          </p:nvPr>
        </p:nvSpPr>
        <p:spPr/>
        <p:txBody>
          <a:bodyPr/>
          <a:lstStyle/>
          <a:p>
            <a:r>
              <a:rPr lang="en-US" dirty="0"/>
              <a:t>On-</a:t>
            </a:r>
            <a:r>
              <a:rPr lang="en-US" dirty="0" err="1"/>
              <a:t>Device模型推理和微调栈和标准</a:t>
            </a:r>
            <a:endParaRPr lang="en-US" dirty="0"/>
          </a:p>
        </p:txBody>
      </p:sp>
      <p:grpSp>
        <p:nvGrpSpPr>
          <p:cNvPr id="4" name="Group 3">
            <a:extLst>
              <a:ext uri="{FF2B5EF4-FFF2-40B4-BE49-F238E27FC236}">
                <a16:creationId xmlns:a16="http://schemas.microsoft.com/office/drawing/2014/main" id="{CEF2BCE1-F410-CAB8-3747-AD68A9377138}"/>
              </a:ext>
            </a:extLst>
          </p:cNvPr>
          <p:cNvGrpSpPr/>
          <p:nvPr/>
        </p:nvGrpSpPr>
        <p:grpSpPr>
          <a:xfrm>
            <a:off x="377753" y="1545772"/>
            <a:ext cx="4455505" cy="5142761"/>
            <a:chOff x="7714724" y="2161462"/>
            <a:chExt cx="3957269" cy="4233155"/>
          </a:xfrm>
        </p:grpSpPr>
        <p:sp>
          <p:nvSpPr>
            <p:cNvPr id="5" name="Rounded Rectangle 4">
              <a:extLst>
                <a:ext uri="{FF2B5EF4-FFF2-40B4-BE49-F238E27FC236}">
                  <a16:creationId xmlns:a16="http://schemas.microsoft.com/office/drawing/2014/main" id="{29E3E6CF-C8BE-959D-0D2D-8F49901F34EE}"/>
                </a:ext>
              </a:extLst>
            </p:cNvPr>
            <p:cNvSpPr/>
            <p:nvPr/>
          </p:nvSpPr>
          <p:spPr>
            <a:xfrm>
              <a:off x="7714725"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CPU</a:t>
              </a:r>
            </a:p>
          </p:txBody>
        </p:sp>
        <p:sp>
          <p:nvSpPr>
            <p:cNvPr id="6" name="Rounded Rectangle 5">
              <a:extLst>
                <a:ext uri="{FF2B5EF4-FFF2-40B4-BE49-F238E27FC236}">
                  <a16:creationId xmlns:a16="http://schemas.microsoft.com/office/drawing/2014/main" id="{EE87408B-FD15-EAF8-7C6F-D0DC2496685E}"/>
                </a:ext>
              </a:extLst>
            </p:cNvPr>
            <p:cNvSpPr/>
            <p:nvPr/>
          </p:nvSpPr>
          <p:spPr>
            <a:xfrm>
              <a:off x="7714724" y="5352892"/>
              <a:ext cx="3932104"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Kernel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endPar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(Matrix,</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Transformer,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Diffusion,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CNN)</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7" name="Rounded Rectangle 6">
              <a:extLst>
                <a:ext uri="{FF2B5EF4-FFF2-40B4-BE49-F238E27FC236}">
                  <a16:creationId xmlns:a16="http://schemas.microsoft.com/office/drawing/2014/main" id="{F3363283-390F-4EC7-72C8-26DECDE824FD}"/>
                </a:ext>
              </a:extLst>
            </p:cNvPr>
            <p:cNvSpPr/>
            <p:nvPr/>
          </p:nvSpPr>
          <p:spPr>
            <a:xfrm>
              <a:off x="7714725" y="4801737"/>
              <a:ext cx="3932104"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Device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Computing</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Light" panose="020B0502040204020203" pitchFamily="34" charset="-122"/>
                  <a:cs typeface="+mn-cs"/>
                </a:rPr>
                <a:t>Cuda</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CANN,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Light" panose="020B0502040204020203" pitchFamily="34" charset="-122"/>
                  <a:cs typeface="+mn-cs"/>
                </a:rPr>
                <a:t>RCom</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8" name="Rounded Rectangle 7">
              <a:extLst>
                <a:ext uri="{FF2B5EF4-FFF2-40B4-BE49-F238E27FC236}">
                  <a16:creationId xmlns:a16="http://schemas.microsoft.com/office/drawing/2014/main" id="{EE0980B9-3334-5D28-DF50-F642CB7911CC}"/>
                </a:ext>
              </a:extLst>
            </p:cNvPr>
            <p:cNvSpPr/>
            <p:nvPr/>
          </p:nvSpPr>
          <p:spPr>
            <a:xfrm>
              <a:off x="8703056"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GPU</a:t>
              </a:r>
            </a:p>
          </p:txBody>
        </p:sp>
        <p:sp>
          <p:nvSpPr>
            <p:cNvPr id="9" name="Rounded Rectangle 8">
              <a:extLst>
                <a:ext uri="{FF2B5EF4-FFF2-40B4-BE49-F238E27FC236}">
                  <a16:creationId xmlns:a16="http://schemas.microsoft.com/office/drawing/2014/main" id="{99AC81D0-6DFC-B5CE-1336-6BA8BEEB6E4A}"/>
                </a:ext>
              </a:extLst>
            </p:cNvPr>
            <p:cNvSpPr/>
            <p:nvPr/>
          </p:nvSpPr>
          <p:spPr>
            <a:xfrm>
              <a:off x="9705940"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NPU</a:t>
              </a:r>
            </a:p>
          </p:txBody>
        </p:sp>
        <p:sp>
          <p:nvSpPr>
            <p:cNvPr id="10" name="Rounded Rectangle 9">
              <a:extLst>
                <a:ext uri="{FF2B5EF4-FFF2-40B4-BE49-F238E27FC236}">
                  <a16:creationId xmlns:a16="http://schemas.microsoft.com/office/drawing/2014/main" id="{D5D83E3D-3C42-6E1D-C967-90BF3CA5DF71}"/>
                </a:ext>
              </a:extLst>
            </p:cNvPr>
            <p:cNvSpPr/>
            <p:nvPr/>
          </p:nvSpPr>
          <p:spPr>
            <a:xfrm>
              <a:off x="10708823"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DSP</a:t>
              </a:r>
            </a:p>
          </p:txBody>
        </p:sp>
        <p:grpSp>
          <p:nvGrpSpPr>
            <p:cNvPr id="11" name="Group 10">
              <a:extLst>
                <a:ext uri="{FF2B5EF4-FFF2-40B4-BE49-F238E27FC236}">
                  <a16:creationId xmlns:a16="http://schemas.microsoft.com/office/drawing/2014/main" id="{02227855-9FDA-323F-D489-373278CFDD32}"/>
                </a:ext>
              </a:extLst>
            </p:cNvPr>
            <p:cNvGrpSpPr/>
            <p:nvPr/>
          </p:nvGrpSpPr>
          <p:grpSpPr>
            <a:xfrm>
              <a:off x="7739889" y="4248518"/>
              <a:ext cx="3906940" cy="490576"/>
              <a:chOff x="863363" y="4042941"/>
              <a:chExt cx="7926261" cy="446013"/>
            </a:xfrm>
          </p:grpSpPr>
          <p:sp>
            <p:nvSpPr>
              <p:cNvPr id="26" name="Rounded Rectangle 25">
                <a:extLst>
                  <a:ext uri="{FF2B5EF4-FFF2-40B4-BE49-F238E27FC236}">
                    <a16:creationId xmlns:a16="http://schemas.microsoft.com/office/drawing/2014/main" id="{0E237B47-9243-967D-C699-CD105C0E518D}"/>
                  </a:ext>
                </a:extLst>
              </p:cNvPr>
              <p:cNvSpPr/>
              <p:nvPr/>
            </p:nvSpPr>
            <p:spPr>
              <a:xfrm>
                <a:off x="863363" y="4042948"/>
                <a:ext cx="3906940" cy="4460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Runtime</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7" name="Rounded Rectangle 26">
                <a:extLst>
                  <a:ext uri="{FF2B5EF4-FFF2-40B4-BE49-F238E27FC236}">
                    <a16:creationId xmlns:a16="http://schemas.microsoft.com/office/drawing/2014/main" id="{94CDF84A-97D7-98D5-89A7-BF7B462E7F89}"/>
                  </a:ext>
                </a:extLst>
              </p:cNvPr>
              <p:cNvSpPr/>
              <p:nvPr/>
            </p:nvSpPr>
            <p:spPr>
              <a:xfrm>
                <a:off x="4882684" y="4042941"/>
                <a:ext cx="3906940" cy="4460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LoRa</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Finetune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Runtime</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nvGrpSpPr>
            <p:cNvPr id="12" name="Group 11">
              <a:extLst>
                <a:ext uri="{FF2B5EF4-FFF2-40B4-BE49-F238E27FC236}">
                  <a16:creationId xmlns:a16="http://schemas.microsoft.com/office/drawing/2014/main" id="{A1B6D83C-A802-5ACF-E466-0125EEC504C1}"/>
                </a:ext>
              </a:extLst>
            </p:cNvPr>
            <p:cNvGrpSpPr/>
            <p:nvPr/>
          </p:nvGrpSpPr>
          <p:grpSpPr>
            <a:xfrm>
              <a:off x="7739889" y="3248522"/>
              <a:ext cx="3932104" cy="927314"/>
              <a:chOff x="5913189" y="2677329"/>
              <a:chExt cx="3932104" cy="927314"/>
            </a:xfrm>
          </p:grpSpPr>
          <p:sp>
            <p:nvSpPr>
              <p:cNvPr id="20" name="Rounded Rectangle 19">
                <a:extLst>
                  <a:ext uri="{FF2B5EF4-FFF2-40B4-BE49-F238E27FC236}">
                    <a16:creationId xmlns:a16="http://schemas.microsoft.com/office/drawing/2014/main" id="{7358009B-3EE9-A483-67A0-227DA4FB1C70}"/>
                  </a:ext>
                </a:extLst>
              </p:cNvPr>
              <p:cNvSpPr/>
              <p:nvPr/>
            </p:nvSpPr>
            <p:spPr>
              <a:xfrm>
                <a:off x="5913189" y="2677329"/>
                <a:ext cx="3932104" cy="9273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Configuration</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nvGrpSpPr>
              <p:cNvPr id="21" name="Group 20">
                <a:extLst>
                  <a:ext uri="{FF2B5EF4-FFF2-40B4-BE49-F238E27FC236}">
                    <a16:creationId xmlns:a16="http://schemas.microsoft.com/office/drawing/2014/main" id="{73E3B6DD-4016-3CA8-2940-969814B3C3AC}"/>
                  </a:ext>
                </a:extLst>
              </p:cNvPr>
              <p:cNvGrpSpPr/>
              <p:nvPr/>
            </p:nvGrpSpPr>
            <p:grpSpPr>
              <a:xfrm>
                <a:off x="6004594" y="3038820"/>
                <a:ext cx="3749293" cy="422424"/>
                <a:chOff x="6609203" y="3621254"/>
                <a:chExt cx="3932104" cy="322843"/>
              </a:xfrm>
            </p:grpSpPr>
            <p:sp>
              <p:nvSpPr>
                <p:cNvPr id="22" name="Rounded Rectangle 21">
                  <a:extLst>
                    <a:ext uri="{FF2B5EF4-FFF2-40B4-BE49-F238E27FC236}">
                      <a16:creationId xmlns:a16="http://schemas.microsoft.com/office/drawing/2014/main" id="{5A69F957-CD9E-F695-F1C6-A3539E00D2C2}"/>
                    </a:ext>
                  </a:extLst>
                </p:cNvPr>
                <p:cNvSpPr/>
                <p:nvPr/>
              </p:nvSpPr>
              <p:spPr>
                <a:xfrm>
                  <a:off x="6609203" y="3621260"/>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Prompt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Template</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3" name="Rounded Rectangle 22">
                  <a:extLst>
                    <a:ext uri="{FF2B5EF4-FFF2-40B4-BE49-F238E27FC236}">
                      <a16:creationId xmlns:a16="http://schemas.microsoft.com/office/drawing/2014/main" id="{7910D550-FDAD-AA66-FC37-0C24542E6132}"/>
                    </a:ext>
                  </a:extLst>
                </p:cNvPr>
                <p:cNvSpPr/>
                <p:nvPr/>
              </p:nvSpPr>
              <p:spPr>
                <a:xfrm>
                  <a:off x="7597534"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Token</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length</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4" name="Rounded Rectangle 23">
                  <a:extLst>
                    <a:ext uri="{FF2B5EF4-FFF2-40B4-BE49-F238E27FC236}">
                      <a16:creationId xmlns:a16="http://schemas.microsoft.com/office/drawing/2014/main" id="{07FCC80F-05C0-42C2-26B3-8B37656F0A1A}"/>
                    </a:ext>
                  </a:extLst>
                </p:cNvPr>
                <p:cNvSpPr/>
                <p:nvPr/>
              </p:nvSpPr>
              <p:spPr>
                <a:xfrm>
                  <a:off x="8600418"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GPU/NPU</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configuration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5" name="Rounded Rectangle 24">
                  <a:extLst>
                    <a:ext uri="{FF2B5EF4-FFF2-40B4-BE49-F238E27FC236}">
                      <a16:creationId xmlns:a16="http://schemas.microsoft.com/office/drawing/2014/main" id="{B91740D4-B948-D12A-EFCB-F9D50DF69920}"/>
                    </a:ext>
                  </a:extLst>
                </p:cNvPr>
                <p:cNvSpPr/>
                <p:nvPr/>
              </p:nvSpPr>
              <p:spPr>
                <a:xfrm>
                  <a:off x="9603301"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Context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Length</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grpSp>
          <p:nvGrpSpPr>
            <p:cNvPr id="13" name="Group 12">
              <a:extLst>
                <a:ext uri="{FF2B5EF4-FFF2-40B4-BE49-F238E27FC236}">
                  <a16:creationId xmlns:a16="http://schemas.microsoft.com/office/drawing/2014/main" id="{7C74C63A-20E1-5C9B-99AB-018EFCE7E908}"/>
                </a:ext>
              </a:extLst>
            </p:cNvPr>
            <p:cNvGrpSpPr/>
            <p:nvPr/>
          </p:nvGrpSpPr>
          <p:grpSpPr>
            <a:xfrm>
              <a:off x="7714724" y="2161462"/>
              <a:ext cx="3932104" cy="1012300"/>
              <a:chOff x="5913189" y="2672700"/>
              <a:chExt cx="3932104" cy="1012300"/>
            </a:xfrm>
          </p:grpSpPr>
          <p:sp>
            <p:nvSpPr>
              <p:cNvPr id="14" name="Rounded Rectangle 13">
                <a:extLst>
                  <a:ext uri="{FF2B5EF4-FFF2-40B4-BE49-F238E27FC236}">
                    <a16:creationId xmlns:a16="http://schemas.microsoft.com/office/drawing/2014/main" id="{A92458EA-659D-E8CB-61B2-B6CE2D49B326}"/>
                  </a:ext>
                </a:extLst>
              </p:cNvPr>
              <p:cNvSpPr/>
              <p:nvPr/>
            </p:nvSpPr>
            <p:spPr>
              <a:xfrm>
                <a:off x="5913189" y="2672700"/>
                <a:ext cx="3932104" cy="10123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Inference Model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Format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nvGrpSpPr>
              <p:cNvPr id="15" name="Group 14">
                <a:extLst>
                  <a:ext uri="{FF2B5EF4-FFF2-40B4-BE49-F238E27FC236}">
                    <a16:creationId xmlns:a16="http://schemas.microsoft.com/office/drawing/2014/main" id="{27EB46E2-198D-E5F9-1FA0-41CCFF4E72E1}"/>
                  </a:ext>
                </a:extLst>
              </p:cNvPr>
              <p:cNvGrpSpPr/>
              <p:nvPr/>
            </p:nvGrpSpPr>
            <p:grpSpPr>
              <a:xfrm>
                <a:off x="6004594" y="3119166"/>
                <a:ext cx="3749293" cy="422442"/>
                <a:chOff x="6609203" y="3682663"/>
                <a:chExt cx="3932104" cy="322857"/>
              </a:xfrm>
            </p:grpSpPr>
            <p:sp>
              <p:nvSpPr>
                <p:cNvPr id="16" name="Rounded Rectangle 15">
                  <a:extLst>
                    <a:ext uri="{FF2B5EF4-FFF2-40B4-BE49-F238E27FC236}">
                      <a16:creationId xmlns:a16="http://schemas.microsoft.com/office/drawing/2014/main" id="{63EE6AE9-13F3-8E55-0C52-D3C129426115}"/>
                    </a:ext>
                  </a:extLst>
                </p:cNvPr>
                <p:cNvSpPr/>
                <p:nvPr/>
              </p:nvSpPr>
              <p:spPr>
                <a:xfrm>
                  <a:off x="6609203" y="3682667"/>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Low</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bit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Quantization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7" name="Rounded Rectangle 16">
                  <a:extLst>
                    <a:ext uri="{FF2B5EF4-FFF2-40B4-BE49-F238E27FC236}">
                      <a16:creationId xmlns:a16="http://schemas.microsoft.com/office/drawing/2014/main" id="{C8C208CA-3434-8828-292E-B4EFD4B4462C}"/>
                    </a:ext>
                  </a:extLst>
                </p:cNvPr>
                <p:cNvSpPr/>
                <p:nvPr/>
              </p:nvSpPr>
              <p:spPr>
                <a:xfrm>
                  <a:off x="7597534" y="3682663"/>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Tokenization</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format</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8" name="Rounded Rectangle 17">
                  <a:extLst>
                    <a:ext uri="{FF2B5EF4-FFF2-40B4-BE49-F238E27FC236}">
                      <a16:creationId xmlns:a16="http://schemas.microsoft.com/office/drawing/2014/main" id="{B9E1D469-50C2-ADFE-D7D0-32A11E651999}"/>
                    </a:ext>
                  </a:extLst>
                </p:cNvPr>
                <p:cNvSpPr/>
                <p:nvPr/>
              </p:nvSpPr>
              <p:spPr>
                <a:xfrm>
                  <a:off x="8600418" y="3682675"/>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Weights</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Compression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9" name="Rounded Rectangle 18">
                  <a:extLst>
                    <a:ext uri="{FF2B5EF4-FFF2-40B4-BE49-F238E27FC236}">
                      <a16:creationId xmlns:a16="http://schemas.microsoft.com/office/drawing/2014/main" id="{6FB325DF-81FA-F314-4184-5AA45771B69A}"/>
                    </a:ext>
                  </a:extLst>
                </p:cNvPr>
                <p:cNvSpPr/>
                <p:nvPr/>
              </p:nvSpPr>
              <p:spPr>
                <a:xfrm>
                  <a:off x="9603301" y="3682683"/>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Checkpoint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Weights</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grpSp>
      <p:graphicFrame>
        <p:nvGraphicFramePr>
          <p:cNvPr id="28" name="Table 27">
            <a:extLst>
              <a:ext uri="{FF2B5EF4-FFF2-40B4-BE49-F238E27FC236}">
                <a16:creationId xmlns:a16="http://schemas.microsoft.com/office/drawing/2014/main" id="{64622CE7-A11B-E09A-C178-028D39437606}"/>
              </a:ext>
            </a:extLst>
          </p:cNvPr>
          <p:cNvGraphicFramePr>
            <a:graphicFrameLocks noGrp="1"/>
          </p:cNvGraphicFramePr>
          <p:nvPr/>
        </p:nvGraphicFramePr>
        <p:xfrm>
          <a:off x="5207697" y="1545772"/>
          <a:ext cx="6578217" cy="469867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068033011"/>
                    </a:ext>
                  </a:extLst>
                </a:gridCol>
                <a:gridCol w="2492829">
                  <a:extLst>
                    <a:ext uri="{9D8B030D-6E8A-4147-A177-3AD203B41FA5}">
                      <a16:colId xmlns:a16="http://schemas.microsoft.com/office/drawing/2014/main" val="3753577739"/>
                    </a:ext>
                  </a:extLst>
                </a:gridCol>
                <a:gridCol w="2583160">
                  <a:extLst>
                    <a:ext uri="{9D8B030D-6E8A-4147-A177-3AD203B41FA5}">
                      <a16:colId xmlns:a16="http://schemas.microsoft.com/office/drawing/2014/main" val="1097417777"/>
                    </a:ext>
                  </a:extLst>
                </a:gridCol>
              </a:tblGrid>
              <a:tr h="548241">
                <a:tc>
                  <a:txBody>
                    <a:bodyPr/>
                    <a:lstStyle/>
                    <a:p>
                      <a:endParaRPr lang="en-US" sz="1100" b="0" i="0">
                        <a:latin typeface="Microsoft YaHei UI Light" panose="020B0502040204020203" pitchFamily="34" charset="-122"/>
                        <a:ea typeface="Microsoft YaHei UI Light" panose="020B0502040204020203" pitchFamily="34" charset="-122"/>
                      </a:endParaRPr>
                    </a:p>
                  </a:txBody>
                  <a:tcPr/>
                </a:tc>
                <a:tc>
                  <a:txBody>
                    <a:bodyPr/>
                    <a:lstStyle/>
                    <a:p>
                      <a:r>
                        <a:rPr lang="en-US" sz="1100" b="0" i="0" dirty="0" err="1">
                          <a:latin typeface="Microsoft YaHei UI Light" panose="020B0502040204020203" pitchFamily="34" charset="-122"/>
                          <a:ea typeface="Microsoft YaHei UI Light" panose="020B0502040204020203" pitchFamily="34" charset="-122"/>
                        </a:rPr>
                        <a:t>既有标准</a:t>
                      </a:r>
                      <a:endParaRPr lang="en-US" sz="11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100" b="0" i="0" dirty="0" err="1">
                          <a:latin typeface="Microsoft YaHei UI Light" panose="020B0502040204020203" pitchFamily="34" charset="-122"/>
                          <a:ea typeface="Microsoft YaHei UI Light" panose="020B0502040204020203" pitchFamily="34" charset="-122"/>
                        </a:rPr>
                        <a:t>开源事实标准</a:t>
                      </a:r>
                      <a:r>
                        <a:rPr lang="zh-CN" altLang="en-US" sz="1100" b="0" i="0" dirty="0">
                          <a:latin typeface="Microsoft YaHei UI Light" panose="020B0502040204020203" pitchFamily="34" charset="-122"/>
                          <a:ea typeface="Microsoft YaHei UI Light" panose="020B0502040204020203" pitchFamily="34" charset="-122"/>
                        </a:rPr>
                        <a:t>，新标准提案</a:t>
                      </a:r>
                      <a:endParaRPr lang="en-US" sz="11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019721675"/>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推理Model</a:t>
                      </a:r>
                      <a:r>
                        <a:rPr lang="zh-CN" altLang="en-US" sz="1200" b="0" i="0" dirty="0">
                          <a:latin typeface="Microsoft YaHei UI Light" panose="020B0502040204020203" pitchFamily="34" charset="-122"/>
                          <a:ea typeface="Microsoft YaHei UI Light" panose="020B0502040204020203" pitchFamily="34" charset="-122"/>
                        </a:rPr>
                        <a:t> 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ONNX</a:t>
                      </a:r>
                    </a:p>
                    <a:p>
                      <a:r>
                        <a:rPr lang="en-US"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不支持大于</a:t>
                      </a:r>
                      <a:r>
                        <a:rPr lang="en-US" altLang="zh-CN" sz="1200" b="0" i="0" dirty="0">
                          <a:latin typeface="Microsoft YaHei UI Light" panose="020B0502040204020203" pitchFamily="34" charset="-122"/>
                          <a:ea typeface="Microsoft YaHei UI Light" panose="020B0502040204020203" pitchFamily="34" charset="-122"/>
                        </a:rPr>
                        <a:t>2GB</a:t>
                      </a:r>
                      <a:r>
                        <a:rPr lang="zh-CN" altLang="en-US" sz="1200" b="0" i="0" dirty="0">
                          <a:latin typeface="Microsoft YaHei UI Light" panose="020B0502040204020203" pitchFamily="34" charset="-122"/>
                          <a:ea typeface="Microsoft YaHei UI Light" panose="020B0502040204020203" pitchFamily="34" charset="-122"/>
                        </a:rPr>
                        <a:t>的</a:t>
                      </a:r>
                      <a:r>
                        <a:rPr lang="en-US" altLang="zh-CN" sz="1200" b="0" i="0" dirty="0">
                          <a:latin typeface="Microsoft YaHei UI Light" panose="020B0502040204020203" pitchFamily="34" charset="-122"/>
                          <a:ea typeface="Microsoft YaHei UI Light" panose="020B0502040204020203" pitchFamily="34" charset="-122"/>
                        </a:rPr>
                        <a:t>model</a:t>
                      </a:r>
                      <a:r>
                        <a:rPr lang="zh-CN" altLang="en-US" sz="1200" b="0" i="0" dirty="0">
                          <a:latin typeface="Microsoft YaHei UI Light" panose="020B0502040204020203" pitchFamily="34" charset="-122"/>
                          <a:ea typeface="Microsoft YaHei UI Light" panose="020B0502040204020203" pitchFamily="34" charset="-122"/>
                        </a:rPr>
                        <a:t>，</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PyTorch</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ckpt</a:t>
                      </a:r>
                      <a:endParaRPr lang="en-US" altLang="zh-CN" sz="1200" b="0" i="0" dirty="0">
                        <a:latin typeface="Microsoft YaHei UI Light" panose="020B0502040204020203" pitchFamily="34" charset="-122"/>
                        <a:ea typeface="Microsoft YaHei UI Light" panose="020B0502040204020203" pitchFamily="34" charset="-122"/>
                      </a:endParaRPr>
                    </a:p>
                    <a:p>
                      <a:r>
                        <a:rPr lang="en-US" sz="1200" b="0" i="0" dirty="0">
                          <a:latin typeface="Microsoft YaHei UI Light" panose="020B0502040204020203" pitchFamily="34" charset="-122"/>
                          <a:ea typeface="Microsoft YaHei UI Light" panose="020B0502040204020203" pitchFamily="34" charset="-122"/>
                        </a:rPr>
                        <a:t>HF</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safetensor</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GGML:</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GGUF</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594345455"/>
                  </a:ext>
                </a:extLst>
              </a:tr>
              <a:tr h="677305">
                <a:tc>
                  <a:txBody>
                    <a:bodyPr/>
                    <a:lstStyle/>
                    <a:p>
                      <a:r>
                        <a:rPr lang="en-US" sz="1200" b="0" i="0" dirty="0">
                          <a:latin typeface="Microsoft YaHei UI Light" panose="020B0502040204020203" pitchFamily="34" charset="-122"/>
                          <a:ea typeface="Microsoft YaHei UI Light" panose="020B0502040204020203" pitchFamily="34" charset="-122"/>
                        </a:rPr>
                        <a:t>Model</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Runtime</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runtime</a:t>
                      </a:r>
                    </a:p>
                    <a:p>
                      <a:r>
                        <a:rPr lang="en-US" altLang="zh-CN"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标准算子没有</a:t>
                      </a:r>
                      <a:r>
                        <a:rPr lang="en-US" altLang="zh-CN" sz="1200" b="0" i="0" dirty="0">
                          <a:latin typeface="Microsoft YaHei UI Light" panose="020B0502040204020203" pitchFamily="34" charset="-122"/>
                          <a:ea typeface="Microsoft YaHei UI Light" panose="020B0502040204020203" pitchFamily="34" charset="-122"/>
                        </a:rPr>
                        <a:t>LLM</a:t>
                      </a:r>
                      <a:r>
                        <a:rPr lang="zh-CN" altLang="en-US" sz="1200" b="0" i="0" dirty="0">
                          <a:latin typeface="Microsoft YaHei UI Light" panose="020B0502040204020203" pitchFamily="34" charset="-122"/>
                          <a:ea typeface="Microsoft YaHei UI Light" panose="020B0502040204020203" pitchFamily="34" charset="-122"/>
                        </a:rPr>
                        <a:t>和</a:t>
                      </a:r>
                      <a:r>
                        <a:rPr lang="en-US" altLang="zh-CN" sz="1200" b="0" i="0" dirty="0">
                          <a:latin typeface="Microsoft YaHei UI Light" panose="020B0502040204020203" pitchFamily="34" charset="-122"/>
                          <a:ea typeface="Microsoft YaHei UI Light" panose="020B0502040204020203" pitchFamily="34" charset="-122"/>
                        </a:rPr>
                        <a:t>SD</a:t>
                      </a:r>
                      <a:r>
                        <a:rPr lang="zh-CN" altLang="en-US" sz="1200" b="0" i="0" dirty="0">
                          <a:latin typeface="Microsoft YaHei UI Light" panose="020B0502040204020203" pitchFamily="34" charset="-122"/>
                          <a:ea typeface="Microsoft YaHei UI Light" panose="020B0502040204020203" pitchFamily="34" charset="-122"/>
                        </a:rPr>
                        <a:t>做算子库优化，不支持</a:t>
                      </a:r>
                      <a:r>
                        <a:rPr lang="en-US" altLang="zh-CN" sz="1200" b="0" i="0" dirty="0">
                          <a:latin typeface="Microsoft YaHei UI Light" panose="020B0502040204020203" pitchFamily="34" charset="-122"/>
                          <a:ea typeface="Microsoft YaHei UI Light" panose="020B0502040204020203" pitchFamily="34" charset="-122"/>
                        </a:rPr>
                        <a:t>finetune</a:t>
                      </a: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Llama</a:t>
                      </a:r>
                      <a:r>
                        <a:rPr lang="en-US" altLang="zh-CN" sz="1200" b="0" i="0" dirty="0" err="1">
                          <a:latin typeface="Microsoft YaHei UI Light" panose="020B0502040204020203" pitchFamily="34" charset="-122"/>
                          <a:ea typeface="Microsoft YaHei UI Light" panose="020B0502040204020203" pitchFamily="34" charset="-122"/>
                        </a:rPr>
                        <a:t>.cpp</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a:t>
                      </a:r>
                      <a:r>
                        <a:rPr lang="en-US" altLang="zh-CN" sz="1200" b="0" i="0" dirty="0" err="1">
                          <a:latin typeface="Microsoft YaHei UI Light" panose="020B0502040204020203" pitchFamily="34" charset="-122"/>
                          <a:ea typeface="Microsoft YaHei UI Light" panose="020B0502040204020203" pitchFamily="34" charset="-122"/>
                        </a:rPr>
                        <a:t>vLLM</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Nvidia</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Tensorrt-llm</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Apple</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MLX</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155525775"/>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推理量化和压缩格式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GTPQ</a:t>
                      </a:r>
                      <a:r>
                        <a:rPr lang="en-US" altLang="zh-CN" sz="1200" b="0" i="0" dirty="0">
                          <a:latin typeface="Microsoft YaHei UI Light" panose="020B0502040204020203" pitchFamily="34" charset="-122"/>
                          <a:ea typeface="Microsoft YaHei UI Light" panose="020B0502040204020203" pitchFamily="34" charset="-122"/>
                        </a:rPr>
                        <a:t>/</a:t>
                      </a:r>
                      <a:r>
                        <a:rPr lang="en-US" altLang="zh-CN" sz="1200" b="0" i="0" dirty="0" err="1">
                          <a:latin typeface="Microsoft YaHei UI Light" panose="020B0502040204020203" pitchFamily="34" charset="-122"/>
                          <a:ea typeface="Microsoft YaHei UI Light" panose="020B0502040204020203" pitchFamily="34" charset="-122"/>
                        </a:rPr>
                        <a:t>AutoGTPQ</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(GPU)</a:t>
                      </a:r>
                    </a:p>
                    <a:p>
                      <a:r>
                        <a:rPr lang="en-US" altLang="zh-CN" sz="1200" b="0" i="0" dirty="0">
                          <a:latin typeface="Microsoft YaHei UI Light" panose="020B0502040204020203" pitchFamily="34" charset="-122"/>
                          <a:ea typeface="Microsoft YaHei UI Light" panose="020B0502040204020203" pitchFamily="34" charset="-122"/>
                        </a:rPr>
                        <a:t>GGUF(CPU)</a:t>
                      </a:r>
                    </a:p>
                    <a:p>
                      <a:r>
                        <a:rPr lang="en-US" altLang="zh-CN" sz="1200" b="0" i="0" dirty="0">
                          <a:latin typeface="Microsoft YaHei UI Light" panose="020B0502040204020203" pitchFamily="34" charset="-122"/>
                          <a:ea typeface="Microsoft YaHei UI Light" panose="020B0502040204020203" pitchFamily="34" charset="-122"/>
                        </a:rPr>
                        <a:t>AWQ</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742071498"/>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推理低</a:t>
                      </a:r>
                      <a:r>
                        <a:rPr lang="zh-CN" altLang="en-US" sz="1200" b="0" i="0" dirty="0">
                          <a:latin typeface="Microsoft YaHei UI Light" panose="020B0502040204020203" pitchFamily="34" charset="-122"/>
                          <a:ea typeface="Microsoft YaHei UI Light" panose="020B0502040204020203" pitchFamily="34" charset="-122"/>
                        </a:rPr>
                        <a:t> </a:t>
                      </a:r>
                      <a:r>
                        <a:rPr lang="en-US" sz="1200" b="0" i="0" dirty="0">
                          <a:latin typeface="Microsoft YaHei UI Light" panose="020B0502040204020203" pitchFamily="34" charset="-122"/>
                          <a:ea typeface="Microsoft YaHei UI Light" panose="020B0502040204020203" pitchFamily="34" charset="-122"/>
                        </a:rPr>
                        <a:t>bit</a:t>
                      </a:r>
                      <a:r>
                        <a:rPr lang="zh-CN" altLang="en-US" sz="1200" b="0" i="0" dirty="0">
                          <a:latin typeface="Microsoft YaHei UI Light" panose="020B0502040204020203" pitchFamily="34" charset="-122"/>
                          <a:ea typeface="Microsoft YaHei UI Light" panose="020B0502040204020203" pitchFamily="34" charset="-122"/>
                        </a:rPr>
                        <a:t> 权重标准</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a:latin typeface="Microsoft YaHei UI Light" panose="020B0502040204020203" pitchFamily="34" charset="-122"/>
                          <a:ea typeface="Microsoft YaHei UI Light" panose="020B0502040204020203" pitchFamily="34" charset="-122"/>
                        </a:rPr>
                        <a:t>bfloat16,</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fp8,</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int8</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Microsoft YaHei UI Light" panose="020B0502040204020203" pitchFamily="34" charset="-122"/>
                          <a:ea typeface="Microsoft YaHei UI Light" panose="020B0502040204020203" pitchFamily="34" charset="-122"/>
                        </a:rPr>
                        <a:t>OCP </a:t>
                      </a:r>
                      <a:r>
                        <a:rPr lang="en-US" sz="1200" b="0" i="0" dirty="0" err="1">
                          <a:latin typeface="Microsoft YaHei UI Light" panose="020B0502040204020203" pitchFamily="34" charset="-122"/>
                          <a:ea typeface="Microsoft YaHei UI Light" panose="020B0502040204020203" pitchFamily="34" charset="-122"/>
                        </a:rPr>
                        <a:t>Microscaling</a:t>
                      </a:r>
                      <a:r>
                        <a:rPr lang="en-US" sz="1200" b="0" i="0" dirty="0">
                          <a:latin typeface="Microsoft YaHei UI Light" panose="020B0502040204020203" pitchFamily="34" charset="-122"/>
                          <a:ea typeface="Microsoft YaHei UI Light" panose="020B0502040204020203" pitchFamily="34" charset="-122"/>
                        </a:rPr>
                        <a:t> Formats</a:t>
                      </a:r>
                    </a:p>
                  </a:txBody>
                  <a:tcPr/>
                </a:tc>
                <a:extLst>
                  <a:ext uri="{0D108BD9-81ED-4DB2-BD59-A6C34878D82A}">
                    <a16:rowId xmlns:a16="http://schemas.microsoft.com/office/drawing/2014/main" val="1899763829"/>
                  </a:ext>
                </a:extLst>
              </a:tr>
              <a:tr h="548241">
                <a:tc>
                  <a:txBody>
                    <a:bodyPr/>
                    <a:lstStyle/>
                    <a:p>
                      <a:r>
                        <a:rPr lang="zh-CN" altLang="en-US" sz="1200" b="0" i="0" dirty="0">
                          <a:latin typeface="Microsoft YaHei UI Light" panose="020B0502040204020203" pitchFamily="34" charset="-122"/>
                          <a:ea typeface="Microsoft YaHei UI Light" panose="020B0502040204020203" pitchFamily="34" charset="-122"/>
                        </a:rPr>
                        <a:t>微调模型格式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PyTorch</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ckpt</a:t>
                      </a:r>
                      <a:endParaRPr lang="en-US" altLang="zh-CN" sz="1200" b="0" i="0" dirty="0">
                        <a:latin typeface="Microsoft YaHei UI Light" panose="020B0502040204020203" pitchFamily="34" charset="-122"/>
                        <a:ea typeface="Microsoft YaHei UI Light" panose="020B0502040204020203" pitchFamily="34" charset="-122"/>
                      </a:endParaRPr>
                    </a:p>
                    <a:p>
                      <a:r>
                        <a:rPr lang="en-US" sz="1200" b="0" i="0" dirty="0">
                          <a:latin typeface="Microsoft YaHei UI Light" panose="020B0502040204020203" pitchFamily="34" charset="-122"/>
                          <a:ea typeface="Microsoft YaHei UI Light" panose="020B0502040204020203" pitchFamily="34" charset="-122"/>
                        </a:rPr>
                        <a:t>HF</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safetensor</a:t>
                      </a:r>
                      <a:endParaRPr lang="en-US" altLang="zh-CN"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2813625611"/>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微调重低bit权重量化</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err="1">
                          <a:latin typeface="Microsoft YaHei UI Light" panose="020B0502040204020203" pitchFamily="34" charset="-122"/>
                          <a:ea typeface="Microsoft YaHei UI Light" panose="020B0502040204020203" pitchFamily="34" charset="-122"/>
                        </a:rPr>
                        <a:t>QLoRa</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NF4</a:t>
                      </a:r>
                    </a:p>
                  </a:txBody>
                  <a:tcPr/>
                </a:tc>
                <a:extLst>
                  <a:ext uri="{0D108BD9-81ED-4DB2-BD59-A6C34878D82A}">
                    <a16:rowId xmlns:a16="http://schemas.microsoft.com/office/drawing/2014/main" val="2143375851"/>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模型打包格式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Docker</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format</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err="1">
                          <a:latin typeface="Microsoft YaHei UI Light" panose="020B0502040204020203" pitchFamily="34" charset="-122"/>
                          <a:ea typeface="Microsoft YaHei UI Light" panose="020B0502040204020203" pitchFamily="34" charset="-122"/>
                        </a:rPr>
                        <a:t>HippoEngine</a:t>
                      </a:r>
                      <a:endParaRPr lang="en-US" altLang="zh-CN"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25675816"/>
                  </a:ext>
                </a:extLst>
              </a:tr>
            </a:tbl>
          </a:graphicData>
        </a:graphic>
      </p:graphicFrame>
    </p:spTree>
    <p:extLst>
      <p:ext uri="{BB962C8B-B14F-4D97-AF65-F5344CB8AC3E}">
        <p14:creationId xmlns:p14="http://schemas.microsoft.com/office/powerpoint/2010/main" val="351451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E199-032E-EF33-3723-889777813BB1}"/>
              </a:ext>
            </a:extLst>
          </p:cNvPr>
          <p:cNvSpPr>
            <a:spLocks noGrp="1"/>
          </p:cNvSpPr>
          <p:nvPr>
            <p:ph type="title"/>
          </p:nvPr>
        </p:nvSpPr>
        <p:spPr/>
        <p:txBody>
          <a:bodyPr>
            <a:normAutofit/>
          </a:bodyPr>
          <a:lstStyle/>
          <a:p>
            <a:r>
              <a:rPr lang="zh-CN" altLang="en-US" sz="2800" dirty="0"/>
              <a:t>移动阵营</a:t>
            </a:r>
            <a:r>
              <a:rPr lang="en-US" sz="2800" dirty="0" err="1"/>
              <a:t>在开源GAI生态和计算标准领域缺乏生态和标准话语权</a:t>
            </a:r>
            <a:endParaRPr lang="en-US" sz="2800" dirty="0"/>
          </a:p>
        </p:txBody>
      </p:sp>
      <p:sp>
        <p:nvSpPr>
          <p:cNvPr id="3" name="Content Placeholder 2">
            <a:extLst>
              <a:ext uri="{FF2B5EF4-FFF2-40B4-BE49-F238E27FC236}">
                <a16:creationId xmlns:a16="http://schemas.microsoft.com/office/drawing/2014/main" id="{313636C7-97E4-80C9-7A60-79E7B15C7ED7}"/>
              </a:ext>
            </a:extLst>
          </p:cNvPr>
          <p:cNvSpPr>
            <a:spLocks noGrp="1"/>
          </p:cNvSpPr>
          <p:nvPr>
            <p:ph idx="1"/>
          </p:nvPr>
        </p:nvSpPr>
        <p:spPr>
          <a:xfrm>
            <a:off x="599768" y="1376516"/>
            <a:ext cx="10754032" cy="4898159"/>
          </a:xfrm>
        </p:spPr>
        <p:txBody>
          <a:bodyPr>
            <a:normAutofit/>
          </a:bodyPr>
          <a:lstStyle/>
          <a:p>
            <a:pPr>
              <a:lnSpc>
                <a:spcPct val="110000"/>
              </a:lnSpc>
            </a:pPr>
            <a:r>
              <a:rPr lang="zh-CN" altLang="en-US" sz="2000" dirty="0"/>
              <a:t>移动阵营</a:t>
            </a:r>
            <a:r>
              <a:rPr lang="en-US" sz="2000" dirty="0" err="1"/>
              <a:t>至今都没有自己可控的开源AI大模型</a:t>
            </a:r>
            <a:r>
              <a:rPr lang="zh-CN" altLang="en-US" sz="2000" dirty="0"/>
              <a:t>，没有开源模型，只能在基于</a:t>
            </a:r>
            <a:r>
              <a:rPr lang="en-US" altLang="zh-CN" sz="2000" dirty="0"/>
              <a:t>N</a:t>
            </a:r>
            <a:r>
              <a:rPr lang="zh-CN" altLang="en-US" sz="2000" dirty="0"/>
              <a:t>厂算子训练的基础模型上优化，收益有限</a:t>
            </a:r>
            <a:endParaRPr lang="en-US" sz="2000" dirty="0"/>
          </a:p>
          <a:p>
            <a:pPr lvl="1">
              <a:lnSpc>
                <a:spcPct val="110000"/>
              </a:lnSpc>
            </a:pPr>
            <a:r>
              <a:rPr lang="zh-CN" altLang="en-US" sz="1800" dirty="0"/>
              <a:t>没有很强的</a:t>
            </a:r>
            <a:r>
              <a:rPr lang="en-US" altLang="zh-CN" sz="1800" dirty="0"/>
              <a:t>AI</a:t>
            </a:r>
            <a:r>
              <a:rPr lang="zh-CN" altLang="en-US" sz="1800" dirty="0"/>
              <a:t>研究团队，几乎看不到这几家公司的</a:t>
            </a:r>
            <a:r>
              <a:rPr lang="en-US" altLang="zh-CN" sz="1800" dirty="0"/>
              <a:t>AI</a:t>
            </a:r>
            <a:r>
              <a:rPr lang="zh-CN" altLang="en-US" sz="1800" dirty="0"/>
              <a:t>论文，但</a:t>
            </a:r>
            <a:r>
              <a:rPr lang="en-US" altLang="zh-CN" sz="1800" dirty="0"/>
              <a:t>Apple</a:t>
            </a:r>
            <a:r>
              <a:rPr lang="zh-CN" altLang="en-US" sz="1800" dirty="0"/>
              <a:t> 逐步在加强自己的</a:t>
            </a:r>
            <a:r>
              <a:rPr lang="en-US" altLang="zh-CN" sz="1800" dirty="0"/>
              <a:t>Research</a:t>
            </a:r>
            <a:r>
              <a:rPr lang="zh-CN" altLang="en-US" sz="1800" dirty="0"/>
              <a:t>力量，</a:t>
            </a:r>
            <a:r>
              <a:rPr lang="en-US" altLang="zh-CN" sz="1800" dirty="0"/>
              <a:t>Apple</a:t>
            </a:r>
            <a:r>
              <a:rPr lang="zh-CN" altLang="en-US" sz="1800" dirty="0"/>
              <a:t> 可能会进行大规模</a:t>
            </a:r>
            <a:r>
              <a:rPr lang="en-US" altLang="zh-CN" sz="1800" dirty="0"/>
              <a:t>GAI</a:t>
            </a:r>
            <a:r>
              <a:rPr lang="zh-CN" altLang="en-US" sz="1800" dirty="0"/>
              <a:t>业务收购，但是即使</a:t>
            </a:r>
            <a:r>
              <a:rPr lang="en-US" altLang="zh-CN" sz="1800" dirty="0"/>
              <a:t>Apple</a:t>
            </a:r>
            <a:r>
              <a:rPr lang="zh-CN" altLang="en-US" sz="1800" dirty="0"/>
              <a:t> 训练出了自己的模型，也不一定开源</a:t>
            </a:r>
            <a:endParaRPr lang="en-US" sz="1800" dirty="0"/>
          </a:p>
          <a:p>
            <a:pPr lvl="1">
              <a:lnSpc>
                <a:spcPct val="110000"/>
              </a:lnSpc>
            </a:pPr>
            <a:r>
              <a:rPr lang="en-US" sz="1800" dirty="0"/>
              <a:t>Apple</a:t>
            </a:r>
            <a:r>
              <a:rPr lang="zh-CN" altLang="en-US" sz="1800" dirty="0"/>
              <a:t>、</a:t>
            </a:r>
            <a:r>
              <a:rPr lang="en-US" altLang="zh-CN" sz="1800" dirty="0"/>
              <a:t>Qualcomm</a:t>
            </a:r>
            <a:r>
              <a:rPr lang="zh-CN" altLang="en-US" sz="1800" dirty="0"/>
              <a:t>都没有成熟的开源文化和组织，</a:t>
            </a:r>
            <a:r>
              <a:rPr lang="en-US" altLang="zh-CN" sz="1800" dirty="0"/>
              <a:t> Samsung</a:t>
            </a:r>
            <a:r>
              <a:rPr lang="zh-CN" altLang="en-US" sz="1800" dirty="0"/>
              <a:t> 算是开源能力比较强的</a:t>
            </a:r>
            <a:endParaRPr lang="en-US" altLang="zh-CN" sz="1800" dirty="0"/>
          </a:p>
          <a:p>
            <a:pPr lvl="2">
              <a:lnSpc>
                <a:spcPct val="110000"/>
              </a:lnSpc>
            </a:pPr>
            <a:r>
              <a:rPr lang="zh-CN" altLang="en-US" sz="1600" dirty="0"/>
              <a:t>缺乏开源基金会领导经验，没有任何从零开始的开源项目，</a:t>
            </a:r>
            <a:r>
              <a:rPr lang="en-US" altLang="zh-CN" sz="1600" dirty="0"/>
              <a:t>Apple</a:t>
            </a:r>
            <a:r>
              <a:rPr lang="zh-CN" altLang="en-US" sz="1600" dirty="0"/>
              <a:t> 比较多的开源领域是</a:t>
            </a:r>
            <a:r>
              <a:rPr lang="en-US" altLang="zh-CN" sz="1600" dirty="0" err="1"/>
              <a:t>webkit</a:t>
            </a:r>
            <a:r>
              <a:rPr lang="zh-CN" altLang="en-US" sz="1600" dirty="0"/>
              <a:t> 浏览器，</a:t>
            </a:r>
            <a:r>
              <a:rPr lang="en-US" altLang="zh-CN" sz="1600" dirty="0"/>
              <a:t>Swift</a:t>
            </a:r>
            <a:r>
              <a:rPr lang="zh-CN" altLang="en-US" sz="1600" dirty="0"/>
              <a:t>语言</a:t>
            </a:r>
            <a:endParaRPr lang="en-US" altLang="zh-CN" sz="1600" dirty="0"/>
          </a:p>
          <a:p>
            <a:pPr>
              <a:lnSpc>
                <a:spcPct val="110000"/>
              </a:lnSpc>
            </a:pPr>
            <a:r>
              <a:rPr lang="zh-CN" altLang="en-US" sz="2000" dirty="0"/>
              <a:t>也没有结成一个统一联盟来对抗</a:t>
            </a:r>
            <a:r>
              <a:rPr lang="en-US" altLang="zh-CN" sz="2000" dirty="0"/>
              <a:t>CUDA</a:t>
            </a:r>
            <a:r>
              <a:rPr lang="zh-CN" altLang="en-US" sz="2000" dirty="0"/>
              <a:t>在计算框架上的垄断地位</a:t>
            </a:r>
            <a:endParaRPr lang="en-US" altLang="zh-CN" sz="2000" dirty="0"/>
          </a:p>
          <a:p>
            <a:pPr lvl="1">
              <a:lnSpc>
                <a:spcPct val="110000"/>
              </a:lnSpc>
            </a:pPr>
            <a:r>
              <a:rPr lang="en-US" altLang="zh-CN" sz="1800" dirty="0"/>
              <a:t>Apple</a:t>
            </a:r>
            <a:r>
              <a:rPr lang="zh-CN" altLang="en-US" sz="1800" dirty="0"/>
              <a:t> </a:t>
            </a:r>
            <a:r>
              <a:rPr lang="en-US" altLang="zh-CN" sz="1800" dirty="0"/>
              <a:t>MLX</a:t>
            </a:r>
            <a:r>
              <a:rPr lang="zh-CN" altLang="en-US" sz="1800" dirty="0"/>
              <a:t>，</a:t>
            </a:r>
            <a:r>
              <a:rPr lang="en-US" altLang="zh-CN" sz="1800" dirty="0"/>
              <a:t>Qualcomm</a:t>
            </a:r>
            <a:r>
              <a:rPr lang="zh-CN" altLang="en-US" sz="1800" dirty="0"/>
              <a:t> </a:t>
            </a:r>
            <a:r>
              <a:rPr lang="en-US" altLang="zh-CN" sz="1800" dirty="0"/>
              <a:t>SDE</a:t>
            </a:r>
            <a:r>
              <a:rPr lang="zh-CN" altLang="en-US" sz="1800" dirty="0"/>
              <a:t> 都是非常底层的黑盒子加速</a:t>
            </a:r>
            <a:r>
              <a:rPr lang="en-US" altLang="zh-CN" sz="1800" dirty="0"/>
              <a:t>API</a:t>
            </a:r>
            <a:r>
              <a:rPr lang="zh-CN" altLang="en-US" sz="1800" dirty="0"/>
              <a:t>，缺乏</a:t>
            </a:r>
            <a:r>
              <a:rPr lang="en-US" altLang="zh-CN" sz="1800" dirty="0" err="1"/>
              <a:t>nvidia</a:t>
            </a:r>
            <a:r>
              <a:rPr lang="zh-CN" altLang="en-US" sz="1800" dirty="0"/>
              <a:t> </a:t>
            </a:r>
            <a:r>
              <a:rPr lang="en-US" altLang="zh-CN" sz="1800" dirty="0" err="1"/>
              <a:t>cuda</a:t>
            </a:r>
            <a:r>
              <a:rPr lang="zh-CN" altLang="en-US" sz="1800" dirty="0"/>
              <a:t>这样一套计算框架，也不接受外部开发者的贡献</a:t>
            </a:r>
            <a:endParaRPr lang="en-US" altLang="zh-CN" sz="1800" dirty="0"/>
          </a:p>
          <a:p>
            <a:pPr lvl="1">
              <a:lnSpc>
                <a:spcPct val="110000"/>
              </a:lnSpc>
            </a:pPr>
            <a:r>
              <a:rPr lang="en-US" altLang="zh-CN" sz="1800" dirty="0"/>
              <a:t>ONNX</a:t>
            </a:r>
            <a:r>
              <a:rPr lang="zh-CN" altLang="en-US" sz="1800" dirty="0"/>
              <a:t>是</a:t>
            </a:r>
            <a:r>
              <a:rPr lang="en-US" altLang="zh-CN" sz="1800" dirty="0"/>
              <a:t>Microsoft</a:t>
            </a:r>
            <a:r>
              <a:rPr lang="zh-CN" altLang="en-US" sz="1800" dirty="0"/>
              <a:t>领导的，主要由</a:t>
            </a:r>
            <a:r>
              <a:rPr lang="en-US" altLang="zh-CN" sz="1800" dirty="0"/>
              <a:t>Intel</a:t>
            </a:r>
            <a:r>
              <a:rPr lang="zh-CN" altLang="en-US" sz="1800" dirty="0"/>
              <a:t>和</a:t>
            </a:r>
            <a:r>
              <a:rPr lang="en-US" altLang="zh-CN" sz="1800" dirty="0"/>
              <a:t>AMD</a:t>
            </a:r>
            <a:r>
              <a:rPr lang="zh-CN" altLang="en-US" sz="1800" dirty="0"/>
              <a:t>工程师贡献，而</a:t>
            </a:r>
            <a:r>
              <a:rPr lang="en-US" altLang="zh-CN" sz="1800" dirty="0"/>
              <a:t>ONNX</a:t>
            </a:r>
            <a:r>
              <a:rPr lang="zh-CN" altLang="en-US" sz="1800" dirty="0"/>
              <a:t>目前也不适用于</a:t>
            </a:r>
            <a:r>
              <a:rPr lang="en-US" altLang="zh-CN" sz="1800" dirty="0"/>
              <a:t>GAI</a:t>
            </a:r>
            <a:r>
              <a:rPr lang="zh-CN" altLang="en-US" sz="1800" dirty="0"/>
              <a:t>统一模型和统一运行时</a:t>
            </a:r>
            <a:endParaRPr lang="en-US" altLang="zh-CN" sz="1800" dirty="0"/>
          </a:p>
          <a:p>
            <a:pPr lvl="1">
              <a:lnSpc>
                <a:spcPct val="110000"/>
              </a:lnSpc>
            </a:pPr>
            <a:r>
              <a:rPr lang="zh-CN" altLang="en-US" sz="1800" dirty="0"/>
              <a:t>在图形标准领域的合作是唯一亮点，</a:t>
            </a:r>
            <a:r>
              <a:rPr lang="en-US" altLang="zh-CN" sz="1800" dirty="0"/>
              <a:t>OpenCL</a:t>
            </a:r>
            <a:r>
              <a:rPr lang="zh-CN" altLang="en-US" sz="1800" dirty="0"/>
              <a:t>，</a:t>
            </a:r>
            <a:r>
              <a:rPr lang="en-US" altLang="zh-CN" sz="1800" dirty="0"/>
              <a:t>Vulcan</a:t>
            </a:r>
            <a:r>
              <a:rPr lang="zh-CN" altLang="en-US" sz="1800" dirty="0"/>
              <a:t>，</a:t>
            </a:r>
            <a:r>
              <a:rPr lang="en-US" altLang="zh-CN" sz="1800" dirty="0" err="1"/>
              <a:t>WebGPU</a:t>
            </a:r>
            <a:r>
              <a:rPr lang="zh-CN" altLang="en-US" sz="1800" dirty="0"/>
              <a:t>，但是这传统标准的玩法，难以适应</a:t>
            </a:r>
            <a:r>
              <a:rPr lang="en-US" altLang="zh-CN" sz="1800" dirty="0"/>
              <a:t>GAI</a:t>
            </a:r>
            <a:r>
              <a:rPr lang="zh-CN" altLang="en-US" sz="1800" dirty="0"/>
              <a:t>的创新速度</a:t>
            </a:r>
            <a:endParaRPr lang="en-US" altLang="zh-CN" sz="1800" dirty="0"/>
          </a:p>
          <a:p>
            <a:pPr lvl="1">
              <a:lnSpc>
                <a:spcPct val="110000"/>
              </a:lnSpc>
            </a:pPr>
            <a:endParaRPr lang="en-US" altLang="zh-CN" sz="2400" dirty="0"/>
          </a:p>
        </p:txBody>
      </p:sp>
    </p:spTree>
    <p:extLst>
      <p:ext uri="{BB962C8B-B14F-4D97-AF65-F5344CB8AC3E}">
        <p14:creationId xmlns:p14="http://schemas.microsoft.com/office/powerpoint/2010/main" val="224185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63675" y="365126"/>
            <a:ext cx="10590125" cy="6849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a:t>Fediverse: Future for the Sustainable Open-Source Communities</a:t>
            </a:r>
            <a:endParaRPr sz="2800"/>
          </a:p>
        </p:txBody>
      </p:sp>
      <p:grpSp>
        <p:nvGrpSpPr>
          <p:cNvPr id="200" name="Google Shape;200;p31"/>
          <p:cNvGrpSpPr/>
          <p:nvPr/>
        </p:nvGrpSpPr>
        <p:grpSpPr>
          <a:xfrm>
            <a:off x="5539569" y="1754376"/>
            <a:ext cx="6411433" cy="3157870"/>
            <a:chOff x="1012372" y="1204719"/>
            <a:chExt cx="11936486" cy="5551680"/>
          </a:xfrm>
        </p:grpSpPr>
        <p:pic>
          <p:nvPicPr>
            <p:cNvPr id="201" name="Google Shape;201;p31" descr="About Twitter | Our logo, brand guidelines, and Tweet tools"/>
            <p:cNvPicPr preferRelativeResize="0"/>
            <p:nvPr/>
          </p:nvPicPr>
          <p:blipFill rotWithShape="1">
            <a:blip r:embed="rId3">
              <a:alphaModFix/>
            </a:blip>
            <a:srcRect/>
            <a:stretch/>
          </p:blipFill>
          <p:spPr>
            <a:xfrm>
              <a:off x="1400856" y="1473517"/>
              <a:ext cx="645433" cy="659477"/>
            </a:xfrm>
            <a:prstGeom prst="rect">
              <a:avLst/>
            </a:prstGeom>
            <a:noFill/>
            <a:ln>
              <a:noFill/>
            </a:ln>
          </p:spPr>
        </p:pic>
        <p:pic>
          <p:nvPicPr>
            <p:cNvPr id="202" name="Google Shape;202;p31" descr="discord logo png, discord icon transparent png 18930718 PNG"/>
            <p:cNvPicPr preferRelativeResize="0"/>
            <p:nvPr/>
          </p:nvPicPr>
          <p:blipFill rotWithShape="1">
            <a:blip r:embed="rId4">
              <a:alphaModFix/>
            </a:blip>
            <a:srcRect/>
            <a:stretch/>
          </p:blipFill>
          <p:spPr>
            <a:xfrm>
              <a:off x="1012372" y="2357755"/>
              <a:ext cx="1519011" cy="1519011"/>
            </a:xfrm>
            <a:prstGeom prst="rect">
              <a:avLst/>
            </a:prstGeom>
            <a:noFill/>
            <a:ln>
              <a:noFill/>
            </a:ln>
          </p:spPr>
        </p:pic>
        <p:pic>
          <p:nvPicPr>
            <p:cNvPr id="203" name="Google Shape;203;p31" descr="WhatsApp Logo PNG Vector (EPS) Free Download"/>
            <p:cNvPicPr preferRelativeResize="0"/>
            <p:nvPr/>
          </p:nvPicPr>
          <p:blipFill rotWithShape="1">
            <a:blip r:embed="rId5">
              <a:alphaModFix/>
            </a:blip>
            <a:srcRect/>
            <a:stretch/>
          </p:blipFill>
          <p:spPr>
            <a:xfrm>
              <a:off x="2483077" y="2642234"/>
              <a:ext cx="880383" cy="950054"/>
            </a:xfrm>
            <a:prstGeom prst="rect">
              <a:avLst/>
            </a:prstGeom>
            <a:noFill/>
            <a:ln>
              <a:noFill/>
            </a:ln>
          </p:spPr>
        </p:pic>
        <p:pic>
          <p:nvPicPr>
            <p:cNvPr id="204" name="Google Shape;204;p31" descr="New Slack Logo 2019 PNG Transparent &amp; SVG Vector - Freebie ..."/>
            <p:cNvPicPr preferRelativeResize="0"/>
            <p:nvPr/>
          </p:nvPicPr>
          <p:blipFill rotWithShape="1">
            <a:blip r:embed="rId6">
              <a:alphaModFix/>
            </a:blip>
            <a:srcRect/>
            <a:stretch/>
          </p:blipFill>
          <p:spPr>
            <a:xfrm flipH="1">
              <a:off x="1279751" y="3761106"/>
              <a:ext cx="842738" cy="842738"/>
            </a:xfrm>
            <a:prstGeom prst="rect">
              <a:avLst/>
            </a:prstGeom>
            <a:noFill/>
            <a:ln>
              <a:noFill/>
            </a:ln>
          </p:spPr>
        </p:pic>
        <p:pic>
          <p:nvPicPr>
            <p:cNvPr id="205" name="Google Shape;205;p31" descr="WeChat Logo PNG Transparent &amp; SVG Vector - Freebie Supply"/>
            <p:cNvPicPr preferRelativeResize="0"/>
            <p:nvPr/>
          </p:nvPicPr>
          <p:blipFill rotWithShape="1">
            <a:blip r:embed="rId7">
              <a:alphaModFix/>
            </a:blip>
            <a:srcRect/>
            <a:stretch/>
          </p:blipFill>
          <p:spPr>
            <a:xfrm>
              <a:off x="2542268" y="3841844"/>
              <a:ext cx="762000" cy="762000"/>
            </a:xfrm>
            <a:prstGeom prst="rect">
              <a:avLst/>
            </a:prstGeom>
            <a:noFill/>
            <a:ln>
              <a:noFill/>
            </a:ln>
          </p:spPr>
        </p:pic>
        <p:pic>
          <p:nvPicPr>
            <p:cNvPr id="206" name="Google Shape;206;p31" descr="Weibo Logo PNG Transparent &amp; SVG Vector - Freebie Supply"/>
            <p:cNvPicPr preferRelativeResize="0"/>
            <p:nvPr/>
          </p:nvPicPr>
          <p:blipFill rotWithShape="1">
            <a:blip r:embed="rId8">
              <a:alphaModFix/>
            </a:blip>
            <a:srcRect/>
            <a:stretch/>
          </p:blipFill>
          <p:spPr>
            <a:xfrm>
              <a:off x="2483077" y="1390560"/>
              <a:ext cx="941742" cy="762001"/>
            </a:xfrm>
            <a:prstGeom prst="rect">
              <a:avLst/>
            </a:prstGeom>
            <a:noFill/>
            <a:ln>
              <a:noFill/>
            </a:ln>
          </p:spPr>
        </p:pic>
        <p:pic>
          <p:nvPicPr>
            <p:cNvPr id="207" name="Google Shape;207;p31"/>
            <p:cNvPicPr preferRelativeResize="0"/>
            <p:nvPr/>
          </p:nvPicPr>
          <p:blipFill rotWithShape="1">
            <a:blip r:embed="rId9">
              <a:alphaModFix/>
            </a:blip>
            <a:srcRect/>
            <a:stretch/>
          </p:blipFill>
          <p:spPr>
            <a:xfrm>
              <a:off x="1012372" y="5159875"/>
              <a:ext cx="1360714" cy="765402"/>
            </a:xfrm>
            <a:prstGeom prst="rect">
              <a:avLst/>
            </a:prstGeom>
            <a:noFill/>
            <a:ln>
              <a:noFill/>
            </a:ln>
          </p:spPr>
        </p:pic>
        <p:pic>
          <p:nvPicPr>
            <p:cNvPr id="208" name="Google Shape;208;p31"/>
            <p:cNvPicPr preferRelativeResize="0"/>
            <p:nvPr/>
          </p:nvPicPr>
          <p:blipFill rotWithShape="1">
            <a:blip r:embed="rId10">
              <a:alphaModFix/>
            </a:blip>
            <a:srcRect/>
            <a:stretch/>
          </p:blipFill>
          <p:spPr>
            <a:xfrm>
              <a:off x="2474457" y="5032194"/>
              <a:ext cx="1020764" cy="1020764"/>
            </a:xfrm>
            <a:prstGeom prst="rect">
              <a:avLst/>
            </a:prstGeom>
            <a:noFill/>
            <a:ln>
              <a:noFill/>
            </a:ln>
          </p:spPr>
        </p:pic>
        <p:pic>
          <p:nvPicPr>
            <p:cNvPr id="209" name="Google Shape;209;p31" descr="Mastodon Logo PNG Vectors Free Download"/>
            <p:cNvPicPr preferRelativeResize="0"/>
            <p:nvPr/>
          </p:nvPicPr>
          <p:blipFill rotWithShape="1">
            <a:blip r:embed="rId11">
              <a:alphaModFix/>
            </a:blip>
            <a:srcRect/>
            <a:stretch/>
          </p:blipFill>
          <p:spPr>
            <a:xfrm>
              <a:off x="5890739" y="1431842"/>
              <a:ext cx="695779" cy="742825"/>
            </a:xfrm>
            <a:prstGeom prst="rect">
              <a:avLst/>
            </a:prstGeom>
            <a:noFill/>
            <a:ln>
              <a:noFill/>
            </a:ln>
          </p:spPr>
        </p:pic>
        <p:pic>
          <p:nvPicPr>
            <p:cNvPr id="210" name="Google Shape;210;p31"/>
            <p:cNvPicPr preferRelativeResize="0"/>
            <p:nvPr/>
          </p:nvPicPr>
          <p:blipFill rotWithShape="1">
            <a:blip r:embed="rId12">
              <a:alphaModFix/>
            </a:blip>
            <a:srcRect/>
            <a:stretch/>
          </p:blipFill>
          <p:spPr>
            <a:xfrm>
              <a:off x="6786312" y="1409736"/>
              <a:ext cx="742825" cy="742825"/>
            </a:xfrm>
            <a:prstGeom prst="rect">
              <a:avLst/>
            </a:prstGeom>
            <a:noFill/>
            <a:ln>
              <a:noFill/>
            </a:ln>
          </p:spPr>
        </p:pic>
        <p:pic>
          <p:nvPicPr>
            <p:cNvPr id="211" name="Google Shape;211;p31" descr="RIOT - The friendly Operating System for the Internet of Things"/>
            <p:cNvPicPr preferRelativeResize="0"/>
            <p:nvPr/>
          </p:nvPicPr>
          <p:blipFill rotWithShape="1">
            <a:blip r:embed="rId13">
              <a:alphaModFix/>
            </a:blip>
            <a:srcRect/>
            <a:stretch/>
          </p:blipFill>
          <p:spPr>
            <a:xfrm>
              <a:off x="5896712" y="3211287"/>
              <a:ext cx="1648049" cy="762001"/>
            </a:xfrm>
            <a:prstGeom prst="rect">
              <a:avLst/>
            </a:prstGeom>
            <a:noFill/>
            <a:ln>
              <a:noFill/>
            </a:ln>
          </p:spPr>
        </p:pic>
        <p:sp>
          <p:nvSpPr>
            <p:cNvPr id="212" name="Google Shape;212;p31"/>
            <p:cNvSpPr txBox="1"/>
            <p:nvPr/>
          </p:nvSpPr>
          <p:spPr>
            <a:xfrm>
              <a:off x="5786646" y="4931393"/>
              <a:ext cx="1919004" cy="102806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a:ln>
                    <a:noFill/>
                  </a:ln>
                  <a:solidFill>
                    <a:srgbClr val="000000"/>
                  </a:solidFill>
                  <a:effectLst/>
                  <a:uLnTx/>
                  <a:uFillTx/>
                  <a:latin typeface="Arial"/>
                  <a:ea typeface="Arial"/>
                  <a:cs typeface="Arial"/>
                  <a:sym typeface="Arial"/>
                </a:rPr>
                <a:t>?</a:t>
              </a:r>
              <a:endParaRPr kumimoji="0" sz="3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3" name="Google Shape;213;p31"/>
            <p:cNvSpPr/>
            <p:nvPr/>
          </p:nvSpPr>
          <p:spPr>
            <a:xfrm>
              <a:off x="4288745" y="1781148"/>
              <a:ext cx="859972" cy="402771"/>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4" name="Google Shape;214;p31"/>
            <p:cNvSpPr/>
            <p:nvPr/>
          </p:nvSpPr>
          <p:spPr>
            <a:xfrm>
              <a:off x="4288745" y="3473995"/>
              <a:ext cx="859972" cy="402771"/>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5" name="Google Shape;215;p31"/>
            <p:cNvSpPr/>
            <p:nvPr/>
          </p:nvSpPr>
          <p:spPr>
            <a:xfrm>
              <a:off x="4288745" y="5250876"/>
              <a:ext cx="859972" cy="402771"/>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6" name="Google Shape;216;p31"/>
            <p:cNvSpPr txBox="1"/>
            <p:nvPr/>
          </p:nvSpPr>
          <p:spPr>
            <a:xfrm>
              <a:off x="3528310" y="1422003"/>
              <a:ext cx="2313189" cy="42768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Arial"/>
                  <a:cs typeface="Arial"/>
                  <a:sym typeface="Arial"/>
                </a:rPr>
                <a:t>Digital Soverignty </a:t>
              </a: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7" name="Google Shape;217;p31"/>
            <p:cNvSpPr txBox="1"/>
            <p:nvPr/>
          </p:nvSpPr>
          <p:spPr>
            <a:xfrm>
              <a:off x="3473457" y="3154804"/>
              <a:ext cx="2313189" cy="42768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Arial"/>
                  <a:cs typeface="Arial"/>
                  <a:sym typeface="Arial"/>
                </a:rPr>
                <a:t>Platform Control</a:t>
              </a: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8" name="Google Shape;218;p31"/>
            <p:cNvSpPr txBox="1"/>
            <p:nvPr/>
          </p:nvSpPr>
          <p:spPr>
            <a:xfrm>
              <a:off x="3481478" y="4665204"/>
              <a:ext cx="2313189" cy="69985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0" i="0" u="none" strike="noStrike" kern="0" cap="none" spc="0" normalizeH="0" baseline="0" noProof="0">
                  <a:ln>
                    <a:noFill/>
                  </a:ln>
                  <a:solidFill>
                    <a:srgbClr val="000000"/>
                  </a:solidFill>
                  <a:effectLst/>
                  <a:uLnTx/>
                  <a:uFillTx/>
                  <a:latin typeface="Arial"/>
                  <a:ea typeface="Arial"/>
                  <a:cs typeface="Arial"/>
                  <a:sym typeface="Arial"/>
                </a:rPr>
                <a:t>Private Traffic Monetization</a:t>
              </a: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19" name="Google Shape;219;p31" descr="Brand assets - Hugging Face"/>
            <p:cNvPicPr preferRelativeResize="0"/>
            <p:nvPr/>
          </p:nvPicPr>
          <p:blipFill rotWithShape="1">
            <a:blip r:embed="rId14">
              <a:alphaModFix/>
            </a:blip>
            <a:srcRect/>
            <a:stretch/>
          </p:blipFill>
          <p:spPr>
            <a:xfrm>
              <a:off x="1834405" y="5820956"/>
              <a:ext cx="935443" cy="935443"/>
            </a:xfrm>
            <a:prstGeom prst="rect">
              <a:avLst/>
            </a:prstGeom>
            <a:noFill/>
            <a:ln>
              <a:noFill/>
            </a:ln>
          </p:spPr>
        </p:pic>
        <p:sp>
          <p:nvSpPr>
            <p:cNvPr id="220" name="Google Shape;220;p31"/>
            <p:cNvSpPr txBox="1"/>
            <p:nvPr/>
          </p:nvSpPr>
          <p:spPr>
            <a:xfrm>
              <a:off x="7718675" y="1204719"/>
              <a:ext cx="5230183" cy="1055116"/>
            </a:xfrm>
            <a:prstGeom prst="rect">
              <a:avLst/>
            </a:prstGeom>
            <a:noFill/>
            <a:ln>
              <a:noFill/>
            </a:ln>
          </p:spPr>
          <p:txBody>
            <a:bodyPr spcFirstLastPara="1" wrap="square" lIns="91425" tIns="45700" rIns="91425" bIns="45700" anchor="t" anchorCtr="0">
              <a:spAutoFit/>
            </a:bodyPr>
            <a:lstStyle/>
            <a:p>
              <a:pPr marL="102870" marR="0" lvl="0" indent="-10287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Open Protocol, Open Governance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02870" marR="0" lvl="0" indent="-10287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Open-Source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102870" marR="0" lvl="0" indent="-10287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P2P Federation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21" name="Google Shape;221;p31"/>
            <p:cNvPicPr preferRelativeResize="0"/>
            <p:nvPr/>
          </p:nvPicPr>
          <p:blipFill rotWithShape="1">
            <a:blip r:embed="rId15">
              <a:alphaModFix/>
            </a:blip>
            <a:srcRect/>
            <a:stretch/>
          </p:blipFill>
          <p:spPr>
            <a:xfrm>
              <a:off x="7903711" y="2345466"/>
              <a:ext cx="4466983" cy="3411236"/>
            </a:xfrm>
            <a:prstGeom prst="rect">
              <a:avLst/>
            </a:prstGeom>
            <a:noFill/>
            <a:ln>
              <a:noFill/>
            </a:ln>
          </p:spPr>
        </p:pic>
        <p:sp>
          <p:nvSpPr>
            <p:cNvPr id="222" name="Google Shape;222;p31"/>
            <p:cNvSpPr txBox="1"/>
            <p:nvPr/>
          </p:nvSpPr>
          <p:spPr>
            <a:xfrm>
              <a:off x="8167698" y="5738663"/>
              <a:ext cx="4114140" cy="919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EU’s opportunity for the digital sovereignty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223" name="Google Shape;223;p31"/>
          <p:cNvGrpSpPr/>
          <p:nvPr/>
        </p:nvGrpSpPr>
        <p:grpSpPr>
          <a:xfrm>
            <a:off x="564149" y="1925113"/>
            <a:ext cx="2822525" cy="741702"/>
            <a:chOff x="277340" y="1717839"/>
            <a:chExt cx="3423329" cy="819513"/>
          </a:xfrm>
        </p:grpSpPr>
        <p:pic>
          <p:nvPicPr>
            <p:cNvPr id="224" name="Google Shape;224;p31"/>
            <p:cNvPicPr preferRelativeResize="0"/>
            <p:nvPr/>
          </p:nvPicPr>
          <p:blipFill rotWithShape="1">
            <a:blip r:embed="rId16">
              <a:alphaModFix/>
            </a:blip>
            <a:srcRect/>
            <a:stretch/>
          </p:blipFill>
          <p:spPr>
            <a:xfrm>
              <a:off x="277340" y="1717839"/>
              <a:ext cx="1368277" cy="368793"/>
            </a:xfrm>
            <a:prstGeom prst="rect">
              <a:avLst/>
            </a:prstGeom>
            <a:noFill/>
            <a:ln>
              <a:noFill/>
            </a:ln>
          </p:spPr>
        </p:pic>
        <p:pic>
          <p:nvPicPr>
            <p:cNvPr id="225" name="Google Shape;225;p31"/>
            <p:cNvPicPr preferRelativeResize="0"/>
            <p:nvPr/>
          </p:nvPicPr>
          <p:blipFill rotWithShape="1">
            <a:blip r:embed="rId17">
              <a:alphaModFix/>
            </a:blip>
            <a:srcRect/>
            <a:stretch/>
          </p:blipFill>
          <p:spPr>
            <a:xfrm>
              <a:off x="1754660" y="1784334"/>
              <a:ext cx="957007" cy="326729"/>
            </a:xfrm>
            <a:prstGeom prst="rect">
              <a:avLst/>
            </a:prstGeom>
            <a:noFill/>
            <a:ln>
              <a:noFill/>
            </a:ln>
          </p:spPr>
        </p:pic>
        <p:pic>
          <p:nvPicPr>
            <p:cNvPr id="226" name="Google Shape;226;p31"/>
            <p:cNvPicPr preferRelativeResize="0"/>
            <p:nvPr/>
          </p:nvPicPr>
          <p:blipFill rotWithShape="1">
            <a:blip r:embed="rId18">
              <a:alphaModFix/>
            </a:blip>
            <a:srcRect/>
            <a:stretch/>
          </p:blipFill>
          <p:spPr>
            <a:xfrm>
              <a:off x="1745138" y="2158284"/>
              <a:ext cx="1726717" cy="379068"/>
            </a:xfrm>
            <a:prstGeom prst="rect">
              <a:avLst/>
            </a:prstGeom>
            <a:noFill/>
            <a:ln>
              <a:noFill/>
            </a:ln>
          </p:spPr>
        </p:pic>
        <p:pic>
          <p:nvPicPr>
            <p:cNvPr id="227" name="Google Shape;227;p31"/>
            <p:cNvPicPr preferRelativeResize="0"/>
            <p:nvPr/>
          </p:nvPicPr>
          <p:blipFill rotWithShape="1">
            <a:blip r:embed="rId19">
              <a:alphaModFix/>
            </a:blip>
            <a:srcRect/>
            <a:stretch/>
          </p:blipFill>
          <p:spPr>
            <a:xfrm>
              <a:off x="433629" y="2174250"/>
              <a:ext cx="1108816" cy="239089"/>
            </a:xfrm>
            <a:prstGeom prst="rect">
              <a:avLst/>
            </a:prstGeom>
            <a:noFill/>
            <a:ln>
              <a:noFill/>
            </a:ln>
          </p:spPr>
        </p:pic>
        <p:pic>
          <p:nvPicPr>
            <p:cNvPr id="228" name="Google Shape;228;p31"/>
            <p:cNvPicPr preferRelativeResize="0"/>
            <p:nvPr/>
          </p:nvPicPr>
          <p:blipFill rotWithShape="1">
            <a:blip r:embed="rId20">
              <a:alphaModFix/>
            </a:blip>
            <a:srcRect/>
            <a:stretch/>
          </p:blipFill>
          <p:spPr>
            <a:xfrm>
              <a:off x="2868228" y="1769558"/>
              <a:ext cx="832441" cy="415679"/>
            </a:xfrm>
            <a:prstGeom prst="rect">
              <a:avLst/>
            </a:prstGeom>
            <a:noFill/>
            <a:ln>
              <a:noFill/>
            </a:ln>
          </p:spPr>
        </p:pic>
      </p:grpSp>
      <p:pic>
        <p:nvPicPr>
          <p:cNvPr id="229" name="Google Shape;229;p31"/>
          <p:cNvPicPr preferRelativeResize="0"/>
          <p:nvPr/>
        </p:nvPicPr>
        <p:blipFill rotWithShape="1">
          <a:blip r:embed="rId21">
            <a:alphaModFix/>
          </a:blip>
          <a:srcRect/>
          <a:stretch/>
        </p:blipFill>
        <p:spPr>
          <a:xfrm>
            <a:off x="3883702" y="2161698"/>
            <a:ext cx="498691" cy="298634"/>
          </a:xfrm>
          <a:prstGeom prst="rect">
            <a:avLst/>
          </a:prstGeom>
          <a:noFill/>
          <a:ln>
            <a:noFill/>
          </a:ln>
        </p:spPr>
      </p:pic>
      <p:sp>
        <p:nvSpPr>
          <p:cNvPr id="230" name="Google Shape;230;p31"/>
          <p:cNvSpPr txBox="1"/>
          <p:nvPr/>
        </p:nvSpPr>
        <p:spPr>
          <a:xfrm>
            <a:off x="3396634" y="2164113"/>
            <a:ext cx="44165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VS.</a:t>
            </a: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1" name="Google Shape;231;p31"/>
          <p:cNvSpPr/>
          <p:nvPr/>
        </p:nvSpPr>
        <p:spPr>
          <a:xfrm>
            <a:off x="356366" y="1329311"/>
            <a:ext cx="4887404" cy="578882"/>
          </a:xfrm>
          <a:prstGeom prst="roundRect">
            <a:avLst>
              <a:gd name="adj" fmla="val 16667"/>
            </a:avLst>
          </a:prstGeom>
          <a:solidFill>
            <a:srgbClr val="F4B08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Open-Source Projects are in the disadvantageous position when offering SaaS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32" name="Google Shape;232;p31"/>
          <p:cNvGrpSpPr/>
          <p:nvPr/>
        </p:nvGrpSpPr>
        <p:grpSpPr>
          <a:xfrm>
            <a:off x="955601" y="3083486"/>
            <a:ext cx="3455673" cy="1094929"/>
            <a:chOff x="715443" y="3475743"/>
            <a:chExt cx="3455673" cy="1094929"/>
          </a:xfrm>
        </p:grpSpPr>
        <p:pic>
          <p:nvPicPr>
            <p:cNvPr id="233" name="Google Shape;233;p31" descr="Log4j - Wikipedia"/>
            <p:cNvPicPr preferRelativeResize="0"/>
            <p:nvPr/>
          </p:nvPicPr>
          <p:blipFill rotWithShape="1">
            <a:blip r:embed="rId22">
              <a:alphaModFix/>
            </a:blip>
            <a:srcRect/>
            <a:stretch/>
          </p:blipFill>
          <p:spPr>
            <a:xfrm>
              <a:off x="1868795" y="3866403"/>
              <a:ext cx="757973" cy="313611"/>
            </a:xfrm>
            <a:prstGeom prst="rect">
              <a:avLst/>
            </a:prstGeom>
            <a:noFill/>
            <a:ln>
              <a:noFill/>
            </a:ln>
          </p:spPr>
        </p:pic>
        <p:pic>
          <p:nvPicPr>
            <p:cNvPr id="234" name="Google Shape;234;p31"/>
            <p:cNvPicPr preferRelativeResize="0"/>
            <p:nvPr/>
          </p:nvPicPr>
          <p:blipFill rotWithShape="1">
            <a:blip r:embed="rId23">
              <a:alphaModFix/>
            </a:blip>
            <a:srcRect/>
            <a:stretch/>
          </p:blipFill>
          <p:spPr>
            <a:xfrm>
              <a:off x="715443" y="3858807"/>
              <a:ext cx="1108817" cy="308541"/>
            </a:xfrm>
            <a:prstGeom prst="rect">
              <a:avLst/>
            </a:prstGeom>
            <a:noFill/>
            <a:ln>
              <a:noFill/>
            </a:ln>
          </p:spPr>
        </p:pic>
        <p:pic>
          <p:nvPicPr>
            <p:cNvPr id="235" name="Google Shape;235;p31"/>
            <p:cNvPicPr preferRelativeResize="0"/>
            <p:nvPr/>
          </p:nvPicPr>
          <p:blipFill rotWithShape="1">
            <a:blip r:embed="rId24">
              <a:alphaModFix/>
            </a:blip>
            <a:srcRect/>
            <a:stretch/>
          </p:blipFill>
          <p:spPr>
            <a:xfrm>
              <a:off x="2422018" y="3475743"/>
              <a:ext cx="1749098" cy="1094929"/>
            </a:xfrm>
            <a:prstGeom prst="rect">
              <a:avLst/>
            </a:prstGeom>
            <a:noFill/>
            <a:ln>
              <a:noFill/>
            </a:ln>
          </p:spPr>
        </p:pic>
      </p:grpSp>
      <p:sp>
        <p:nvSpPr>
          <p:cNvPr id="236" name="Google Shape;236;p31"/>
          <p:cNvSpPr/>
          <p:nvPr/>
        </p:nvSpPr>
        <p:spPr>
          <a:xfrm>
            <a:off x="382550" y="2694103"/>
            <a:ext cx="4890393" cy="578882"/>
          </a:xfrm>
          <a:prstGeom prst="roundRect">
            <a:avLst>
              <a:gd name="adj" fmla="val 16667"/>
            </a:avLst>
          </a:prstGeom>
          <a:solidFill>
            <a:srgbClr val="F4B08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Some critical OSS projects don’t have enough funding due to lack of prmotion and sponsorship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7" name="Google Shape;237;p31"/>
          <p:cNvSpPr txBox="1"/>
          <p:nvPr/>
        </p:nvSpPr>
        <p:spPr>
          <a:xfrm>
            <a:off x="121285" y="5228747"/>
            <a:ext cx="1982838" cy="2616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$7.5B valuation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38" name="Google Shape;238;p31"/>
          <p:cNvGrpSpPr/>
          <p:nvPr/>
        </p:nvGrpSpPr>
        <p:grpSpPr>
          <a:xfrm>
            <a:off x="121285" y="4535010"/>
            <a:ext cx="4899917" cy="2084460"/>
            <a:chOff x="-391712" y="4654193"/>
            <a:chExt cx="4899917" cy="2084460"/>
          </a:xfrm>
        </p:grpSpPr>
        <p:sp>
          <p:nvSpPr>
            <p:cNvPr id="239" name="Google Shape;239;p31"/>
            <p:cNvSpPr txBox="1"/>
            <p:nvPr/>
          </p:nvSpPr>
          <p:spPr>
            <a:xfrm>
              <a:off x="-391712" y="6433258"/>
              <a:ext cx="1982838" cy="2616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$4.5B valuation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0" name="Google Shape;240;p31"/>
            <p:cNvGrpSpPr/>
            <p:nvPr/>
          </p:nvGrpSpPr>
          <p:grpSpPr>
            <a:xfrm>
              <a:off x="-51762" y="4654193"/>
              <a:ext cx="4559967" cy="2084460"/>
              <a:chOff x="-56072" y="4443097"/>
              <a:chExt cx="4699075" cy="2295555"/>
            </a:xfrm>
          </p:grpSpPr>
          <p:grpSp>
            <p:nvGrpSpPr>
              <p:cNvPr id="241" name="Google Shape;241;p31"/>
              <p:cNvGrpSpPr/>
              <p:nvPr/>
            </p:nvGrpSpPr>
            <p:grpSpPr>
              <a:xfrm>
                <a:off x="-56072" y="4527529"/>
                <a:ext cx="1412136" cy="1967258"/>
                <a:chOff x="-50418" y="4527529"/>
                <a:chExt cx="1412136" cy="1967258"/>
              </a:xfrm>
            </p:grpSpPr>
            <p:pic>
              <p:nvPicPr>
                <p:cNvPr id="242" name="Google Shape;242;p31" descr="Hugging Face full logo transparent PNG - StickPNG"/>
                <p:cNvPicPr preferRelativeResize="0"/>
                <p:nvPr/>
              </p:nvPicPr>
              <p:blipFill rotWithShape="1">
                <a:blip r:embed="rId25">
                  <a:alphaModFix/>
                </a:blip>
                <a:srcRect/>
                <a:stretch/>
              </p:blipFill>
              <p:spPr>
                <a:xfrm>
                  <a:off x="-50418" y="5527722"/>
                  <a:ext cx="1412136" cy="967065"/>
                </a:xfrm>
                <a:prstGeom prst="rect">
                  <a:avLst/>
                </a:prstGeom>
                <a:noFill/>
                <a:ln>
                  <a:noFill/>
                </a:ln>
              </p:spPr>
            </p:pic>
            <p:pic>
              <p:nvPicPr>
                <p:cNvPr id="243" name="Google Shape;243;p31" descr="GitHub Logo and symbol, meaning, history, PNG, brand"/>
                <p:cNvPicPr preferRelativeResize="0"/>
                <p:nvPr/>
              </p:nvPicPr>
              <p:blipFill rotWithShape="1">
                <a:blip r:embed="rId9">
                  <a:alphaModFix/>
                </a:blip>
                <a:srcRect/>
                <a:stretch/>
              </p:blipFill>
              <p:spPr>
                <a:xfrm>
                  <a:off x="74436" y="4527529"/>
                  <a:ext cx="1163393" cy="654408"/>
                </a:xfrm>
                <a:prstGeom prst="rect">
                  <a:avLst/>
                </a:prstGeom>
                <a:noFill/>
                <a:ln>
                  <a:noFill/>
                </a:ln>
              </p:spPr>
            </p:pic>
          </p:grpSp>
          <p:sp>
            <p:nvSpPr>
              <p:cNvPr id="244" name="Google Shape;244;p31"/>
              <p:cNvSpPr/>
              <p:nvPr/>
            </p:nvSpPr>
            <p:spPr>
              <a:xfrm>
                <a:off x="2660165" y="4745613"/>
                <a:ext cx="1982838" cy="525004"/>
              </a:xfrm>
              <a:prstGeom prst="roundRect">
                <a:avLst>
                  <a:gd name="adj" fmla="val 16667"/>
                </a:avLst>
              </a:prstGeom>
              <a:solidFill>
                <a:srgbClr val="3D6BF8"/>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r>
                  <a:rPr kumimoji="0" lang="en-US" sz="1100" b="0" i="0" u="none" strike="noStrike" kern="0" cap="none" spc="0" normalizeH="0" baseline="0" noProof="0">
                    <a:ln>
                      <a:noFill/>
                    </a:ln>
                    <a:solidFill>
                      <a:srgbClr val="FFFFFF"/>
                    </a:solidFill>
                    <a:effectLst/>
                    <a:uLnTx/>
                    <a:uFillTx/>
                    <a:latin typeface="Arial"/>
                    <a:ea typeface="Arial"/>
                    <a:cs typeface="Arial"/>
                    <a:sym typeface="Arial"/>
                  </a:rPr>
                  <a:t>28M OSS repos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r>
                  <a:rPr kumimoji="0" lang="en-US" sz="1100" b="0" i="0" u="none" strike="noStrike" kern="0" cap="none" spc="0" normalizeH="0" baseline="0" noProof="0">
                    <a:ln>
                      <a:noFill/>
                    </a:ln>
                    <a:solidFill>
                      <a:srgbClr val="FFFFFF"/>
                    </a:solidFill>
                    <a:effectLst/>
                    <a:uLnTx/>
                    <a:uFillTx/>
                    <a:latin typeface="Arial"/>
                    <a:ea typeface="Arial"/>
                    <a:cs typeface="Arial"/>
                    <a:sym typeface="Arial"/>
                  </a:rPr>
                  <a:t>100M developers</a:t>
                </a: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45" name="Google Shape;245;p31"/>
              <p:cNvSpPr/>
              <p:nvPr/>
            </p:nvSpPr>
            <p:spPr>
              <a:xfrm>
                <a:off x="2660165" y="5831039"/>
                <a:ext cx="1982838" cy="525004"/>
              </a:xfrm>
              <a:prstGeom prst="roundRect">
                <a:avLst>
                  <a:gd name="adj" fmla="val 16667"/>
                </a:avLst>
              </a:prstGeom>
              <a:solidFill>
                <a:srgbClr val="3D6BF8"/>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100"/>
                  <a:buFont typeface="Arial"/>
                  <a:buNone/>
                  <a:tabLst/>
                  <a:defRPr/>
                </a:pPr>
                <a:r>
                  <a:rPr kumimoji="0" lang="en-US" sz="1100" b="0" i="0" u="none" strike="noStrike" kern="0" cap="none" spc="0" normalizeH="0" baseline="0" noProof="0">
                    <a:ln>
                      <a:noFill/>
                    </a:ln>
                    <a:solidFill>
                      <a:srgbClr val="FFFFFF"/>
                    </a:solidFill>
                    <a:effectLst/>
                    <a:uLnTx/>
                    <a:uFillTx/>
                    <a:latin typeface="Arial"/>
                    <a:ea typeface="Arial"/>
                    <a:cs typeface="Arial"/>
                    <a:sym typeface="Arial"/>
                  </a:rPr>
                  <a:t>150K models, 31K datasets, 300K demo apps</a:t>
                </a:r>
                <a:endParaRPr kumimoji="0" sz="1100" b="0" i="0" u="none" strike="noStrike" kern="0" cap="none" spc="0" normalizeH="0" baseline="0" noProof="0">
                  <a:ln>
                    <a:noFill/>
                  </a:ln>
                  <a:solidFill>
                    <a:srgbClr val="FFFFFF"/>
                  </a:solidFill>
                  <a:effectLst/>
                  <a:uLnTx/>
                  <a:uFillTx/>
                  <a:latin typeface="Arial"/>
                  <a:ea typeface="Arial"/>
                  <a:cs typeface="Arial"/>
                  <a:sym typeface="Arial"/>
                </a:endParaRPr>
              </a:p>
            </p:txBody>
          </p:sp>
          <p:cxnSp>
            <p:nvCxnSpPr>
              <p:cNvPr id="246" name="Google Shape;246;p31"/>
              <p:cNvCxnSpPr/>
              <p:nvPr/>
            </p:nvCxnSpPr>
            <p:spPr>
              <a:xfrm>
                <a:off x="1288697" y="4866069"/>
                <a:ext cx="1056832" cy="0"/>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31"/>
              <p:cNvSpPr txBox="1"/>
              <p:nvPr/>
            </p:nvSpPr>
            <p:spPr>
              <a:xfrm>
                <a:off x="1370176" y="4443097"/>
                <a:ext cx="1151986" cy="43088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Free software services</a:t>
                </a: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248" name="Google Shape;248;p31"/>
              <p:cNvCxnSpPr/>
              <p:nvPr/>
            </p:nvCxnSpPr>
            <p:spPr>
              <a:xfrm rot="10800000">
                <a:off x="1269851" y="5068391"/>
                <a:ext cx="1077940" cy="0"/>
              </a:xfrm>
              <a:prstGeom prst="straightConnector1">
                <a:avLst/>
              </a:prstGeom>
              <a:noFill/>
              <a:ln w="9525" cap="flat" cmpd="sng">
                <a:solidFill>
                  <a:schemeClr val="accent1"/>
                </a:solidFill>
                <a:prstDash val="solid"/>
                <a:miter lim="800000"/>
                <a:headEnd type="none" w="sm" len="sm"/>
                <a:tailEnd type="triangle" w="med" len="med"/>
              </a:ln>
            </p:spPr>
          </p:cxnSp>
          <p:sp>
            <p:nvSpPr>
              <p:cNvPr id="249" name="Google Shape;249;p31"/>
              <p:cNvSpPr txBox="1"/>
              <p:nvPr/>
            </p:nvSpPr>
            <p:spPr>
              <a:xfrm>
                <a:off x="1204979" y="5116965"/>
                <a:ext cx="1523599" cy="43088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Data, free marketing and sales</a:t>
                </a: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250" name="Google Shape;250;p31"/>
              <p:cNvCxnSpPr/>
              <p:nvPr/>
            </p:nvCxnSpPr>
            <p:spPr>
              <a:xfrm>
                <a:off x="1331232" y="6045160"/>
                <a:ext cx="1056832" cy="0"/>
              </a:xfrm>
              <a:prstGeom prst="straightConnector1">
                <a:avLst/>
              </a:prstGeom>
              <a:noFill/>
              <a:ln w="9525" cap="flat" cmpd="sng">
                <a:solidFill>
                  <a:schemeClr val="accent1"/>
                </a:solidFill>
                <a:prstDash val="solid"/>
                <a:miter lim="800000"/>
                <a:headEnd type="none" w="sm" len="sm"/>
                <a:tailEnd type="triangle" w="med" len="med"/>
              </a:ln>
            </p:spPr>
          </p:cxnSp>
          <p:sp>
            <p:nvSpPr>
              <p:cNvPr id="251" name="Google Shape;251;p31"/>
              <p:cNvSpPr txBox="1"/>
              <p:nvPr/>
            </p:nvSpPr>
            <p:spPr>
              <a:xfrm>
                <a:off x="1384755" y="5636721"/>
                <a:ext cx="1151986" cy="43088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Free software services</a:t>
                </a: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252" name="Google Shape;252;p31"/>
              <p:cNvCxnSpPr/>
              <p:nvPr/>
            </p:nvCxnSpPr>
            <p:spPr>
              <a:xfrm rot="10800000">
                <a:off x="1312386" y="6247482"/>
                <a:ext cx="1077940" cy="0"/>
              </a:xfrm>
              <a:prstGeom prst="straightConnector1">
                <a:avLst/>
              </a:prstGeom>
              <a:noFill/>
              <a:ln w="9525" cap="flat" cmpd="sng">
                <a:solidFill>
                  <a:schemeClr val="accent1"/>
                </a:solidFill>
                <a:prstDash val="solid"/>
                <a:miter lim="800000"/>
                <a:headEnd type="none" w="sm" len="sm"/>
                <a:tailEnd type="triangle" w="med" len="med"/>
              </a:ln>
            </p:spPr>
          </p:cxnSp>
          <p:sp>
            <p:nvSpPr>
              <p:cNvPr id="253" name="Google Shape;253;p31"/>
              <p:cNvSpPr txBox="1"/>
              <p:nvPr/>
            </p:nvSpPr>
            <p:spPr>
              <a:xfrm>
                <a:off x="1215936" y="6307765"/>
                <a:ext cx="1523599" cy="43088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ea typeface="Arial"/>
                    <a:cs typeface="Arial"/>
                    <a:sym typeface="Arial"/>
                  </a:rPr>
                  <a:t>Data, free marketing and sales</a:t>
                </a:r>
                <a:endParaRPr kumimoji="0" sz="11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pic>
        <p:nvPicPr>
          <p:cNvPr id="254" name="Google Shape;254;p31"/>
          <p:cNvPicPr preferRelativeResize="0"/>
          <p:nvPr/>
        </p:nvPicPr>
        <p:blipFill rotWithShape="1">
          <a:blip r:embed="rId26">
            <a:alphaModFix/>
          </a:blip>
          <a:srcRect/>
          <a:stretch/>
        </p:blipFill>
        <p:spPr>
          <a:xfrm>
            <a:off x="5849652" y="5691585"/>
            <a:ext cx="5793585" cy="620741"/>
          </a:xfrm>
          <a:prstGeom prst="rect">
            <a:avLst/>
          </a:prstGeom>
          <a:noFill/>
          <a:ln>
            <a:noFill/>
          </a:ln>
        </p:spPr>
      </p:pic>
      <p:sp>
        <p:nvSpPr>
          <p:cNvPr id="255" name="Google Shape;255;p31"/>
          <p:cNvSpPr txBox="1"/>
          <p:nvPr/>
        </p:nvSpPr>
        <p:spPr>
          <a:xfrm>
            <a:off x="6012495" y="5059486"/>
            <a:ext cx="5385614" cy="58477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Huge potential for an OSS dev infrastructure of the developer, by the developer and for the developer</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6" name="Google Shape;256;p31"/>
          <p:cNvSpPr/>
          <p:nvPr/>
        </p:nvSpPr>
        <p:spPr>
          <a:xfrm>
            <a:off x="353376" y="3897197"/>
            <a:ext cx="4890393" cy="578882"/>
          </a:xfrm>
          <a:prstGeom prst="roundRect">
            <a:avLst>
              <a:gd name="adj" fmla="val 16667"/>
            </a:avLst>
          </a:prstGeom>
          <a:solidFill>
            <a:srgbClr val="F4B08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OSS projects is further exploited by the OSS platform companies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7" name="Google Shape;257;p31"/>
          <p:cNvSpPr/>
          <p:nvPr/>
        </p:nvSpPr>
        <p:spPr>
          <a:xfrm>
            <a:off x="5659771" y="1359257"/>
            <a:ext cx="5962297" cy="340519"/>
          </a:xfrm>
          <a:prstGeom prst="roundRect">
            <a:avLst>
              <a:gd name="adj" fmla="val 16667"/>
            </a:avLst>
          </a:prstGeom>
          <a:solidFill>
            <a:srgbClr val="A8D08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Rise of Decentralized Social Networking Powered by OSS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8" name="Google Shape;258;p31"/>
          <p:cNvSpPr txBox="1"/>
          <p:nvPr/>
        </p:nvSpPr>
        <p:spPr>
          <a:xfrm>
            <a:off x="9449386" y="2967451"/>
            <a:ext cx="1735921"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&gt;1</a:t>
            </a:r>
            <a:r>
              <a:rPr kumimoji="0" lang="en-US" altLang="zh-CN" sz="1400" b="0" i="0" u="none" strike="noStrike" kern="0" cap="none" spc="0" normalizeH="0" baseline="0" noProof="0">
                <a:ln>
                  <a:noFill/>
                </a:ln>
                <a:solidFill>
                  <a:srgbClr val="000000"/>
                </a:solidFill>
                <a:effectLst/>
                <a:uLnTx/>
                <a:uFillTx/>
                <a:latin typeface="Arial"/>
                <a:ea typeface="Arial"/>
                <a:cs typeface="Arial"/>
                <a:sym typeface="Arial"/>
              </a:rPr>
              <a:t>2</a:t>
            </a: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0M </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federated users</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59" name="Google Shape;25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888888"/>
              </a:buClr>
              <a:buSzPts val="1200"/>
              <a:buFont typeface="Calibri"/>
              <a:buNone/>
              <a:tabLst/>
              <a:defRPr/>
            </a:pPr>
            <a:r>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t>Futurewei Internal</a:t>
            </a: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763675" y="365126"/>
            <a:ext cx="10590125" cy="6849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ct val="100000"/>
              <a:buFont typeface="Arial"/>
              <a:buNone/>
            </a:pPr>
            <a:r>
              <a:rPr lang="en-US" sz="2400" dirty="0"/>
              <a:t>Decentralizing GPU Cloud Dominance: Leveraging </a:t>
            </a:r>
            <a:r>
              <a:rPr lang="en-US" sz="2400" dirty="0" err="1"/>
              <a:t>Fediverse</a:t>
            </a:r>
            <a:r>
              <a:rPr lang="en-US" sz="2400" dirty="0"/>
              <a:t> and Edge AI</a:t>
            </a:r>
            <a:endParaRPr sz="2400" dirty="0"/>
          </a:p>
        </p:txBody>
      </p:sp>
      <p:grpSp>
        <p:nvGrpSpPr>
          <p:cNvPr id="265" name="Google Shape;265;p32"/>
          <p:cNvGrpSpPr/>
          <p:nvPr/>
        </p:nvGrpSpPr>
        <p:grpSpPr>
          <a:xfrm>
            <a:off x="3455766" y="1771649"/>
            <a:ext cx="4729622" cy="4349120"/>
            <a:chOff x="2892988" y="1108"/>
            <a:chExt cx="4729622" cy="4349120"/>
          </a:xfrm>
        </p:grpSpPr>
        <p:sp>
          <p:nvSpPr>
            <p:cNvPr id="266" name="Google Shape;266;p32"/>
            <p:cNvSpPr/>
            <p:nvPr/>
          </p:nvSpPr>
          <p:spPr>
            <a:xfrm>
              <a:off x="4313039" y="1108"/>
              <a:ext cx="1889521" cy="1889521"/>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32"/>
            <p:cNvSpPr txBox="1"/>
            <p:nvPr/>
          </p:nvSpPr>
          <p:spPr>
            <a:xfrm>
              <a:off x="4589753" y="277822"/>
              <a:ext cx="1336093" cy="1336093"/>
            </a:xfrm>
            <a:prstGeom prst="rect">
              <a:avLst/>
            </a:prstGeom>
            <a:noFill/>
            <a:ln>
              <a:noFill/>
            </a:ln>
          </p:spPr>
          <p:txBody>
            <a:bodyPr spcFirstLastPara="1" wrap="square" lIns="22850" tIns="22850" rIns="22850" bIns="228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800"/>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Open-Source Models</a:t>
              </a: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8" name="Google Shape;268;p32"/>
            <p:cNvSpPr/>
            <p:nvPr/>
          </p:nvSpPr>
          <p:spPr>
            <a:xfrm rot="3600000">
              <a:off x="5708792" y="1844463"/>
              <a:ext cx="503807" cy="637713"/>
            </a:xfrm>
            <a:prstGeom prst="rightArrow">
              <a:avLst>
                <a:gd name="adj1" fmla="val 60000"/>
                <a:gd name="adj2" fmla="val 50000"/>
              </a:avLst>
            </a:prstGeom>
            <a:solidFill>
              <a:srgbClr val="D8D8D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69;p32"/>
            <p:cNvSpPr txBox="1"/>
            <p:nvPr/>
          </p:nvSpPr>
          <p:spPr>
            <a:xfrm rot="3600000">
              <a:off x="5746578" y="1906560"/>
              <a:ext cx="352665" cy="382627"/>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500"/>
                <a:buFont typeface="Calibri"/>
                <a:buNone/>
                <a:tabLst/>
                <a:defRPr/>
              </a:pPr>
              <a:endParaRPr kumimoji="0" sz="15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70" name="Google Shape;270;p32"/>
            <p:cNvSpPr/>
            <p:nvPr/>
          </p:nvSpPr>
          <p:spPr>
            <a:xfrm>
              <a:off x="5733089" y="2460707"/>
              <a:ext cx="1889521" cy="1889521"/>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71;p32"/>
            <p:cNvSpPr txBox="1"/>
            <p:nvPr/>
          </p:nvSpPr>
          <p:spPr>
            <a:xfrm>
              <a:off x="6009803" y="2737421"/>
              <a:ext cx="1336093" cy="1336093"/>
            </a:xfrm>
            <a:prstGeom prst="rect">
              <a:avLst/>
            </a:prstGeom>
            <a:noFill/>
            <a:ln>
              <a:noFill/>
            </a:ln>
          </p:spPr>
          <p:txBody>
            <a:bodyPr spcFirstLastPara="1" wrap="square" lIns="22850" tIns="22850" rIns="22850" bIns="228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800"/>
                <a:buFont typeface="Arial"/>
                <a:buNone/>
                <a:tabLst/>
                <a:defRPr/>
              </a:pPr>
              <a:r>
                <a:rPr kumimoji="0" lang="en-US" sz="1600" b="0" i="0" u="none" strike="noStrike" kern="0" cap="none" spc="0" normalizeH="0" baseline="0" noProof="0" dirty="0">
                  <a:ln>
                    <a:noFill/>
                  </a:ln>
                  <a:solidFill>
                    <a:srgbClr val="FFFFFF"/>
                  </a:solidFill>
                  <a:effectLst/>
                  <a:uLnTx/>
                  <a:uFillTx/>
                  <a:latin typeface="Arial"/>
                  <a:ea typeface="Arial"/>
                  <a:cs typeface="Arial"/>
                  <a:sym typeface="Arial"/>
                </a:rPr>
                <a:t>User Communities</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72" name="Google Shape;272;p32"/>
            <p:cNvSpPr/>
            <p:nvPr/>
          </p:nvSpPr>
          <p:spPr>
            <a:xfrm rot="10800000">
              <a:off x="5020155" y="3086612"/>
              <a:ext cx="503807" cy="637713"/>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73;p32"/>
            <p:cNvSpPr txBox="1"/>
            <p:nvPr/>
          </p:nvSpPr>
          <p:spPr>
            <a:xfrm>
              <a:off x="5171297" y="3214155"/>
              <a:ext cx="352665" cy="382627"/>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500"/>
                <a:buFont typeface="Calibri"/>
                <a:buNone/>
                <a:tabLst/>
                <a:defRPr/>
              </a:pPr>
              <a:endParaRPr kumimoji="0" sz="15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4" name="Google Shape;274;p32"/>
            <p:cNvSpPr/>
            <p:nvPr/>
          </p:nvSpPr>
          <p:spPr>
            <a:xfrm>
              <a:off x="2892988" y="2460707"/>
              <a:ext cx="1889521" cy="1889521"/>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75;p32"/>
            <p:cNvSpPr txBox="1"/>
            <p:nvPr/>
          </p:nvSpPr>
          <p:spPr>
            <a:xfrm>
              <a:off x="3169702" y="2737421"/>
              <a:ext cx="1336093" cy="1336093"/>
            </a:xfrm>
            <a:prstGeom prst="rect">
              <a:avLst/>
            </a:prstGeom>
            <a:noFill/>
            <a:ln>
              <a:noFill/>
            </a:ln>
          </p:spPr>
          <p:txBody>
            <a:bodyPr spcFirstLastPara="1" wrap="square" lIns="22850" tIns="22850" rIns="22850" bIns="2285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ea typeface="Arial"/>
                  <a:cs typeface="Arial"/>
                  <a:sym typeface="Arial"/>
                </a:rPr>
                <a:t>Cloud Platforms</a:t>
              </a: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76" name="Google Shape;276;p32"/>
            <p:cNvSpPr/>
            <p:nvPr/>
          </p:nvSpPr>
          <p:spPr>
            <a:xfrm rot="7265993">
              <a:off x="4288741" y="1869160"/>
              <a:ext cx="503807" cy="637713"/>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7;p32"/>
            <p:cNvSpPr txBox="1"/>
            <p:nvPr/>
          </p:nvSpPr>
          <p:spPr>
            <a:xfrm rot="7265993">
              <a:off x="4403347" y="1931994"/>
              <a:ext cx="352665" cy="382627"/>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500"/>
                <a:buFont typeface="Calibri"/>
                <a:buNone/>
                <a:tabLst/>
                <a:defRPr/>
              </a:pPr>
              <a:endParaRPr kumimoji="0" sz="15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78" name="Google Shape;278;p32"/>
          <p:cNvSpPr/>
          <p:nvPr/>
        </p:nvSpPr>
        <p:spPr>
          <a:xfrm rot="-2725010">
            <a:off x="6256160" y="3653894"/>
            <a:ext cx="520837" cy="584630"/>
          </a:xfrm>
          <a:prstGeom prst="plus">
            <a:avLst>
              <a:gd name="adj" fmla="val 37001"/>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79" name="Google Shape;279;p32"/>
          <p:cNvPicPr preferRelativeResize="0"/>
          <p:nvPr/>
        </p:nvPicPr>
        <p:blipFill rotWithShape="1">
          <a:blip r:embed="rId3">
            <a:alphaModFix/>
          </a:blip>
          <a:srcRect/>
          <a:stretch/>
        </p:blipFill>
        <p:spPr>
          <a:xfrm>
            <a:off x="4224737" y="5142275"/>
            <a:ext cx="456955" cy="117350"/>
          </a:xfrm>
          <a:prstGeom prst="rect">
            <a:avLst/>
          </a:prstGeom>
          <a:noFill/>
          <a:ln>
            <a:noFill/>
          </a:ln>
        </p:spPr>
      </p:pic>
      <p:pic>
        <p:nvPicPr>
          <p:cNvPr id="280" name="Google Shape;280;p32"/>
          <p:cNvPicPr preferRelativeResize="0"/>
          <p:nvPr/>
        </p:nvPicPr>
        <p:blipFill rotWithShape="1">
          <a:blip r:embed="rId4">
            <a:alphaModFix/>
          </a:blip>
          <a:srcRect/>
          <a:stretch/>
        </p:blipFill>
        <p:spPr>
          <a:xfrm>
            <a:off x="4718183" y="5059968"/>
            <a:ext cx="312594" cy="321108"/>
          </a:xfrm>
          <a:prstGeom prst="rect">
            <a:avLst/>
          </a:prstGeom>
          <a:noFill/>
          <a:ln>
            <a:noFill/>
          </a:ln>
        </p:spPr>
      </p:pic>
      <p:pic>
        <p:nvPicPr>
          <p:cNvPr id="281" name="Google Shape;281;p32"/>
          <p:cNvPicPr preferRelativeResize="0"/>
          <p:nvPr/>
        </p:nvPicPr>
        <p:blipFill rotWithShape="1">
          <a:blip r:embed="rId5">
            <a:alphaModFix/>
          </a:blip>
          <a:srcRect/>
          <a:stretch/>
        </p:blipFill>
        <p:spPr>
          <a:xfrm>
            <a:off x="3458402" y="4997889"/>
            <a:ext cx="894852" cy="425740"/>
          </a:xfrm>
          <a:prstGeom prst="rect">
            <a:avLst/>
          </a:prstGeom>
          <a:noFill/>
          <a:ln>
            <a:noFill/>
          </a:ln>
        </p:spPr>
      </p:pic>
      <p:pic>
        <p:nvPicPr>
          <p:cNvPr id="282" name="Google Shape;282;p32"/>
          <p:cNvPicPr preferRelativeResize="0"/>
          <p:nvPr/>
        </p:nvPicPr>
        <p:blipFill rotWithShape="1">
          <a:blip r:embed="rId6">
            <a:alphaModFix/>
          </a:blip>
          <a:srcRect/>
          <a:stretch/>
        </p:blipFill>
        <p:spPr>
          <a:xfrm>
            <a:off x="3683303" y="5377042"/>
            <a:ext cx="570894" cy="114081"/>
          </a:xfrm>
          <a:prstGeom prst="rect">
            <a:avLst/>
          </a:prstGeom>
          <a:noFill/>
          <a:ln>
            <a:noFill/>
          </a:ln>
        </p:spPr>
      </p:pic>
      <p:pic>
        <p:nvPicPr>
          <p:cNvPr id="283" name="Google Shape;283;p32" descr="GitHub - modelscope/modelscope: ModelScope: bring the notion of  Model-as-a-Service to life."/>
          <p:cNvPicPr preferRelativeResize="0"/>
          <p:nvPr/>
        </p:nvPicPr>
        <p:blipFill rotWithShape="1">
          <a:blip r:embed="rId7">
            <a:alphaModFix/>
          </a:blip>
          <a:srcRect/>
          <a:stretch/>
        </p:blipFill>
        <p:spPr>
          <a:xfrm>
            <a:off x="4341796" y="5350650"/>
            <a:ext cx="839314" cy="156718"/>
          </a:xfrm>
          <a:prstGeom prst="rect">
            <a:avLst/>
          </a:prstGeom>
          <a:noFill/>
          <a:ln>
            <a:noFill/>
          </a:ln>
        </p:spPr>
      </p:pic>
      <p:pic>
        <p:nvPicPr>
          <p:cNvPr id="284" name="Google Shape;284;p32" descr="Hugging Face full logo transparent PNG - StickPNG"/>
          <p:cNvPicPr preferRelativeResize="0"/>
          <p:nvPr/>
        </p:nvPicPr>
        <p:blipFill rotWithShape="1">
          <a:blip r:embed="rId8">
            <a:alphaModFix/>
          </a:blip>
          <a:srcRect/>
          <a:stretch/>
        </p:blipFill>
        <p:spPr>
          <a:xfrm>
            <a:off x="4044338" y="5509713"/>
            <a:ext cx="673845" cy="461465"/>
          </a:xfrm>
          <a:prstGeom prst="rect">
            <a:avLst/>
          </a:prstGeom>
          <a:noFill/>
          <a:ln>
            <a:noFill/>
          </a:ln>
        </p:spPr>
      </p:pic>
      <p:sp>
        <p:nvSpPr>
          <p:cNvPr id="285" name="Google Shape;285;p32"/>
          <p:cNvSpPr/>
          <p:nvPr/>
        </p:nvSpPr>
        <p:spPr>
          <a:xfrm rot="2974948">
            <a:off x="6526808" y="3485982"/>
            <a:ext cx="996511" cy="487141"/>
          </a:xfrm>
          <a:prstGeom prst="leftRightArrow">
            <a:avLst>
              <a:gd name="adj1" fmla="val 50000"/>
              <a:gd name="adj2" fmla="val 50000"/>
            </a:avLst>
          </a:prstGeom>
          <a:solidFill>
            <a:srgbClr val="A8D08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6" name="Google Shape;286;p32"/>
          <p:cNvSpPr txBox="1"/>
          <p:nvPr/>
        </p:nvSpPr>
        <p:spPr>
          <a:xfrm>
            <a:off x="440334" y="4738548"/>
            <a:ext cx="2976900" cy="175432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GPU Rich Cloud Problems</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Cost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Privacy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err="1">
                <a:ln>
                  <a:noFill/>
                </a:ln>
                <a:solidFill>
                  <a:srgbClr val="000000"/>
                </a:solidFill>
                <a:effectLst/>
                <a:uLnTx/>
                <a:uFillTx/>
                <a:latin typeface="Arial"/>
                <a:ea typeface="Arial"/>
                <a:cs typeface="Arial"/>
                <a:sym typeface="Arial"/>
              </a:rPr>
              <a:t>Dataet</a:t>
            </a: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 ownership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Lock-ins</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User feedbacks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7" name="Google Shape;287;p32"/>
          <p:cNvSpPr txBox="1"/>
          <p:nvPr/>
        </p:nvSpPr>
        <p:spPr>
          <a:xfrm>
            <a:off x="8500842" y="4724782"/>
            <a:ext cx="3250824" cy="20313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GPU Poor Approach</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Run locally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Privacy protection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No dataset leak</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74625" marR="0" lvl="0" indent="-174625"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ea typeface="Arial"/>
                <a:cs typeface="Arial"/>
                <a:sym typeface="Arial"/>
              </a:rPr>
              <a:t>Direct collaboration channel to the model teams, e.g. dataset sharing</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Google Shape;286;p32">
            <a:extLst>
              <a:ext uri="{FF2B5EF4-FFF2-40B4-BE49-F238E27FC236}">
                <a16:creationId xmlns:a16="http://schemas.microsoft.com/office/drawing/2014/main" id="{0192C472-346C-DE92-CD61-2B82F7E7C568}"/>
              </a:ext>
            </a:extLst>
          </p:cNvPr>
          <p:cNvSpPr txBox="1"/>
          <p:nvPr/>
        </p:nvSpPr>
        <p:spPr>
          <a:xfrm rot="17684999">
            <a:off x="3687891" y="3330072"/>
            <a:ext cx="1472070"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Arial"/>
                <a:ea typeface="Arial"/>
                <a:cs typeface="Arial"/>
                <a:sym typeface="Arial"/>
              </a:rPr>
              <a:t>Lost</a:t>
            </a:r>
            <a:r>
              <a:rPr kumimoji="0" lang="zh-CN" altLang="en-US" sz="1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ea typeface="Arial"/>
                <a:cs typeface="Arial"/>
                <a:sym typeface="Arial"/>
              </a:rPr>
              <a:t>business</a:t>
            </a:r>
            <a:r>
              <a:rPr kumimoji="0" lang="zh-CN" altLang="en-US" sz="1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ea typeface="Arial"/>
                <a:cs typeface="Arial"/>
                <a:sym typeface="Arial"/>
              </a:rPr>
              <a:t>opportunities</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r/NVDA_Stock - Estimated H100 shipments by customer">
            <a:extLst>
              <a:ext uri="{FF2B5EF4-FFF2-40B4-BE49-F238E27FC236}">
                <a16:creationId xmlns:a16="http://schemas.microsoft.com/office/drawing/2014/main" id="{31C15476-BE02-64CF-46C8-B34D6E9757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073" y="1912976"/>
            <a:ext cx="2558629" cy="2558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book Icon Vector Art, Icons, and Graphics for Free Download">
            <a:extLst>
              <a:ext uri="{FF2B5EF4-FFF2-40B4-BE49-F238E27FC236}">
                <a16:creationId xmlns:a16="http://schemas.microsoft.com/office/drawing/2014/main" id="{0DEFDD82-6302-4270-83CB-C1D7FEF750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4688" y="3655392"/>
            <a:ext cx="1615485" cy="107503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86;p32">
            <a:extLst>
              <a:ext uri="{FF2B5EF4-FFF2-40B4-BE49-F238E27FC236}">
                <a16:creationId xmlns:a16="http://schemas.microsoft.com/office/drawing/2014/main" id="{FB385886-3260-5392-A9FF-8734EABE5ECE}"/>
              </a:ext>
            </a:extLst>
          </p:cNvPr>
          <p:cNvSpPr txBox="1"/>
          <p:nvPr/>
        </p:nvSpPr>
        <p:spPr>
          <a:xfrm>
            <a:off x="5098017" y="5658005"/>
            <a:ext cx="1472070" cy="30773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Arial"/>
                <a:ea typeface="Arial"/>
                <a:cs typeface="Arial"/>
                <a:sym typeface="Arial"/>
              </a:rPr>
              <a:t>Locked</a:t>
            </a:r>
            <a:r>
              <a:rPr kumimoji="0" lang="zh-CN" altLang="en-US" sz="1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ea typeface="Arial"/>
                <a:cs typeface="Arial"/>
                <a:sym typeface="Arial"/>
              </a:rPr>
              <a:t>in</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86;p32">
            <a:extLst>
              <a:ext uri="{FF2B5EF4-FFF2-40B4-BE49-F238E27FC236}">
                <a16:creationId xmlns:a16="http://schemas.microsoft.com/office/drawing/2014/main" id="{EB5755B0-81A1-E7C6-5D8B-75A71997A530}"/>
              </a:ext>
            </a:extLst>
          </p:cNvPr>
          <p:cNvSpPr txBox="1"/>
          <p:nvPr/>
        </p:nvSpPr>
        <p:spPr>
          <a:xfrm rot="3259963">
            <a:off x="6787105" y="3198874"/>
            <a:ext cx="1472070" cy="6001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High</a:t>
            </a:r>
            <a:r>
              <a:rPr kumimoji="0" lang="zh-CN" altLang="en-US" sz="11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quality</a:t>
            </a:r>
            <a:r>
              <a:rPr kumimoji="0" lang="zh-CN" altLang="en-US" sz="11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data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User</a:t>
            </a:r>
            <a:r>
              <a:rPr kumimoji="0" lang="zh-CN" altLang="en-US" sz="11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support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Model</a:t>
            </a:r>
            <a:r>
              <a:rPr kumimoji="0" lang="zh-CN" altLang="en-US" sz="11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100" b="0" i="0" u="none" strike="noStrike" kern="0" cap="none" spc="0" normalizeH="0" baseline="0" noProof="0" dirty="0">
                <a:ln>
                  <a:noFill/>
                </a:ln>
                <a:solidFill>
                  <a:srgbClr val="000000"/>
                </a:solidFill>
                <a:effectLst/>
                <a:uLnTx/>
                <a:uFillTx/>
                <a:latin typeface="Arial"/>
                <a:cs typeface="Arial"/>
                <a:sym typeface="Arial"/>
              </a:rPr>
              <a:t>Market</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30" name="Picture 6">
            <a:extLst>
              <a:ext uri="{FF2B5EF4-FFF2-40B4-BE49-F238E27FC236}">
                <a16:creationId xmlns:a16="http://schemas.microsoft.com/office/drawing/2014/main" id="{A528D6FE-CC13-BD26-3726-89D5203EEE02}"/>
              </a:ext>
            </a:extLst>
          </p:cNvPr>
          <p:cNvPicPr>
            <a:picLocks noChangeAspect="1" noChangeArrowheads="1"/>
          </p:cNvPicPr>
          <p:nvPr/>
        </p:nvPicPr>
        <p:blipFill>
          <a:blip r:embed="rId11">
            <a:duotone>
              <a:prstClr val="black"/>
              <a:schemeClr val="accent2">
                <a:lumMod val="75000"/>
                <a:tint val="45000"/>
                <a:satMod val="400000"/>
              </a:schemeClr>
            </a:duotone>
            <a:extLst>
              <a:ext uri="{BEBA8EAE-BF5A-486C-A8C5-ECC9F3942E4B}">
                <a14:imgProps xmlns:a14="http://schemas.microsoft.com/office/drawing/2010/main">
                  <a14:imgLayer r:embed="rId12">
                    <a14:imgEffect>
                      <a14:colorTemperature colorTemp="8082"/>
                    </a14:imgEffect>
                    <a14:imgEffect>
                      <a14:saturation sat="205000"/>
                    </a14:imgEffect>
                  </a14:imgLayer>
                </a14:imgProps>
              </a:ext>
              <a:ext uri="{28A0092B-C50C-407E-A947-70E740481C1C}">
                <a14:useLocalDpi xmlns:a14="http://schemas.microsoft.com/office/drawing/2010/main" val="0"/>
              </a:ext>
            </a:extLst>
          </a:blip>
          <a:srcRect/>
          <a:stretch>
            <a:fillRect/>
          </a:stretch>
        </p:blipFill>
        <p:spPr bwMode="auto">
          <a:xfrm>
            <a:off x="8974687" y="3218077"/>
            <a:ext cx="1369855" cy="6849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chine Learning) I spent 12+ hours trying to interface with  Python/Pytorch/Tensorflow before learning about a new pure-Rust Tensor  implementation from Hugging Face called &quot;Candle&quot;. By comparison, it's been  a joy to work">
            <a:extLst>
              <a:ext uri="{FF2B5EF4-FFF2-40B4-BE49-F238E27FC236}">
                <a16:creationId xmlns:a16="http://schemas.microsoft.com/office/drawing/2014/main" id="{8148AA09-2977-037F-E9BF-09E422ECD9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56852" y="3279795"/>
            <a:ext cx="1633992" cy="816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872360-5135-DEEB-87CC-9129BD0D7114}"/>
              </a:ext>
            </a:extLst>
          </p:cNvPr>
          <p:cNvPicPr>
            <a:picLocks noChangeAspect="1"/>
          </p:cNvPicPr>
          <p:nvPr/>
        </p:nvPicPr>
        <p:blipFill>
          <a:blip r:embed="rId14"/>
          <a:stretch>
            <a:fillRect/>
          </a:stretch>
        </p:blipFill>
        <p:spPr>
          <a:xfrm>
            <a:off x="9139114" y="2612359"/>
            <a:ext cx="959869" cy="688099"/>
          </a:xfrm>
          <a:prstGeom prst="rect">
            <a:avLst/>
          </a:prstGeom>
        </p:spPr>
      </p:pic>
      <p:pic>
        <p:nvPicPr>
          <p:cNvPr id="8" name="Picture 7">
            <a:extLst>
              <a:ext uri="{FF2B5EF4-FFF2-40B4-BE49-F238E27FC236}">
                <a16:creationId xmlns:a16="http://schemas.microsoft.com/office/drawing/2014/main" id="{D8FB4B97-32F0-C3B5-9945-9F2975D0F584}"/>
              </a:ext>
            </a:extLst>
          </p:cNvPr>
          <p:cNvPicPr>
            <a:picLocks noChangeAspect="1"/>
          </p:cNvPicPr>
          <p:nvPr/>
        </p:nvPicPr>
        <p:blipFill>
          <a:blip r:embed="rId15"/>
          <a:stretch>
            <a:fillRect/>
          </a:stretch>
        </p:blipFill>
        <p:spPr>
          <a:xfrm>
            <a:off x="10718564" y="3138092"/>
            <a:ext cx="1172936" cy="243440"/>
          </a:xfrm>
          <a:prstGeom prst="rect">
            <a:avLst/>
          </a:prstGeom>
        </p:spPr>
      </p:pic>
      <p:pic>
        <p:nvPicPr>
          <p:cNvPr id="9" name="Picture 8">
            <a:extLst>
              <a:ext uri="{FF2B5EF4-FFF2-40B4-BE49-F238E27FC236}">
                <a16:creationId xmlns:a16="http://schemas.microsoft.com/office/drawing/2014/main" id="{B87E59FB-7B49-5D12-6CAB-8A6142DA4375}"/>
              </a:ext>
            </a:extLst>
          </p:cNvPr>
          <p:cNvPicPr>
            <a:picLocks noChangeAspect="1"/>
          </p:cNvPicPr>
          <p:nvPr/>
        </p:nvPicPr>
        <p:blipFill>
          <a:blip r:embed="rId16"/>
          <a:stretch>
            <a:fillRect/>
          </a:stretch>
        </p:blipFill>
        <p:spPr>
          <a:xfrm>
            <a:off x="10165671" y="3174142"/>
            <a:ext cx="572408" cy="160842"/>
          </a:xfrm>
          <a:prstGeom prst="rect">
            <a:avLst/>
          </a:prstGeom>
        </p:spPr>
      </p:pic>
      <p:pic>
        <p:nvPicPr>
          <p:cNvPr id="1034" name="Picture 10">
            <a:extLst>
              <a:ext uri="{FF2B5EF4-FFF2-40B4-BE49-F238E27FC236}">
                <a16:creationId xmlns:a16="http://schemas.microsoft.com/office/drawing/2014/main" id="{DE40D1C2-825F-2F52-7A0D-25FE08F991D8}"/>
              </a:ext>
            </a:extLst>
          </p:cNvPr>
          <p:cNvPicPr>
            <a:picLocks noChangeAspect="1" noChangeArrowheads="1"/>
          </p:cNvPicPr>
          <p:nvPr/>
        </p:nvPicPr>
        <p:blipFill>
          <a:blip r:embed="rId17">
            <a:duotone>
              <a:prstClr val="black"/>
              <a:schemeClr val="accent1">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955320" y="2705626"/>
            <a:ext cx="1932512" cy="4384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BEC7F4C-49A3-1991-7E87-9B5B9D864778}"/>
              </a:ext>
            </a:extLst>
          </p:cNvPr>
          <p:cNvPicPr>
            <a:picLocks noChangeAspect="1"/>
          </p:cNvPicPr>
          <p:nvPr/>
        </p:nvPicPr>
        <p:blipFill>
          <a:blip r:embed="rId19"/>
          <a:stretch>
            <a:fillRect/>
          </a:stretch>
        </p:blipFill>
        <p:spPr>
          <a:xfrm>
            <a:off x="10007803" y="2449785"/>
            <a:ext cx="985604" cy="404037"/>
          </a:xfrm>
          <a:prstGeom prst="rect">
            <a:avLst/>
          </a:prstGeom>
        </p:spPr>
      </p:pic>
      <p:pic>
        <p:nvPicPr>
          <p:cNvPr id="12" name="Picture 11">
            <a:extLst>
              <a:ext uri="{FF2B5EF4-FFF2-40B4-BE49-F238E27FC236}">
                <a16:creationId xmlns:a16="http://schemas.microsoft.com/office/drawing/2014/main" id="{EBB4AB9B-02EB-D68F-8443-5D78D4020B1D}"/>
              </a:ext>
            </a:extLst>
          </p:cNvPr>
          <p:cNvPicPr>
            <a:picLocks noChangeAspect="1"/>
          </p:cNvPicPr>
          <p:nvPr/>
        </p:nvPicPr>
        <p:blipFill>
          <a:blip r:embed="rId20"/>
          <a:stretch>
            <a:fillRect/>
          </a:stretch>
        </p:blipFill>
        <p:spPr>
          <a:xfrm>
            <a:off x="10950657" y="2550439"/>
            <a:ext cx="487889" cy="2439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553E-9334-7666-9B15-77B54B7E96A0}"/>
              </a:ext>
            </a:extLst>
          </p:cNvPr>
          <p:cNvSpPr>
            <a:spLocks noGrp="1"/>
          </p:cNvSpPr>
          <p:nvPr>
            <p:ph type="title"/>
          </p:nvPr>
        </p:nvSpPr>
        <p:spPr/>
        <p:txBody>
          <a:bodyPr/>
          <a:lstStyle/>
          <a:p>
            <a:r>
              <a:rPr lang="en-US" altLang="zh-CN" dirty="0"/>
              <a:t>2024</a:t>
            </a:r>
            <a:r>
              <a:rPr lang="zh-CN" altLang="en-US" dirty="0"/>
              <a:t> </a:t>
            </a:r>
            <a:r>
              <a:rPr lang="en-US" altLang="zh-CN" dirty="0"/>
              <a:t>Open</a:t>
            </a:r>
            <a:r>
              <a:rPr lang="zh-CN" altLang="en-US" dirty="0"/>
              <a:t> </a:t>
            </a:r>
            <a:r>
              <a:rPr lang="en-US" altLang="zh-CN" dirty="0"/>
              <a:t>Source</a:t>
            </a:r>
            <a:r>
              <a:rPr lang="zh-CN" altLang="en-US" dirty="0"/>
              <a:t> </a:t>
            </a:r>
            <a:r>
              <a:rPr lang="en-US" altLang="zh-CN" dirty="0"/>
              <a:t>Events</a:t>
            </a:r>
            <a:endParaRPr lang="en-US" dirty="0"/>
          </a:p>
        </p:txBody>
      </p:sp>
      <p:graphicFrame>
        <p:nvGraphicFramePr>
          <p:cNvPr id="5" name="Table 4">
            <a:extLst>
              <a:ext uri="{FF2B5EF4-FFF2-40B4-BE49-F238E27FC236}">
                <a16:creationId xmlns:a16="http://schemas.microsoft.com/office/drawing/2014/main" id="{EF56D79D-0D22-8608-0156-FA91B845581A}"/>
              </a:ext>
            </a:extLst>
          </p:cNvPr>
          <p:cNvGraphicFramePr>
            <a:graphicFrameLocks noGrp="1"/>
          </p:cNvGraphicFramePr>
          <p:nvPr/>
        </p:nvGraphicFramePr>
        <p:xfrm>
          <a:off x="800938" y="1732388"/>
          <a:ext cx="10590124" cy="4375524"/>
        </p:xfrm>
        <a:graphic>
          <a:graphicData uri="http://schemas.openxmlformats.org/drawingml/2006/table">
            <a:tbl>
              <a:tblPr firstRow="1" bandRow="1">
                <a:tableStyleId>{BC89EF96-8CEA-46FF-86C4-4CE0E7609802}</a:tableStyleId>
              </a:tblPr>
              <a:tblGrid>
                <a:gridCol w="1621019">
                  <a:extLst>
                    <a:ext uri="{9D8B030D-6E8A-4147-A177-3AD203B41FA5}">
                      <a16:colId xmlns:a16="http://schemas.microsoft.com/office/drawing/2014/main" val="3207751753"/>
                    </a:ext>
                  </a:extLst>
                </a:gridCol>
                <a:gridCol w="1876381">
                  <a:extLst>
                    <a:ext uri="{9D8B030D-6E8A-4147-A177-3AD203B41FA5}">
                      <a16:colId xmlns:a16="http://schemas.microsoft.com/office/drawing/2014/main" val="1607564019"/>
                    </a:ext>
                  </a:extLst>
                </a:gridCol>
                <a:gridCol w="3777191">
                  <a:extLst>
                    <a:ext uri="{9D8B030D-6E8A-4147-A177-3AD203B41FA5}">
                      <a16:colId xmlns:a16="http://schemas.microsoft.com/office/drawing/2014/main" val="1296452799"/>
                    </a:ext>
                  </a:extLst>
                </a:gridCol>
                <a:gridCol w="3315533">
                  <a:extLst>
                    <a:ext uri="{9D8B030D-6E8A-4147-A177-3AD203B41FA5}">
                      <a16:colId xmlns:a16="http://schemas.microsoft.com/office/drawing/2014/main" val="3783261821"/>
                    </a:ext>
                  </a:extLst>
                </a:gridCol>
              </a:tblGrid>
              <a:tr h="515610">
                <a:tc>
                  <a:txBody>
                    <a:bodyPr/>
                    <a:lstStyle/>
                    <a:p>
                      <a:r>
                        <a:rPr lang="en-US" altLang="zh-CN" sz="1400" b="1" dirty="0">
                          <a:latin typeface="Tenorite" pitchFamily="2" charset="0"/>
                        </a:rPr>
                        <a:t>Date</a:t>
                      </a:r>
                      <a:endParaRPr lang="en-US" sz="1400" b="1" dirty="0">
                        <a:latin typeface="Tenorite" pitchFamily="2" charset="0"/>
                      </a:endParaRPr>
                    </a:p>
                  </a:txBody>
                  <a:tcPr/>
                </a:tc>
                <a:tc>
                  <a:txBody>
                    <a:bodyPr/>
                    <a:lstStyle/>
                    <a:p>
                      <a:r>
                        <a:rPr lang="en-US" altLang="zh-CN" sz="1400" b="1" dirty="0">
                          <a:latin typeface="Tenorite" pitchFamily="2" charset="0"/>
                        </a:rPr>
                        <a:t>Location</a:t>
                      </a:r>
                      <a:endParaRPr lang="en-US" sz="1400" b="1" dirty="0">
                        <a:latin typeface="Tenorite" pitchFamily="2" charset="0"/>
                      </a:endParaRPr>
                    </a:p>
                  </a:txBody>
                  <a:tcPr/>
                </a:tc>
                <a:tc>
                  <a:txBody>
                    <a:bodyPr/>
                    <a:lstStyle/>
                    <a:p>
                      <a:r>
                        <a:rPr lang="en-US" altLang="zh-CN" sz="1400" b="1" dirty="0">
                          <a:latin typeface="Tenorite" pitchFamily="2" charset="0"/>
                        </a:rPr>
                        <a:t>Conference</a:t>
                      </a:r>
                      <a:endParaRPr lang="en-US" sz="1400" b="1" dirty="0">
                        <a:latin typeface="Tenorite" pitchFamily="2" charset="0"/>
                      </a:endParaRPr>
                    </a:p>
                  </a:txBody>
                  <a:tcPr/>
                </a:tc>
                <a:tc>
                  <a:txBody>
                    <a:bodyPr/>
                    <a:lstStyle/>
                    <a:p>
                      <a:r>
                        <a:rPr lang="en-US" altLang="zh-CN" sz="1400" b="1" dirty="0">
                          <a:latin typeface="Tenorite" pitchFamily="2" charset="0"/>
                        </a:rPr>
                        <a:t>Activity</a:t>
                      </a:r>
                      <a:endParaRPr lang="en-US" sz="1400" b="1" dirty="0">
                        <a:latin typeface="Tenorite" pitchFamily="2" charset="0"/>
                      </a:endParaRPr>
                    </a:p>
                  </a:txBody>
                  <a:tcPr/>
                </a:tc>
                <a:extLst>
                  <a:ext uri="{0D108BD9-81ED-4DB2-BD59-A6C34878D82A}">
                    <a16:rowId xmlns:a16="http://schemas.microsoft.com/office/drawing/2014/main" val="1941053463"/>
                  </a:ext>
                </a:extLst>
              </a:tr>
              <a:tr h="515610">
                <a:tc>
                  <a:txBody>
                    <a:bodyPr/>
                    <a:lstStyle/>
                    <a:p>
                      <a:r>
                        <a:rPr lang="en-US" altLang="zh-CN" sz="1400" dirty="0">
                          <a:latin typeface="Tenorite" pitchFamily="2" charset="0"/>
                        </a:rPr>
                        <a:t>March</a:t>
                      </a:r>
                      <a:r>
                        <a:rPr lang="zh-CN" altLang="en-US" sz="1400" dirty="0">
                          <a:latin typeface="Tenorite" pitchFamily="2" charset="0"/>
                        </a:rPr>
                        <a:t> </a:t>
                      </a:r>
                      <a:r>
                        <a:rPr lang="en-US" altLang="zh-CN" sz="1400" dirty="0">
                          <a:latin typeface="Tenorite" pitchFamily="2" charset="0"/>
                        </a:rPr>
                        <a:t>19-22</a:t>
                      </a:r>
                      <a:endParaRPr lang="en-US" sz="1400" dirty="0">
                        <a:latin typeface="Tenorite" pitchFamily="2" charset="0"/>
                      </a:endParaRPr>
                    </a:p>
                  </a:txBody>
                  <a:tcPr/>
                </a:tc>
                <a:tc>
                  <a:txBody>
                    <a:bodyPr/>
                    <a:lstStyle/>
                    <a:p>
                      <a:r>
                        <a:rPr lang="en-US" altLang="zh-CN" sz="1400" dirty="0">
                          <a:latin typeface="Tenorite" pitchFamily="2" charset="0"/>
                        </a:rPr>
                        <a:t>Paris,</a:t>
                      </a:r>
                      <a:r>
                        <a:rPr lang="zh-CN" altLang="en-US" sz="1400" dirty="0">
                          <a:latin typeface="Tenorite" pitchFamily="2" charset="0"/>
                        </a:rPr>
                        <a:t> </a:t>
                      </a:r>
                      <a:r>
                        <a:rPr lang="en-US" altLang="zh-CN" sz="1400" dirty="0">
                          <a:latin typeface="Tenorite" pitchFamily="2" charset="0"/>
                        </a:rPr>
                        <a:t>France</a:t>
                      </a:r>
                      <a:endParaRPr lang="en-US" sz="1400" dirty="0">
                        <a:latin typeface="Tenorite" pitchFamily="2" charset="0"/>
                      </a:endParaRPr>
                    </a:p>
                  </a:txBody>
                  <a:tcPr/>
                </a:tc>
                <a:tc>
                  <a:txBody>
                    <a:bodyPr/>
                    <a:lstStyle/>
                    <a:p>
                      <a:r>
                        <a:rPr lang="en-US" sz="1400" dirty="0" err="1">
                          <a:latin typeface="Tenorite" pitchFamily="2" charset="0"/>
                        </a:rPr>
                        <a:t>KubeCon</a:t>
                      </a:r>
                      <a:r>
                        <a:rPr lang="zh-CN" altLang="en-US" sz="1400" dirty="0">
                          <a:latin typeface="Tenorite" pitchFamily="2" charset="0"/>
                        </a:rPr>
                        <a:t> </a:t>
                      </a:r>
                      <a:r>
                        <a:rPr lang="en-US" altLang="zh-CN" sz="1400" dirty="0">
                          <a:latin typeface="Tenorite" pitchFamily="2" charset="0"/>
                        </a:rPr>
                        <a:t>EU</a:t>
                      </a:r>
                      <a:endParaRPr lang="en-US" sz="1400" dirty="0">
                        <a:latin typeface="Tenorite" pitchFamily="2" charset="0"/>
                      </a:endParaRPr>
                    </a:p>
                  </a:txBody>
                  <a:tcPr/>
                </a:tc>
                <a:tc>
                  <a:txBody>
                    <a:bodyPr/>
                    <a:lstStyle/>
                    <a:p>
                      <a:r>
                        <a:rPr lang="en-US" altLang="zh-CN" sz="1400" dirty="0">
                          <a:latin typeface="Tenorite" pitchFamily="2" charset="0"/>
                        </a:rPr>
                        <a:t>Kick</a:t>
                      </a:r>
                      <a:r>
                        <a:rPr lang="zh-CN" altLang="en-US" sz="1400" dirty="0">
                          <a:latin typeface="Tenorite" pitchFamily="2" charset="0"/>
                        </a:rPr>
                        <a:t> </a:t>
                      </a:r>
                      <a:r>
                        <a:rPr lang="en-US" altLang="zh-CN" sz="1400" dirty="0">
                          <a:latin typeface="Tenorite" pitchFamily="2" charset="0"/>
                        </a:rPr>
                        <a:t>off</a:t>
                      </a:r>
                      <a:r>
                        <a:rPr lang="zh-CN" altLang="en-US" sz="1400" dirty="0">
                          <a:latin typeface="Tenorite" pitchFamily="2" charset="0"/>
                        </a:rPr>
                        <a:t> </a:t>
                      </a:r>
                      <a:r>
                        <a:rPr lang="en-US" altLang="zh-CN" sz="1400" dirty="0">
                          <a:latin typeface="Tenorite" pitchFamily="2" charset="0"/>
                        </a:rPr>
                        <a:t>OSC</a:t>
                      </a:r>
                      <a:r>
                        <a:rPr lang="zh-CN" altLang="en-US" sz="1400" dirty="0">
                          <a:latin typeface="Tenorite" pitchFamily="2" charset="0"/>
                        </a:rPr>
                        <a:t> </a:t>
                      </a:r>
                      <a:r>
                        <a:rPr lang="en-US" altLang="zh-CN" sz="1400" dirty="0">
                          <a:latin typeface="Tenorite" pitchFamily="2" charset="0"/>
                        </a:rPr>
                        <a:t>2024</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extLst>
                  <a:ext uri="{0D108BD9-81ED-4DB2-BD59-A6C34878D82A}">
                    <a16:rowId xmlns:a16="http://schemas.microsoft.com/office/drawing/2014/main" val="268509378"/>
                  </a:ext>
                </a:extLst>
              </a:tr>
              <a:tr h="329490">
                <a:tc>
                  <a:txBody>
                    <a:bodyPr/>
                    <a:lstStyle/>
                    <a:p>
                      <a:r>
                        <a:rPr lang="en-US" altLang="zh-CN" sz="1400" dirty="0">
                          <a:latin typeface="Tenorite" pitchFamily="2" charset="0"/>
                        </a:rPr>
                        <a:t>May</a:t>
                      </a:r>
                      <a:r>
                        <a:rPr lang="zh-CN" altLang="en-US" sz="1400" dirty="0">
                          <a:latin typeface="Tenorite" pitchFamily="2" charset="0"/>
                        </a:rPr>
                        <a:t> </a:t>
                      </a:r>
                      <a:r>
                        <a:rPr lang="en-US" altLang="zh-CN" sz="1400" dirty="0">
                          <a:latin typeface="Tenorite" pitchFamily="2" charset="0"/>
                        </a:rPr>
                        <a:t>6-14</a:t>
                      </a:r>
                      <a:endParaRPr lang="en-US" sz="1400" dirty="0">
                        <a:latin typeface="Tenorite" pitchFamily="2" charset="0"/>
                      </a:endParaRPr>
                    </a:p>
                  </a:txBody>
                  <a:tcPr/>
                </a:tc>
                <a:tc>
                  <a:txBody>
                    <a:bodyPr/>
                    <a:lstStyle/>
                    <a:p>
                      <a:r>
                        <a:rPr lang="en-US" altLang="zh-CN" sz="1400" dirty="0">
                          <a:latin typeface="Tenorite" pitchFamily="2" charset="0"/>
                        </a:rPr>
                        <a:t>Delft,</a:t>
                      </a:r>
                      <a:r>
                        <a:rPr lang="zh-CN" altLang="en-US" sz="1400" dirty="0">
                          <a:latin typeface="Tenorite" pitchFamily="2" charset="0"/>
                        </a:rPr>
                        <a:t> </a:t>
                      </a:r>
                      <a:r>
                        <a:rPr lang="en-US" altLang="zh-CN" sz="1400" dirty="0">
                          <a:latin typeface="Tenorite" pitchFamily="2" charset="0"/>
                        </a:rPr>
                        <a:t>Netherland</a:t>
                      </a:r>
                      <a:endParaRPr lang="en-US" sz="1400" dirty="0">
                        <a:latin typeface="Tenorite" pitchFamily="2" charset="0"/>
                      </a:endParaRPr>
                    </a:p>
                  </a:txBody>
                  <a:tcPr/>
                </a:tc>
                <a:tc>
                  <a:txBody>
                    <a:bodyPr/>
                    <a:lstStyle/>
                    <a:p>
                      <a:r>
                        <a:rPr lang="en-US" altLang="zh-CN" sz="1400" dirty="0">
                          <a:latin typeface="Tenorite" pitchFamily="2" charset="0"/>
                        </a:rPr>
                        <a:t>GOSIM</a:t>
                      </a:r>
                      <a:r>
                        <a:rPr lang="zh-CN" altLang="en-US" sz="1400" dirty="0">
                          <a:latin typeface="Tenorite" pitchFamily="2" charset="0"/>
                        </a:rPr>
                        <a:t> </a:t>
                      </a:r>
                      <a:r>
                        <a:rPr lang="en-US" altLang="zh-CN" sz="1400" dirty="0">
                          <a:latin typeface="Tenorite" pitchFamily="2" charset="0"/>
                        </a:rPr>
                        <a:t>EU</a:t>
                      </a:r>
                      <a:r>
                        <a:rPr lang="zh-CN" altLang="en-US" sz="1400" dirty="0">
                          <a:latin typeface="Tenorite" pitchFamily="2" charset="0"/>
                        </a:rPr>
                        <a:t> </a:t>
                      </a:r>
                      <a:r>
                        <a:rPr lang="en-US" altLang="zh-CN" sz="1400" dirty="0">
                          <a:latin typeface="Tenorite" pitchFamily="2" charset="0"/>
                        </a:rPr>
                        <a:t>+</a:t>
                      </a:r>
                      <a:r>
                        <a:rPr lang="zh-CN" altLang="en-US" sz="1400" dirty="0">
                          <a:latin typeface="Tenorite" pitchFamily="2" charset="0"/>
                        </a:rPr>
                        <a:t> </a:t>
                      </a:r>
                      <a:r>
                        <a:rPr lang="en-US" altLang="zh-CN" sz="1400" dirty="0" err="1">
                          <a:latin typeface="Tenorite" pitchFamily="2" charset="0"/>
                        </a:rPr>
                        <a:t>RustNL</a:t>
                      </a:r>
                      <a:endParaRPr lang="en-US" sz="1400" dirty="0">
                        <a:latin typeface="Tenorite" pitchFamily="2" charset="0"/>
                      </a:endParaRPr>
                    </a:p>
                  </a:txBody>
                  <a:tcPr/>
                </a:tc>
                <a:tc>
                  <a:txBody>
                    <a:bodyPr/>
                    <a:lstStyle/>
                    <a:p>
                      <a:r>
                        <a:rPr lang="en-US" altLang="zh-CN" sz="1400" dirty="0">
                          <a:latin typeface="Tenorite" pitchFamily="2" charset="0"/>
                        </a:rPr>
                        <a:t>Program</a:t>
                      </a:r>
                      <a:r>
                        <a:rPr lang="zh-CN" altLang="en-US" sz="1400" dirty="0">
                          <a:latin typeface="Tenorite" pitchFamily="2" charset="0"/>
                        </a:rPr>
                        <a:t> </a:t>
                      </a:r>
                      <a:r>
                        <a:rPr lang="en-US" altLang="zh-CN" sz="1400" dirty="0">
                          <a:latin typeface="Tenorite" pitchFamily="2" charset="0"/>
                        </a:rPr>
                        <a:t>tracks,</a:t>
                      </a:r>
                      <a:r>
                        <a:rPr lang="zh-CN" altLang="en-US" sz="1400" dirty="0">
                          <a:latin typeface="Tenorite" pitchFamily="2" charset="0"/>
                        </a:rPr>
                        <a:t> </a:t>
                      </a:r>
                      <a:r>
                        <a:rPr lang="en-US" altLang="zh-CN" sz="1400" dirty="0">
                          <a:latin typeface="Tenorite" pitchFamily="2" charset="0"/>
                        </a:rPr>
                        <a:t>reports</a:t>
                      </a:r>
                      <a:endParaRPr lang="en-US" sz="1400" dirty="0">
                        <a:latin typeface="Tenorite" pitchFamily="2" charset="0"/>
                      </a:endParaRPr>
                    </a:p>
                  </a:txBody>
                  <a:tcPr/>
                </a:tc>
                <a:extLst>
                  <a:ext uri="{0D108BD9-81ED-4DB2-BD59-A6C34878D82A}">
                    <a16:rowId xmlns:a16="http://schemas.microsoft.com/office/drawing/2014/main" val="1183846280"/>
                  </a:ext>
                </a:extLst>
              </a:tr>
              <a:tr h="329490">
                <a:tc>
                  <a:txBody>
                    <a:bodyPr/>
                    <a:lstStyle/>
                    <a:p>
                      <a:r>
                        <a:rPr lang="en-US" altLang="zh-CN" sz="1400" dirty="0">
                          <a:latin typeface="Tenorite" pitchFamily="2" charset="0"/>
                        </a:rPr>
                        <a:t>June</a:t>
                      </a:r>
                      <a:r>
                        <a:rPr lang="zh-CN" altLang="en-US" sz="1400" dirty="0">
                          <a:latin typeface="Tenorite" pitchFamily="2" charset="0"/>
                        </a:rPr>
                        <a:t> </a:t>
                      </a:r>
                      <a:r>
                        <a:rPr lang="en-US" altLang="zh-CN" sz="1400" dirty="0">
                          <a:latin typeface="Tenorite" pitchFamily="2" charset="0"/>
                        </a:rPr>
                        <a:t>19-20</a:t>
                      </a:r>
                      <a:endParaRPr lang="en-US" sz="1400" dirty="0">
                        <a:latin typeface="Tenorite" pitchFamily="2" charset="0"/>
                      </a:endParaRPr>
                    </a:p>
                  </a:txBody>
                  <a:tcPr/>
                </a:tc>
                <a:tc>
                  <a:txBody>
                    <a:bodyPr/>
                    <a:lstStyle/>
                    <a:p>
                      <a:r>
                        <a:rPr lang="en-US" altLang="zh-CN" sz="1400" dirty="0">
                          <a:latin typeface="Tenorite" pitchFamily="2" charset="0"/>
                        </a:rPr>
                        <a:t>Paris,</a:t>
                      </a:r>
                      <a:r>
                        <a:rPr lang="zh-CN" altLang="en-US" sz="1400" dirty="0">
                          <a:latin typeface="Tenorite" pitchFamily="2" charset="0"/>
                        </a:rPr>
                        <a:t> </a:t>
                      </a:r>
                      <a:r>
                        <a:rPr lang="en-US" altLang="zh-CN" sz="1400" dirty="0">
                          <a:latin typeface="Tenorite" pitchFamily="2" charset="0"/>
                        </a:rPr>
                        <a:t>France</a:t>
                      </a:r>
                      <a:endParaRPr lang="en-US" sz="1400" dirty="0">
                        <a:latin typeface="Tenorite" pitchFamily="2" charset="0"/>
                      </a:endParaRPr>
                    </a:p>
                  </a:txBody>
                  <a:tcPr/>
                </a:tc>
                <a:tc>
                  <a:txBody>
                    <a:bodyPr/>
                    <a:lstStyle/>
                    <a:p>
                      <a:r>
                        <a:rPr lang="en-US" altLang="zh-CN" sz="1400" dirty="0" err="1">
                          <a:latin typeface="Tenorite" pitchFamily="2" charset="0"/>
                        </a:rPr>
                        <a:t>AI.dev</a:t>
                      </a:r>
                      <a:r>
                        <a:rPr lang="zh-CN" altLang="en-US" sz="1400" dirty="0">
                          <a:latin typeface="Tenorite" pitchFamily="2" charset="0"/>
                        </a:rPr>
                        <a:t> </a:t>
                      </a:r>
                      <a:r>
                        <a:rPr lang="en-US" altLang="zh-CN" sz="1400" dirty="0">
                          <a:latin typeface="Tenorite" pitchFamily="2" charset="0"/>
                        </a:rPr>
                        <a:t>EU</a:t>
                      </a:r>
                      <a:endParaRPr lang="en-US" sz="1400" dirty="0">
                        <a:latin typeface="Tenorite" pitchFamily="2" charset="0"/>
                      </a:endParaRPr>
                    </a:p>
                  </a:txBody>
                  <a:tcPr/>
                </a:tc>
                <a:tc>
                  <a:txBody>
                    <a:bodyPr/>
                    <a:lstStyle/>
                    <a:p>
                      <a:r>
                        <a:rPr lang="en-US" altLang="zh-CN" sz="1400" dirty="0">
                          <a:latin typeface="Tenorite" pitchFamily="2" charset="0"/>
                        </a:rPr>
                        <a:t>Possible</a:t>
                      </a:r>
                      <a:r>
                        <a:rPr lang="zh-CN" altLang="en-US" sz="1400" dirty="0">
                          <a:latin typeface="Tenorite" pitchFamily="2" charset="0"/>
                        </a:rPr>
                        <a:t> </a:t>
                      </a:r>
                      <a:r>
                        <a:rPr lang="en-US" altLang="zh-CN" sz="1400" dirty="0">
                          <a:latin typeface="Tenorite" pitchFamily="2" charset="0"/>
                        </a:rPr>
                        <a:t>talks</a:t>
                      </a:r>
                      <a:endParaRPr lang="en-US" sz="1400" dirty="0">
                        <a:latin typeface="Tenorite" pitchFamily="2" charset="0"/>
                      </a:endParaRPr>
                    </a:p>
                  </a:txBody>
                  <a:tcPr/>
                </a:tc>
                <a:extLst>
                  <a:ext uri="{0D108BD9-81ED-4DB2-BD59-A6C34878D82A}">
                    <a16:rowId xmlns:a16="http://schemas.microsoft.com/office/drawing/2014/main" val="1327713354"/>
                  </a:ext>
                </a:extLst>
              </a:tr>
              <a:tr h="329490">
                <a:tc>
                  <a:txBody>
                    <a:bodyPr/>
                    <a:lstStyle/>
                    <a:p>
                      <a:r>
                        <a:rPr lang="en-US" sz="1400" dirty="0">
                          <a:latin typeface="Tenorite" pitchFamily="2" charset="0"/>
                        </a:rPr>
                        <a:t>July</a:t>
                      </a:r>
                      <a:r>
                        <a:rPr lang="zh-CN" altLang="en-US" sz="1400" dirty="0">
                          <a:latin typeface="Tenorite" pitchFamily="2" charset="0"/>
                        </a:rPr>
                        <a:t> </a:t>
                      </a:r>
                      <a:r>
                        <a:rPr lang="en-US" sz="1400" dirty="0">
                          <a:latin typeface="Tenorite" pitchFamily="2" charset="0"/>
                        </a:rPr>
                        <a:t>9-10</a:t>
                      </a:r>
                    </a:p>
                  </a:txBody>
                  <a:tcPr/>
                </a:tc>
                <a:tc>
                  <a:txBody>
                    <a:bodyPr/>
                    <a:lstStyle/>
                    <a:p>
                      <a:r>
                        <a:rPr lang="en-US" altLang="zh-CN" sz="1400" dirty="0">
                          <a:latin typeface="Tenorite" pitchFamily="2" charset="0"/>
                        </a:rPr>
                        <a:t>New</a:t>
                      </a:r>
                      <a:r>
                        <a:rPr lang="zh-CN" altLang="en-US" sz="1400" dirty="0">
                          <a:latin typeface="Tenorite" pitchFamily="2" charset="0"/>
                        </a:rPr>
                        <a:t> </a:t>
                      </a:r>
                      <a:r>
                        <a:rPr lang="en-US" altLang="zh-CN" sz="1400" dirty="0">
                          <a:latin typeface="Tenorite" pitchFamily="2" charset="0"/>
                        </a:rPr>
                        <a:t>York,</a:t>
                      </a:r>
                      <a:r>
                        <a:rPr lang="zh-CN" altLang="en-US" sz="1400" dirty="0">
                          <a:latin typeface="Tenorite" pitchFamily="2" charset="0"/>
                        </a:rPr>
                        <a:t> </a:t>
                      </a:r>
                      <a:r>
                        <a:rPr lang="en-US" altLang="zh-CN" sz="1400" dirty="0">
                          <a:latin typeface="Tenorite" pitchFamily="2" charset="0"/>
                        </a:rPr>
                        <a:t>US</a:t>
                      </a:r>
                      <a:endParaRPr lang="en-US" sz="1400" dirty="0">
                        <a:latin typeface="Tenorite" pitchFamily="2" charset="0"/>
                      </a:endParaRPr>
                    </a:p>
                  </a:txBody>
                  <a:tcPr/>
                </a:tc>
                <a:tc>
                  <a:txBody>
                    <a:bodyPr/>
                    <a:lstStyle/>
                    <a:p>
                      <a:r>
                        <a:rPr lang="en-US" sz="1400" dirty="0">
                          <a:latin typeface="Tenorite" pitchFamily="2" charset="0"/>
                        </a:rPr>
                        <a:t>OSPOs for Good</a:t>
                      </a:r>
                    </a:p>
                  </a:txBody>
                  <a:tcPr/>
                </a:tc>
                <a:tc>
                  <a:txBody>
                    <a:bodyPr/>
                    <a:lstStyle/>
                    <a:p>
                      <a:endParaRPr lang="en-US" sz="1400">
                        <a:latin typeface="Tenorite" pitchFamily="2" charset="0"/>
                      </a:endParaRPr>
                    </a:p>
                  </a:txBody>
                  <a:tcPr/>
                </a:tc>
                <a:extLst>
                  <a:ext uri="{0D108BD9-81ED-4DB2-BD59-A6C34878D82A}">
                    <a16:rowId xmlns:a16="http://schemas.microsoft.com/office/drawing/2014/main" val="582253036"/>
                  </a:ext>
                </a:extLst>
              </a:tr>
              <a:tr h="519714">
                <a:tc>
                  <a:txBody>
                    <a:bodyPr/>
                    <a:lstStyle/>
                    <a:p>
                      <a:r>
                        <a:rPr lang="en-US" altLang="zh-CN" sz="1400" dirty="0">
                          <a:latin typeface="Tenorite" pitchFamily="2" charset="0"/>
                        </a:rPr>
                        <a:t>August</a:t>
                      </a:r>
                      <a:endParaRPr lang="en-US" sz="1400" dirty="0">
                        <a:latin typeface="Tenorite" pitchFamily="2" charset="0"/>
                      </a:endParaRPr>
                    </a:p>
                  </a:txBody>
                  <a:tcPr/>
                </a:tc>
                <a:tc>
                  <a:txBody>
                    <a:bodyPr/>
                    <a:lstStyle/>
                    <a:p>
                      <a:r>
                        <a:rPr lang="en-US" altLang="zh-CN" sz="1400" dirty="0">
                          <a:latin typeface="Tenorite" pitchFamily="2" charset="0"/>
                        </a:rPr>
                        <a:t>Shenzhen,</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altLang="zh-CN" sz="1400" dirty="0">
                          <a:latin typeface="Tenorite" pitchFamily="2" charset="0"/>
                        </a:rPr>
                        <a:t>HDC</a:t>
                      </a:r>
                      <a:endParaRPr lang="en-US" sz="1400" dirty="0">
                        <a:latin typeface="Tenorite" pitchFamily="2" charset="0"/>
                      </a:endParaRPr>
                    </a:p>
                  </a:txBody>
                  <a:tcPr/>
                </a:tc>
                <a:tc>
                  <a:txBody>
                    <a:bodyPr/>
                    <a:lstStyle/>
                    <a:p>
                      <a:r>
                        <a:rPr lang="en-US" altLang="zh-CN" sz="1400" dirty="0">
                          <a:latin typeface="Tenorite" pitchFamily="2" charset="0"/>
                        </a:rPr>
                        <a:t>Open</a:t>
                      </a:r>
                      <a:r>
                        <a:rPr lang="zh-CN" altLang="en-US" sz="1400" dirty="0">
                          <a:latin typeface="Tenorite" pitchFamily="2" charset="0"/>
                        </a:rPr>
                        <a:t> </a:t>
                      </a:r>
                      <a:r>
                        <a:rPr lang="en-US" altLang="zh-CN" sz="1400" dirty="0">
                          <a:latin typeface="Tenorite" pitchFamily="2" charset="0"/>
                        </a:rPr>
                        <a:t>Mobile,</a:t>
                      </a:r>
                      <a:r>
                        <a:rPr lang="zh-CN" altLang="en-US" sz="1400" dirty="0">
                          <a:latin typeface="Tenorite" pitchFamily="2" charset="0"/>
                        </a:rPr>
                        <a:t> </a:t>
                      </a:r>
                      <a:r>
                        <a:rPr lang="en-US" altLang="zh-CN" sz="1400" dirty="0">
                          <a:latin typeface="Tenorite" pitchFamily="2" charset="0"/>
                        </a:rPr>
                        <a:t>XR</a:t>
                      </a:r>
                      <a:r>
                        <a:rPr lang="zh-CN" altLang="en-US" sz="1400" dirty="0">
                          <a:latin typeface="Tenorite" pitchFamily="2" charset="0"/>
                        </a:rPr>
                        <a:t> </a:t>
                      </a:r>
                      <a:r>
                        <a:rPr lang="en-US" altLang="zh-CN" sz="1400" dirty="0">
                          <a:latin typeface="Tenorite" pitchFamily="2" charset="0"/>
                        </a:rPr>
                        <a:t>related</a:t>
                      </a:r>
                      <a:r>
                        <a:rPr lang="zh-CN" altLang="en-US" sz="1400" dirty="0">
                          <a:latin typeface="Tenorite" pitchFamily="2" charset="0"/>
                        </a:rPr>
                        <a:t> </a:t>
                      </a:r>
                      <a:r>
                        <a:rPr lang="en-US" altLang="zh-CN" sz="1400" dirty="0">
                          <a:latin typeface="Tenorite" pitchFamily="2" charset="0"/>
                        </a:rPr>
                        <a:t>talks</a:t>
                      </a:r>
                      <a:endParaRPr lang="en-US" sz="1400" dirty="0">
                        <a:latin typeface="Tenorite" pitchFamily="2" charset="0"/>
                      </a:endParaRPr>
                    </a:p>
                  </a:txBody>
                  <a:tcPr/>
                </a:tc>
                <a:extLst>
                  <a:ext uri="{0D108BD9-81ED-4DB2-BD59-A6C34878D82A}">
                    <a16:rowId xmlns:a16="http://schemas.microsoft.com/office/drawing/2014/main" val="2837792483"/>
                  </a:ext>
                </a:extLst>
              </a:tr>
              <a:tr h="329490">
                <a:tc>
                  <a:txBody>
                    <a:bodyPr/>
                    <a:lstStyle/>
                    <a:p>
                      <a:r>
                        <a:rPr lang="en-US" altLang="zh-CN" sz="1400" dirty="0">
                          <a:latin typeface="Tenorite" pitchFamily="2" charset="0"/>
                        </a:rPr>
                        <a:t>August</a:t>
                      </a:r>
                      <a:endParaRPr lang="en-US" sz="1400" dirty="0">
                        <a:latin typeface="Tenorite" pitchFamily="2" charset="0"/>
                      </a:endParaRPr>
                    </a:p>
                  </a:txBody>
                  <a:tcPr/>
                </a:tc>
                <a:tc>
                  <a:txBody>
                    <a:bodyPr/>
                    <a:lstStyle/>
                    <a:p>
                      <a:r>
                        <a:rPr lang="en-US" altLang="zh-CN" sz="1400" dirty="0">
                          <a:latin typeface="Tenorite" pitchFamily="2" charset="0"/>
                        </a:rPr>
                        <a:t>Beijing,</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altLang="zh-CN" sz="1400" dirty="0">
                          <a:latin typeface="Tenorite" pitchFamily="2" charset="0"/>
                        </a:rPr>
                        <a:t>OSC</a:t>
                      </a:r>
                      <a:r>
                        <a:rPr lang="zh-CN" altLang="en-US" sz="1400" dirty="0">
                          <a:latin typeface="Tenorite" pitchFamily="2" charset="0"/>
                        </a:rPr>
                        <a:t> </a:t>
                      </a:r>
                      <a:r>
                        <a:rPr lang="en-US" altLang="zh-CN" sz="1400" dirty="0">
                          <a:latin typeface="Tenorite" pitchFamily="2" charset="0"/>
                        </a:rPr>
                        <a:t>2024</a:t>
                      </a:r>
                      <a:endParaRPr lang="en-US" sz="1400" dirty="0">
                        <a:latin typeface="Tenorite" pitchFamily="2" charset="0"/>
                      </a:endParaRPr>
                    </a:p>
                  </a:txBody>
                  <a:tcPr/>
                </a:tc>
                <a:tc>
                  <a:txBody>
                    <a:bodyPr/>
                    <a:lstStyle/>
                    <a:p>
                      <a:r>
                        <a:rPr lang="en-US" altLang="zh-CN" sz="1400" dirty="0">
                          <a:latin typeface="Tenorite" pitchFamily="2" charset="0"/>
                        </a:rPr>
                        <a:t>Program</a:t>
                      </a:r>
                      <a:r>
                        <a:rPr lang="zh-CN" altLang="en-US" sz="1400" dirty="0">
                          <a:latin typeface="Tenorite" pitchFamily="2" charset="0"/>
                        </a:rPr>
                        <a:t> </a:t>
                      </a:r>
                      <a:r>
                        <a:rPr lang="en-US" altLang="zh-CN" sz="1400" dirty="0">
                          <a:latin typeface="Tenorite" pitchFamily="2" charset="0"/>
                        </a:rPr>
                        <a:t>tracks,</a:t>
                      </a:r>
                      <a:r>
                        <a:rPr lang="zh-CN" altLang="en-US" sz="1400" dirty="0">
                          <a:latin typeface="Tenorite" pitchFamily="2" charset="0"/>
                        </a:rPr>
                        <a:t> </a:t>
                      </a:r>
                      <a:r>
                        <a:rPr lang="en-US" altLang="zh-CN" sz="1400" dirty="0">
                          <a:latin typeface="Tenorite" pitchFamily="2" charset="0"/>
                        </a:rPr>
                        <a:t>reports</a:t>
                      </a:r>
                      <a:endParaRPr lang="en-US" sz="1400" dirty="0">
                        <a:latin typeface="Tenorite" pitchFamily="2" charset="0"/>
                      </a:endParaRPr>
                    </a:p>
                  </a:txBody>
                  <a:tcPr/>
                </a:tc>
                <a:extLst>
                  <a:ext uri="{0D108BD9-81ED-4DB2-BD59-A6C34878D82A}">
                    <a16:rowId xmlns:a16="http://schemas.microsoft.com/office/drawing/2014/main" val="1615224582"/>
                  </a:ext>
                </a:extLst>
              </a:tr>
              <a:tr h="329490">
                <a:tc>
                  <a:txBody>
                    <a:bodyPr/>
                    <a:lstStyle/>
                    <a:p>
                      <a:r>
                        <a:rPr lang="en-US" altLang="zh-CN" sz="1400" dirty="0">
                          <a:latin typeface="Tenorite" pitchFamily="2" charset="0"/>
                        </a:rPr>
                        <a:t>August</a:t>
                      </a:r>
                      <a:endParaRPr lang="en-US" sz="1400" dirty="0">
                        <a:latin typeface="Tenorite" pitchFamily="2" charset="0"/>
                      </a:endParaRPr>
                    </a:p>
                  </a:txBody>
                  <a:tcPr/>
                </a:tc>
                <a:tc>
                  <a:txBody>
                    <a:bodyPr/>
                    <a:lstStyle/>
                    <a:p>
                      <a:r>
                        <a:rPr lang="en-US" altLang="zh-CN" sz="1400" dirty="0">
                          <a:latin typeface="Tenorite" pitchFamily="2" charset="0"/>
                        </a:rPr>
                        <a:t>Hong</a:t>
                      </a:r>
                      <a:r>
                        <a:rPr lang="zh-CN" altLang="en-US" sz="1400" dirty="0">
                          <a:latin typeface="Tenorite" pitchFamily="2" charset="0"/>
                        </a:rPr>
                        <a:t> </a:t>
                      </a:r>
                      <a:r>
                        <a:rPr lang="en-US" altLang="zh-CN" sz="1400" dirty="0">
                          <a:latin typeface="Tenorite" pitchFamily="2" charset="0"/>
                        </a:rPr>
                        <a:t>Kong,</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altLang="zh-CN" sz="1400" dirty="0" err="1">
                          <a:latin typeface="Tenorite" pitchFamily="2" charset="0"/>
                        </a:rPr>
                        <a:t>KubeCon+OSS+AI.dev</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altLang="zh-CN" sz="1400" dirty="0">
                          <a:latin typeface="Tenorite" pitchFamily="2" charset="0"/>
                        </a:rPr>
                        <a:t>Talks,</a:t>
                      </a:r>
                      <a:r>
                        <a:rPr lang="zh-CN" altLang="en-US" sz="1400" dirty="0">
                          <a:latin typeface="Tenorite" pitchFamily="2" charset="0"/>
                        </a:rPr>
                        <a:t> </a:t>
                      </a:r>
                      <a:r>
                        <a:rPr lang="en-US" altLang="zh-CN" sz="1400" dirty="0">
                          <a:latin typeface="Tenorite" pitchFamily="2" charset="0"/>
                        </a:rPr>
                        <a:t>panels,</a:t>
                      </a:r>
                      <a:r>
                        <a:rPr lang="zh-CN" altLang="en-US" sz="1400" dirty="0">
                          <a:latin typeface="Tenorite" pitchFamily="2" charset="0"/>
                        </a:rPr>
                        <a:t> </a:t>
                      </a:r>
                      <a:r>
                        <a:rPr lang="en-US" altLang="zh-CN" sz="1400" dirty="0">
                          <a:latin typeface="Tenorite" pitchFamily="2" charset="0"/>
                        </a:rPr>
                        <a:t>workshop</a:t>
                      </a:r>
                      <a:endParaRPr lang="en-US" sz="1400" dirty="0">
                        <a:latin typeface="Tenorite" pitchFamily="2" charset="0"/>
                      </a:endParaRPr>
                    </a:p>
                  </a:txBody>
                  <a:tcPr/>
                </a:tc>
                <a:extLst>
                  <a:ext uri="{0D108BD9-81ED-4DB2-BD59-A6C34878D82A}">
                    <a16:rowId xmlns:a16="http://schemas.microsoft.com/office/drawing/2014/main" val="2212885856"/>
                  </a:ext>
                </a:extLst>
              </a:tr>
              <a:tr h="329490">
                <a:tc>
                  <a:txBody>
                    <a:bodyPr/>
                    <a:lstStyle/>
                    <a:p>
                      <a:r>
                        <a:rPr lang="en-US" altLang="zh-CN" sz="1400" dirty="0">
                          <a:latin typeface="Tenorite" pitchFamily="2" charset="0"/>
                        </a:rPr>
                        <a:t>Sep</a:t>
                      </a:r>
                      <a:endParaRPr lang="en-US" sz="1400" dirty="0">
                        <a:latin typeface="Tenorite" pitchFamily="2" charset="0"/>
                      </a:endParaRPr>
                    </a:p>
                  </a:txBody>
                  <a:tcPr/>
                </a:tc>
                <a:tc>
                  <a:txBody>
                    <a:bodyPr/>
                    <a:lstStyle/>
                    <a:p>
                      <a:r>
                        <a:rPr lang="en-US" altLang="zh-CN" sz="1400" dirty="0">
                          <a:latin typeface="Tenorite" pitchFamily="2" charset="0"/>
                        </a:rPr>
                        <a:t>Shanghai,</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altLang="zh-CN" sz="1400" dirty="0">
                          <a:latin typeface="Tenorite" pitchFamily="2" charset="0"/>
                        </a:rPr>
                        <a:t>HCC</a:t>
                      </a:r>
                      <a:endParaRPr lang="en-US" sz="1400" dirty="0">
                        <a:latin typeface="Tenorite" pitchFamily="2" charset="0"/>
                      </a:endParaRPr>
                    </a:p>
                  </a:txBody>
                  <a:tcPr/>
                </a:tc>
                <a:tc>
                  <a:txBody>
                    <a:bodyPr/>
                    <a:lstStyle/>
                    <a:p>
                      <a:r>
                        <a:rPr lang="en-US" altLang="zh-CN" sz="1400" dirty="0">
                          <a:latin typeface="Tenorite" pitchFamily="2" charset="0"/>
                        </a:rPr>
                        <a:t>Open</a:t>
                      </a:r>
                      <a:r>
                        <a:rPr lang="zh-CN" altLang="en-US" sz="1400" dirty="0">
                          <a:latin typeface="Tenorite" pitchFamily="2" charset="0"/>
                        </a:rPr>
                        <a:t> </a:t>
                      </a:r>
                      <a:r>
                        <a:rPr lang="en-US" altLang="zh-CN" sz="1400" dirty="0">
                          <a:latin typeface="Tenorite" pitchFamily="2" charset="0"/>
                        </a:rPr>
                        <a:t>source</a:t>
                      </a:r>
                      <a:r>
                        <a:rPr lang="zh-CN" altLang="en-US" sz="1400" dirty="0">
                          <a:latin typeface="Tenorite" pitchFamily="2" charset="0"/>
                        </a:rPr>
                        <a:t> </a:t>
                      </a:r>
                      <a:r>
                        <a:rPr lang="en-US" altLang="zh-CN" sz="1400" dirty="0">
                          <a:latin typeface="Tenorite" pitchFamily="2" charset="0"/>
                        </a:rPr>
                        <a:t>talk</a:t>
                      </a:r>
                      <a:endParaRPr lang="en-US" sz="1400" dirty="0">
                        <a:latin typeface="Tenorite" pitchFamily="2" charset="0"/>
                      </a:endParaRPr>
                    </a:p>
                  </a:txBody>
                  <a:tcPr/>
                </a:tc>
                <a:extLst>
                  <a:ext uri="{0D108BD9-81ED-4DB2-BD59-A6C34878D82A}">
                    <a16:rowId xmlns:a16="http://schemas.microsoft.com/office/drawing/2014/main" val="305621083"/>
                  </a:ext>
                </a:extLst>
              </a:tr>
              <a:tr h="329490">
                <a:tc>
                  <a:txBody>
                    <a:bodyPr/>
                    <a:lstStyle/>
                    <a:p>
                      <a:r>
                        <a:rPr lang="en-US" sz="1400" dirty="0">
                          <a:latin typeface="Tenorite" pitchFamily="2" charset="0"/>
                        </a:rPr>
                        <a:t>Oct</a:t>
                      </a:r>
                      <a:r>
                        <a:rPr lang="zh-CN" altLang="en-US" sz="1400" dirty="0">
                          <a:latin typeface="Tenorite" pitchFamily="2" charset="0"/>
                        </a:rPr>
                        <a:t> </a:t>
                      </a:r>
                      <a:r>
                        <a:rPr lang="en-US" altLang="zh-CN" sz="1400" dirty="0">
                          <a:latin typeface="Tenorite" pitchFamily="2" charset="0"/>
                        </a:rPr>
                        <a:t>16-19</a:t>
                      </a:r>
                      <a:endParaRPr lang="en-US" sz="1400" dirty="0">
                        <a:latin typeface="Tenorite" pitchFamily="2" charset="0"/>
                      </a:endParaRPr>
                    </a:p>
                  </a:txBody>
                  <a:tcPr/>
                </a:tc>
                <a:tc>
                  <a:txBody>
                    <a:bodyPr/>
                    <a:lstStyle/>
                    <a:p>
                      <a:r>
                        <a:rPr lang="en-US" sz="1400" dirty="0">
                          <a:latin typeface="Tenorite" pitchFamily="2" charset="0"/>
                        </a:rPr>
                        <a:t>Ludwigsburg</a:t>
                      </a:r>
                      <a:r>
                        <a:rPr lang="en-US" altLang="zh-CN" sz="1400" dirty="0">
                          <a:latin typeface="Tenorite" pitchFamily="2" charset="0"/>
                        </a:rPr>
                        <a:t>,</a:t>
                      </a:r>
                      <a:r>
                        <a:rPr lang="zh-CN" altLang="en-US" sz="1400" dirty="0">
                          <a:latin typeface="Tenorite" pitchFamily="2" charset="0"/>
                        </a:rPr>
                        <a:t> </a:t>
                      </a:r>
                      <a:r>
                        <a:rPr lang="en-US" altLang="zh-CN" sz="1400" dirty="0">
                          <a:latin typeface="Tenorite" pitchFamily="2" charset="0"/>
                        </a:rPr>
                        <a:t>Germany</a:t>
                      </a:r>
                      <a:endParaRPr lang="en-US" sz="1400" dirty="0">
                        <a:latin typeface="Tenorite" pitchFamily="2" charset="0"/>
                      </a:endParaRPr>
                    </a:p>
                  </a:txBody>
                  <a:tcPr/>
                </a:tc>
                <a:tc>
                  <a:txBody>
                    <a:bodyPr/>
                    <a:lstStyle/>
                    <a:p>
                      <a:r>
                        <a:rPr lang="en-US" altLang="zh-CN" sz="1400" dirty="0" err="1">
                          <a:latin typeface="Tenorite" pitchFamily="2" charset="0"/>
                        </a:rPr>
                        <a:t>EclipseCon</a:t>
                      </a:r>
                      <a:endParaRPr lang="en-US" sz="1400" dirty="0">
                        <a:latin typeface="Tenorite" pitchFamily="2" charset="0"/>
                      </a:endParaRPr>
                    </a:p>
                  </a:txBody>
                  <a:tcPr/>
                </a:tc>
                <a:tc>
                  <a:txBody>
                    <a:bodyPr/>
                    <a:lstStyle/>
                    <a:p>
                      <a:r>
                        <a:rPr lang="en-US" altLang="zh-CN" sz="1400" dirty="0" err="1">
                          <a:latin typeface="Tenorite" pitchFamily="2" charset="0"/>
                        </a:rPr>
                        <a:t>Oniro</a:t>
                      </a:r>
                      <a:r>
                        <a:rPr lang="zh-CN" altLang="en-US" sz="1400" dirty="0">
                          <a:latin typeface="Tenorite" pitchFamily="2" charset="0"/>
                        </a:rPr>
                        <a:t> </a:t>
                      </a:r>
                      <a:r>
                        <a:rPr lang="en-US" altLang="zh-CN" sz="1400" dirty="0">
                          <a:latin typeface="Tenorite" pitchFamily="2" charset="0"/>
                        </a:rPr>
                        <a:t>related</a:t>
                      </a:r>
                      <a:r>
                        <a:rPr lang="zh-CN" altLang="en-US" sz="1400" dirty="0">
                          <a:latin typeface="Tenorite" pitchFamily="2" charset="0"/>
                        </a:rPr>
                        <a:t> </a:t>
                      </a:r>
                      <a:r>
                        <a:rPr lang="en-US" altLang="zh-CN" sz="1400" dirty="0">
                          <a:latin typeface="Tenorite" pitchFamily="2" charset="0"/>
                        </a:rPr>
                        <a:t>talks</a:t>
                      </a:r>
                      <a:endParaRPr lang="en-US" sz="1400" dirty="0">
                        <a:latin typeface="Tenorite" pitchFamily="2" charset="0"/>
                      </a:endParaRPr>
                    </a:p>
                  </a:txBody>
                  <a:tcPr/>
                </a:tc>
                <a:extLst>
                  <a:ext uri="{0D108BD9-81ED-4DB2-BD59-A6C34878D82A}">
                    <a16:rowId xmlns:a16="http://schemas.microsoft.com/office/drawing/2014/main" val="2297873641"/>
                  </a:ext>
                </a:extLst>
              </a:tr>
              <a:tr h="329490">
                <a:tc>
                  <a:txBody>
                    <a:bodyPr/>
                    <a:lstStyle/>
                    <a:p>
                      <a:r>
                        <a:rPr lang="en-US" altLang="zh-CN" sz="1400" dirty="0">
                          <a:latin typeface="Tenorite" pitchFamily="2" charset="0"/>
                        </a:rPr>
                        <a:t>Oct</a:t>
                      </a:r>
                      <a:r>
                        <a:rPr lang="zh-CN" altLang="en-US" sz="1400" dirty="0">
                          <a:latin typeface="Tenorite" pitchFamily="2" charset="0"/>
                        </a:rPr>
                        <a:t> </a:t>
                      </a:r>
                      <a:r>
                        <a:rPr lang="en-US" altLang="zh-CN" sz="1400" dirty="0">
                          <a:latin typeface="Tenorite" pitchFamily="2" charset="0"/>
                        </a:rPr>
                        <a:t>24-26</a:t>
                      </a:r>
                      <a:r>
                        <a:rPr lang="zh-CN" altLang="en-US" sz="1400" dirty="0">
                          <a:latin typeface="Tenorite" pitchFamily="2" charset="0"/>
                        </a:rPr>
                        <a:t> </a:t>
                      </a:r>
                      <a:endParaRPr lang="en-US" sz="1400" dirty="0">
                        <a:latin typeface="Tenorite" pitchFamily="2" charset="0"/>
                      </a:endParaRPr>
                    </a:p>
                  </a:txBody>
                  <a:tcPr/>
                </a:tc>
                <a:tc>
                  <a:txBody>
                    <a:bodyPr/>
                    <a:lstStyle/>
                    <a:p>
                      <a:r>
                        <a:rPr lang="en-US" altLang="zh-CN" sz="1400" dirty="0">
                          <a:latin typeface="Tenorite" pitchFamily="2" charset="0"/>
                        </a:rPr>
                        <a:t>Beijing,</a:t>
                      </a:r>
                      <a:r>
                        <a:rPr lang="zh-CN" altLang="en-US" sz="1400" dirty="0">
                          <a:latin typeface="Tenorite" pitchFamily="2" charset="0"/>
                        </a:rPr>
                        <a:t> </a:t>
                      </a:r>
                      <a:r>
                        <a:rPr lang="en-US" altLang="zh-CN" sz="1400" dirty="0">
                          <a:latin typeface="Tenorite" pitchFamily="2" charset="0"/>
                        </a:rPr>
                        <a:t>China</a:t>
                      </a:r>
                      <a:endParaRPr lang="en-US" sz="1400" dirty="0">
                        <a:latin typeface="Tenorite" pitchFamily="2" charset="0"/>
                      </a:endParaRPr>
                    </a:p>
                  </a:txBody>
                  <a:tcPr/>
                </a:tc>
                <a:tc>
                  <a:txBody>
                    <a:bodyPr/>
                    <a:lstStyle/>
                    <a:p>
                      <a:r>
                        <a:rPr lang="en-US" sz="1400" dirty="0">
                          <a:latin typeface="Tenorite" pitchFamily="2" charset="0"/>
                        </a:rPr>
                        <a:t>GOSIM</a:t>
                      </a:r>
                      <a:r>
                        <a:rPr lang="zh-CN" altLang="en-US" sz="1400" dirty="0">
                          <a:latin typeface="Tenorite" pitchFamily="2" charset="0"/>
                        </a:rPr>
                        <a:t> </a:t>
                      </a:r>
                      <a:r>
                        <a:rPr lang="en-US" altLang="zh-CN" sz="1400" dirty="0">
                          <a:latin typeface="Tenorite" pitchFamily="2" charset="0"/>
                        </a:rPr>
                        <a:t>China</a:t>
                      </a:r>
                      <a:r>
                        <a:rPr lang="zh-CN" altLang="en-US" sz="1400" dirty="0">
                          <a:latin typeface="Tenorite" pitchFamily="2" charset="0"/>
                        </a:rPr>
                        <a:t> 程序员节</a:t>
                      </a:r>
                      <a:endParaRPr lang="en-US" sz="1400" dirty="0">
                        <a:latin typeface="Tenorite" pitchFamily="2" charset="0"/>
                      </a:endParaRPr>
                    </a:p>
                  </a:txBody>
                  <a:tcPr/>
                </a:tc>
                <a:tc>
                  <a:txBody>
                    <a:bodyPr/>
                    <a:lstStyle/>
                    <a:p>
                      <a:r>
                        <a:rPr lang="en-US" altLang="zh-CN" sz="1400" dirty="0">
                          <a:latin typeface="Tenorite" pitchFamily="2" charset="0"/>
                        </a:rPr>
                        <a:t>Program</a:t>
                      </a:r>
                      <a:r>
                        <a:rPr lang="zh-CN" altLang="en-US" sz="1400" dirty="0">
                          <a:latin typeface="Tenorite" pitchFamily="2" charset="0"/>
                        </a:rPr>
                        <a:t> </a:t>
                      </a:r>
                      <a:r>
                        <a:rPr lang="en-US" altLang="zh-CN" sz="1400" dirty="0">
                          <a:latin typeface="Tenorite" pitchFamily="2" charset="0"/>
                        </a:rPr>
                        <a:t>tracks,</a:t>
                      </a:r>
                      <a:r>
                        <a:rPr lang="zh-CN" altLang="en-US" sz="1400" dirty="0">
                          <a:latin typeface="Tenorite" pitchFamily="2" charset="0"/>
                        </a:rPr>
                        <a:t> </a:t>
                      </a:r>
                      <a:r>
                        <a:rPr lang="en-US" altLang="zh-CN" sz="1400" dirty="0">
                          <a:latin typeface="Tenorite" pitchFamily="2" charset="0"/>
                        </a:rPr>
                        <a:t>reports</a:t>
                      </a:r>
                      <a:endParaRPr lang="en-US" sz="1400" dirty="0">
                        <a:latin typeface="Tenorite" pitchFamily="2" charset="0"/>
                      </a:endParaRPr>
                    </a:p>
                  </a:txBody>
                  <a:tcPr/>
                </a:tc>
                <a:extLst>
                  <a:ext uri="{0D108BD9-81ED-4DB2-BD59-A6C34878D82A}">
                    <a16:rowId xmlns:a16="http://schemas.microsoft.com/office/drawing/2014/main" val="3349579023"/>
                  </a:ext>
                </a:extLst>
              </a:tr>
            </a:tbl>
          </a:graphicData>
        </a:graphic>
      </p:graphicFrame>
    </p:spTree>
    <p:extLst>
      <p:ext uri="{BB962C8B-B14F-4D97-AF65-F5344CB8AC3E}">
        <p14:creationId xmlns:p14="http://schemas.microsoft.com/office/powerpoint/2010/main" val="386635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551-7A2C-D6AF-7A5A-2C5968092F93}"/>
              </a:ext>
            </a:extLst>
          </p:cNvPr>
          <p:cNvSpPr>
            <a:spLocks noGrp="1"/>
          </p:cNvSpPr>
          <p:nvPr>
            <p:ph type="title"/>
          </p:nvPr>
        </p:nvSpPr>
        <p:spPr>
          <a:noFill/>
        </p:spPr>
        <p:txBody>
          <a:bodyPr>
            <a:normAutofit/>
          </a:bodyPr>
          <a:lstStyle/>
          <a:p>
            <a:r>
              <a:rPr lang="en-US" sz="2800" dirty="0">
                <a:latin typeface="Microsoft YaHei UI" panose="020B0503020204020204" pitchFamily="34" charset="-122"/>
                <a:ea typeface="Microsoft YaHei UI" panose="020B0503020204020204" pitchFamily="34" charset="-122"/>
              </a:rPr>
              <a:t>GOSIM</a:t>
            </a:r>
            <a:r>
              <a:rPr lang="zh-CN" altLang="en-US" sz="2800" dirty="0">
                <a:latin typeface="Microsoft YaHei UI" panose="020B0503020204020204" pitchFamily="34" charset="-122"/>
                <a:ea typeface="Microsoft YaHei UI" panose="020B0503020204020204" pitchFamily="34" charset="-122"/>
              </a:rPr>
              <a:t> 运作构想</a:t>
            </a:r>
            <a:endParaRPr lang="en-US" sz="2800" dirty="0">
              <a:latin typeface="Microsoft YaHei UI" panose="020B0503020204020204" pitchFamily="34" charset="-122"/>
              <a:ea typeface="Microsoft YaHei UI" panose="020B0503020204020204" pitchFamily="34" charset="-122"/>
            </a:endParaRPr>
          </a:p>
        </p:txBody>
      </p:sp>
      <p:sp>
        <p:nvSpPr>
          <p:cNvPr id="4" name="Rounded Rectangle 3">
            <a:extLst>
              <a:ext uri="{FF2B5EF4-FFF2-40B4-BE49-F238E27FC236}">
                <a16:creationId xmlns:a16="http://schemas.microsoft.com/office/drawing/2014/main" id="{79941930-BC4E-E6ED-6BE1-582569691989}"/>
              </a:ext>
            </a:extLst>
          </p:cNvPr>
          <p:cNvSpPr/>
          <p:nvPr/>
        </p:nvSpPr>
        <p:spPr>
          <a:xfrm>
            <a:off x="3431229" y="2393656"/>
            <a:ext cx="1999913" cy="235985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UI Light" panose="020B0502040204020203" pitchFamily="34" charset="-122"/>
                <a:ea typeface="Microsoft YaHei UI Light" panose="020B0502040204020203" pitchFamily="34" charset="-122"/>
              </a:rPr>
              <a:t>Conference</a:t>
            </a:r>
          </a:p>
          <a:p>
            <a:pPr algn="ctr"/>
            <a:r>
              <a:rPr lang="zh-CN" altLang="en-US" sz="1200" dirty="0">
                <a:latin typeface="Microsoft YaHei UI Light" panose="020B0502040204020203" pitchFamily="34" charset="-122"/>
                <a:ea typeface="Microsoft YaHei UI Light" panose="020B0502040204020203" pitchFamily="34" charset="-122"/>
              </a:rPr>
              <a:t>（重点中国、欧洲，一年两次）</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5" name="Rounded Rectangle 4">
            <a:extLst>
              <a:ext uri="{FF2B5EF4-FFF2-40B4-BE49-F238E27FC236}">
                <a16:creationId xmlns:a16="http://schemas.microsoft.com/office/drawing/2014/main" id="{7406394C-6679-1403-CA2E-8B16199A5ABF}"/>
              </a:ext>
            </a:extLst>
          </p:cNvPr>
          <p:cNvSpPr/>
          <p:nvPr/>
        </p:nvSpPr>
        <p:spPr>
          <a:xfrm>
            <a:off x="254000" y="1954513"/>
            <a:ext cx="1999913" cy="8708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UI Light" panose="020B0502040204020203" pitchFamily="34" charset="-122"/>
                <a:ea typeface="Microsoft YaHei UI Light" panose="020B0502040204020203" pitchFamily="34" charset="-122"/>
              </a:rPr>
              <a:t>Partner</a:t>
            </a:r>
            <a:r>
              <a:rPr lang="zh-CN" altLang="en-US" sz="1600" dirty="0">
                <a:latin typeface="Microsoft YaHei UI Light" panose="020B0502040204020203" pitchFamily="34" charset="-122"/>
                <a:ea typeface="Microsoft YaHei UI Light" panose="020B0502040204020203" pitchFamily="34" charset="-122"/>
              </a:rPr>
              <a:t>项目</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（基金会、赞助商、社区）</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8" name="Rounded Rectangle 7">
            <a:extLst>
              <a:ext uri="{FF2B5EF4-FFF2-40B4-BE49-F238E27FC236}">
                <a16:creationId xmlns:a16="http://schemas.microsoft.com/office/drawing/2014/main" id="{CC9FCEB6-AEFE-C13D-87BB-1EE5A5E7B8C4}"/>
              </a:ext>
            </a:extLst>
          </p:cNvPr>
          <p:cNvSpPr/>
          <p:nvPr/>
        </p:nvSpPr>
        <p:spPr>
          <a:xfrm>
            <a:off x="254000" y="3138158"/>
            <a:ext cx="1999913" cy="8708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赞助的项目</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（重点赛道：下一代终端技术，下一代</a:t>
            </a:r>
            <a:r>
              <a:rPr lang="en-US" altLang="zh-CN" sz="1200" dirty="0">
                <a:latin typeface="Microsoft YaHei UI Light" panose="020B0502040204020203" pitchFamily="34" charset="-122"/>
                <a:ea typeface="Microsoft YaHei UI Light" panose="020B0502040204020203" pitchFamily="34" charset="-122"/>
              </a:rPr>
              <a:t>web</a:t>
            </a:r>
            <a:r>
              <a:rPr lang="zh-CN" altLang="en-US" sz="1200" dirty="0">
                <a:latin typeface="Microsoft YaHei UI Light" panose="020B0502040204020203" pitchFamily="34" charset="-122"/>
                <a:ea typeface="Microsoft YaHei UI Light" panose="020B0502040204020203" pitchFamily="34" charset="-122"/>
              </a:rPr>
              <a:t>技术，</a:t>
            </a:r>
            <a:r>
              <a:rPr lang="en-US" altLang="zh-CN" sz="1200" dirty="0">
                <a:latin typeface="Microsoft YaHei UI Light" panose="020B0502040204020203" pitchFamily="34" charset="-122"/>
                <a:ea typeface="Microsoft YaHei UI Light" panose="020B0502040204020203" pitchFamily="34" charset="-122"/>
              </a:rPr>
              <a:t>GAI</a:t>
            </a:r>
            <a:r>
              <a:rPr lang="zh-CN" altLang="en-US" sz="1200" dirty="0">
                <a:latin typeface="Microsoft YaHei UI Light" panose="020B0502040204020203" pitchFamily="34" charset="-122"/>
                <a:ea typeface="Microsoft YaHei UI Light" panose="020B0502040204020203" pitchFamily="34" charset="-122"/>
              </a:rPr>
              <a:t>等）</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9" name="Rounded Rectangle 8">
            <a:extLst>
              <a:ext uri="{FF2B5EF4-FFF2-40B4-BE49-F238E27FC236}">
                <a16:creationId xmlns:a16="http://schemas.microsoft.com/office/drawing/2014/main" id="{702F7524-A758-B4C4-EBA8-C155CE2D2883}"/>
              </a:ext>
            </a:extLst>
          </p:cNvPr>
          <p:cNvSpPr/>
          <p:nvPr/>
        </p:nvSpPr>
        <p:spPr>
          <a:xfrm>
            <a:off x="254000" y="4321803"/>
            <a:ext cx="1999913" cy="8708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热点领域</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AI</a:t>
            </a:r>
            <a:r>
              <a:rPr lang="zh-CN" altLang="en-US" sz="1200" dirty="0">
                <a:latin typeface="Microsoft YaHei UI Light" panose="020B0502040204020203" pitchFamily="34" charset="-122"/>
                <a:ea typeface="Microsoft YaHei UI Light" panose="020B0502040204020203" pitchFamily="34" charset="-122"/>
              </a:rPr>
              <a:t>）</a:t>
            </a:r>
            <a:endParaRPr lang="en-US" altLang="zh-CN" sz="1200" dirty="0">
              <a:latin typeface="Microsoft YaHei UI Light" panose="020B0502040204020203" pitchFamily="34" charset="-122"/>
              <a:ea typeface="Microsoft YaHei UI Light" panose="020B0502040204020203" pitchFamily="34" charset="-122"/>
            </a:endParaRPr>
          </a:p>
        </p:txBody>
      </p:sp>
      <p:cxnSp>
        <p:nvCxnSpPr>
          <p:cNvPr id="11" name="Elbow Connector 10">
            <a:extLst>
              <a:ext uri="{FF2B5EF4-FFF2-40B4-BE49-F238E27FC236}">
                <a16:creationId xmlns:a16="http://schemas.microsoft.com/office/drawing/2014/main" id="{05DDBADE-2175-03AE-42D0-8C1BFF4A9B4A}"/>
              </a:ext>
            </a:extLst>
          </p:cNvPr>
          <p:cNvCxnSpPr>
            <a:cxnSpLocks/>
            <a:stCxn id="5" idx="3"/>
            <a:endCxn id="4" idx="1"/>
          </p:cNvCxnSpPr>
          <p:nvPr/>
        </p:nvCxnSpPr>
        <p:spPr>
          <a:xfrm>
            <a:off x="2253913" y="2389942"/>
            <a:ext cx="1177316" cy="118364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8E7C138C-5593-15E3-5B73-BC72926C4EA9}"/>
              </a:ext>
            </a:extLst>
          </p:cNvPr>
          <p:cNvCxnSpPr>
            <a:cxnSpLocks/>
            <a:stCxn id="9" idx="3"/>
            <a:endCxn id="4" idx="1"/>
          </p:cNvCxnSpPr>
          <p:nvPr/>
        </p:nvCxnSpPr>
        <p:spPr>
          <a:xfrm flipV="1">
            <a:off x="2253913" y="3573586"/>
            <a:ext cx="1177316" cy="11836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1A8D949-EAA5-273D-E887-3D927882BE30}"/>
              </a:ext>
            </a:extLst>
          </p:cNvPr>
          <p:cNvCxnSpPr>
            <a:cxnSpLocks/>
            <a:stCxn id="8" idx="3"/>
            <a:endCxn id="4" idx="1"/>
          </p:cNvCxnSpPr>
          <p:nvPr/>
        </p:nvCxnSpPr>
        <p:spPr>
          <a:xfrm flipV="1">
            <a:off x="2253913" y="3573586"/>
            <a:ext cx="1177316"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36DB43-6F56-2AF6-D2F1-8DC56A991A99}"/>
              </a:ext>
            </a:extLst>
          </p:cNvPr>
          <p:cNvCxnSpPr>
            <a:cxnSpLocks/>
            <a:stCxn id="4" idx="3"/>
            <a:endCxn id="6" idx="1"/>
          </p:cNvCxnSpPr>
          <p:nvPr/>
        </p:nvCxnSpPr>
        <p:spPr>
          <a:xfrm flipV="1">
            <a:off x="5431142" y="3571460"/>
            <a:ext cx="1177315" cy="2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44362AD-89E9-2D5F-6F06-2C878466FE49}"/>
              </a:ext>
            </a:extLst>
          </p:cNvPr>
          <p:cNvCxnSpPr>
            <a:cxnSpLocks/>
            <a:stCxn id="4" idx="3"/>
            <a:endCxn id="27" idx="1"/>
          </p:cNvCxnSpPr>
          <p:nvPr/>
        </p:nvCxnSpPr>
        <p:spPr>
          <a:xfrm flipV="1">
            <a:off x="5431142" y="1906615"/>
            <a:ext cx="1177315" cy="166697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15A1E3FA-A2C6-9F5C-42DD-0A6A6203618E}"/>
              </a:ext>
            </a:extLst>
          </p:cNvPr>
          <p:cNvCxnSpPr>
            <a:cxnSpLocks/>
            <a:stCxn id="4" idx="3"/>
            <a:endCxn id="28" idx="1"/>
          </p:cNvCxnSpPr>
          <p:nvPr/>
        </p:nvCxnSpPr>
        <p:spPr>
          <a:xfrm>
            <a:off x="5431142" y="3573586"/>
            <a:ext cx="1177315" cy="1843654"/>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553CF49D-1E06-1A01-B90B-10307AAF1CDA}"/>
              </a:ext>
            </a:extLst>
          </p:cNvPr>
          <p:cNvGrpSpPr/>
          <p:nvPr/>
        </p:nvGrpSpPr>
        <p:grpSpPr>
          <a:xfrm>
            <a:off x="6608457" y="1291354"/>
            <a:ext cx="5177142" cy="4741146"/>
            <a:chOff x="6798957" y="1751312"/>
            <a:chExt cx="5177142" cy="3355376"/>
          </a:xfrm>
          <a:solidFill>
            <a:schemeClr val="accent5">
              <a:lumMod val="75000"/>
            </a:schemeClr>
          </a:solidFill>
        </p:grpSpPr>
        <p:sp>
          <p:nvSpPr>
            <p:cNvPr id="6" name="Rounded Rectangle 5">
              <a:extLst>
                <a:ext uri="{FF2B5EF4-FFF2-40B4-BE49-F238E27FC236}">
                  <a16:creationId xmlns:a16="http://schemas.microsoft.com/office/drawing/2014/main" id="{0B82962B-C2DE-AAD9-3712-5CAA4724D7A1}"/>
                </a:ext>
              </a:extLst>
            </p:cNvPr>
            <p:cNvSpPr/>
            <p:nvPr/>
          </p:nvSpPr>
          <p:spPr>
            <a:xfrm>
              <a:off x="6798957" y="2929546"/>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社区活动同场</a:t>
              </a:r>
              <a:r>
                <a:rPr lang="en-US" altLang="zh-CN" sz="1600" dirty="0">
                  <a:latin typeface="Microsoft YaHei UI Light" panose="020B0502040204020203" pitchFamily="34" charset="-122"/>
                  <a:ea typeface="Microsoft YaHei UI Light" panose="020B0502040204020203" pitchFamily="34" charset="-122"/>
                </a:rPr>
                <a:t>Workshop</a:t>
              </a:r>
            </a:p>
            <a:p>
              <a:pPr algn="ctr"/>
              <a:r>
                <a:rPr lang="zh-CN" altLang="en-US" sz="1200" dirty="0">
                  <a:latin typeface="Microsoft YaHei UI Light" panose="020B0502040204020203" pitchFamily="34" charset="-122"/>
                  <a:ea typeface="Microsoft YaHei UI Light" panose="020B0502040204020203" pitchFamily="34" charset="-122"/>
                </a:rPr>
                <a:t>（程序员节）</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27" name="Rounded Rectangle 26">
              <a:extLst>
                <a:ext uri="{FF2B5EF4-FFF2-40B4-BE49-F238E27FC236}">
                  <a16:creationId xmlns:a16="http://schemas.microsoft.com/office/drawing/2014/main" id="{254303B2-3D32-CA42-E624-A14CDFD16D66}"/>
                </a:ext>
              </a:extLst>
            </p:cNvPr>
            <p:cNvSpPr/>
            <p:nvPr/>
          </p:nvSpPr>
          <p:spPr>
            <a:xfrm>
              <a:off x="6798957" y="1751312"/>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基金会同场</a:t>
              </a:r>
              <a:r>
                <a:rPr lang="en-US" altLang="zh-CN" sz="1600" dirty="0">
                  <a:latin typeface="Microsoft YaHei UI Light" panose="020B0502040204020203" pitchFamily="34" charset="-122"/>
                  <a:ea typeface="Microsoft YaHei UI Light" panose="020B0502040204020203" pitchFamily="34" charset="-122"/>
                </a:rPr>
                <a:t>Workshop</a:t>
              </a:r>
            </a:p>
            <a:p>
              <a:pPr algn="ctr"/>
              <a:r>
                <a:rPr lang="zh-CN" altLang="en-US" sz="1200" dirty="0">
                  <a:latin typeface="Microsoft YaHei UI Light" panose="020B0502040204020203" pitchFamily="34" charset="-122"/>
                  <a:ea typeface="Microsoft YaHei UI Light" panose="020B0502040204020203" pitchFamily="34" charset="-122"/>
                </a:rPr>
                <a:t>（开放原子、</a:t>
              </a:r>
              <a:r>
                <a:rPr lang="en-US" altLang="zh-CN" sz="1200" dirty="0">
                  <a:latin typeface="Microsoft YaHei UI Light" panose="020B0502040204020203" pitchFamily="34" charset="-122"/>
                  <a:ea typeface="Microsoft YaHei UI Light" panose="020B0502040204020203" pitchFamily="34" charset="-122"/>
                </a:rPr>
                <a:t>Eclipse</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LF</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Rust</a:t>
              </a:r>
              <a:r>
                <a:rPr lang="zh-CN" altLang="en-US" sz="1200" dirty="0">
                  <a:latin typeface="Microsoft YaHei UI Light" panose="020B0502040204020203" pitchFamily="34" charset="-122"/>
                  <a:ea typeface="Microsoft YaHei UI Light" panose="020B0502040204020203" pitchFamily="34" charset="-122"/>
                </a:rPr>
                <a:t>）</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28" name="Rounded Rectangle 27">
              <a:extLst>
                <a:ext uri="{FF2B5EF4-FFF2-40B4-BE49-F238E27FC236}">
                  <a16:creationId xmlns:a16="http://schemas.microsoft.com/office/drawing/2014/main" id="{EA546668-2F4E-80E6-A5A8-84F9755C9BD2}"/>
                </a:ext>
              </a:extLst>
            </p:cNvPr>
            <p:cNvSpPr/>
            <p:nvPr/>
          </p:nvSpPr>
          <p:spPr>
            <a:xfrm>
              <a:off x="6798957" y="4235831"/>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标准组织会议同场</a:t>
              </a:r>
              <a:endParaRPr lang="en-US" altLang="zh-CN" sz="1600" dirty="0">
                <a:latin typeface="Microsoft YaHei UI Light" panose="020B0502040204020203" pitchFamily="34" charset="-122"/>
                <a:ea typeface="Microsoft YaHei UI Light" panose="020B0502040204020203" pitchFamily="34" charset="-122"/>
              </a:endParaRPr>
            </a:p>
            <a:p>
              <a:pPr algn="ctr"/>
              <a:r>
                <a:rPr lang="en-US" altLang="zh-CN" sz="1600" dirty="0">
                  <a:latin typeface="Microsoft YaHei UI Light" panose="020B0502040204020203" pitchFamily="34" charset="-122"/>
                  <a:ea typeface="Microsoft YaHei UI Light" panose="020B0502040204020203" pitchFamily="34" charset="-122"/>
                </a:rPr>
                <a:t>Workshop</a:t>
              </a:r>
            </a:p>
            <a:p>
              <a:pPr algn="ct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IEEE</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err="1">
                  <a:latin typeface="Microsoft YaHei UI Light" panose="020B0502040204020203" pitchFamily="34" charset="-122"/>
                  <a:ea typeface="Microsoft YaHei UI Light" panose="020B0502040204020203" pitchFamily="34" charset="-122"/>
                </a:rPr>
                <a:t>Khronos</a:t>
              </a:r>
              <a:r>
                <a:rPr lang="zh-CN" altLang="en-US" sz="1200" dirty="0">
                  <a:latin typeface="Microsoft YaHei UI Light" panose="020B0502040204020203" pitchFamily="34" charset="-122"/>
                  <a:ea typeface="Microsoft YaHei UI Light" panose="020B0502040204020203" pitchFamily="34" charset="-122"/>
                </a:rPr>
                <a:t>）</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29" name="Rounded Rectangle 28">
              <a:extLst>
                <a:ext uri="{FF2B5EF4-FFF2-40B4-BE49-F238E27FC236}">
                  <a16:creationId xmlns:a16="http://schemas.microsoft.com/office/drawing/2014/main" id="{9D6CC2B7-2553-6C1D-6224-021BA255CDD5}"/>
                </a:ext>
              </a:extLst>
            </p:cNvPr>
            <p:cNvSpPr/>
            <p:nvPr/>
          </p:nvSpPr>
          <p:spPr>
            <a:xfrm>
              <a:off x="9976186" y="2929546"/>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icrosoft YaHei UI Light" panose="020B0502040204020203" pitchFamily="34" charset="-122"/>
                  <a:ea typeface="Microsoft YaHei UI Light" panose="020B0502040204020203" pitchFamily="34" charset="-122"/>
                </a:rPr>
                <a:t>社区</a:t>
              </a:r>
              <a:r>
                <a:rPr lang="zh-CN" altLang="en-US" sz="1600" dirty="0">
                  <a:latin typeface="Microsoft YaHei UI Light" panose="020B0502040204020203" pitchFamily="34" charset="-122"/>
                  <a:ea typeface="Microsoft YaHei UI Light" panose="020B0502040204020203" pitchFamily="34" charset="-122"/>
                </a:rPr>
                <a:t>开源驿站</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（赞助社区优秀工程师）</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30" name="Rounded Rectangle 29">
              <a:extLst>
                <a:ext uri="{FF2B5EF4-FFF2-40B4-BE49-F238E27FC236}">
                  <a16:creationId xmlns:a16="http://schemas.microsoft.com/office/drawing/2014/main" id="{D2B0C9F8-FFE6-D54F-B41F-65ACA133785C}"/>
                </a:ext>
              </a:extLst>
            </p:cNvPr>
            <p:cNvSpPr/>
            <p:nvPr/>
          </p:nvSpPr>
          <p:spPr>
            <a:xfrm>
              <a:off x="9976186" y="1751312"/>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 大学开源驿站</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（赞助开源培训，比赛筛选出的实习生）</a:t>
              </a:r>
              <a:endParaRPr lang="en-US" altLang="zh-CN" sz="1200" dirty="0">
                <a:latin typeface="Microsoft YaHei UI Light" panose="020B0502040204020203" pitchFamily="34" charset="-122"/>
                <a:ea typeface="Microsoft YaHei UI Light" panose="020B0502040204020203" pitchFamily="34" charset="-122"/>
              </a:endParaRPr>
            </a:p>
          </p:txBody>
        </p:sp>
        <p:sp>
          <p:nvSpPr>
            <p:cNvPr id="31" name="Rounded Rectangle 30">
              <a:extLst>
                <a:ext uri="{FF2B5EF4-FFF2-40B4-BE49-F238E27FC236}">
                  <a16:creationId xmlns:a16="http://schemas.microsoft.com/office/drawing/2014/main" id="{15C510A8-A8D0-28F9-0E02-8F24A0F0E30E}"/>
                </a:ext>
              </a:extLst>
            </p:cNvPr>
            <p:cNvSpPr/>
            <p:nvPr/>
          </p:nvSpPr>
          <p:spPr>
            <a:xfrm>
              <a:off x="9976186" y="4235831"/>
              <a:ext cx="1999913" cy="870857"/>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UI Light" panose="020B0502040204020203" pitchFamily="34" charset="-122"/>
                  <a:ea typeface="Microsoft YaHei UI Light" panose="020B0502040204020203" pitchFamily="34" charset="-122"/>
                </a:rPr>
                <a:t>城市开源驿站</a:t>
              </a:r>
              <a:endParaRPr lang="en-US" altLang="zh-CN" sz="1600" dirty="0">
                <a:latin typeface="Microsoft YaHei UI Light" panose="020B0502040204020203" pitchFamily="34" charset="-122"/>
                <a:ea typeface="Microsoft YaHei UI Light" panose="020B0502040204020203" pitchFamily="34" charset="-122"/>
              </a:endParaRPr>
            </a:p>
            <a:p>
              <a:pPr algn="ctr"/>
              <a:r>
                <a:rPr lang="zh-CN" altLang="en-US" sz="1200" dirty="0">
                  <a:latin typeface="Microsoft YaHei UI Light" panose="020B0502040204020203" pitchFamily="34" charset="-122"/>
                  <a:ea typeface="Microsoft YaHei UI Light" panose="020B0502040204020203" pitchFamily="34" charset="-122"/>
                </a:rPr>
                <a:t>（开源大使计划，例如：</a:t>
              </a:r>
              <a:r>
                <a:rPr lang="en-US" altLang="zh-CN" sz="1200" dirty="0">
                  <a:latin typeface="Microsoft YaHei UI Light" panose="020B0502040204020203" pitchFamily="34" charset="-122"/>
                  <a:ea typeface="Microsoft YaHei UI Light" panose="020B0502040204020203" pitchFamily="34" charset="-122"/>
                </a:rPr>
                <a:t>OpenCV</a:t>
              </a:r>
              <a:r>
                <a:rPr lang="zh-CN" altLang="en-US" sz="1200" dirty="0">
                  <a:latin typeface="Microsoft YaHei UI Light" panose="020B0502040204020203" pitchFamily="34" charset="-122"/>
                  <a:ea typeface="Microsoft YaHei UI Light" panose="020B0502040204020203" pitchFamily="34" charset="-122"/>
                </a:rPr>
                <a:t>团队，</a:t>
              </a:r>
              <a:r>
                <a:rPr lang="en-US" altLang="zh-CN" sz="1200" dirty="0">
                  <a:latin typeface="Microsoft YaHei UI Light" panose="020B0502040204020203" pitchFamily="34" charset="-122"/>
                  <a:ea typeface="Microsoft YaHei UI Light" panose="020B0502040204020203" pitchFamily="34" charset="-122"/>
                </a:rPr>
                <a:t>Rust</a:t>
              </a:r>
              <a:r>
                <a:rPr lang="zh-CN" altLang="en-US" sz="1200" dirty="0">
                  <a:latin typeface="Microsoft YaHei UI Light" panose="020B0502040204020203" pitchFamily="34" charset="-122"/>
                  <a:ea typeface="Microsoft YaHei UI Light" panose="020B0502040204020203" pitchFamily="34" charset="-122"/>
                </a:rPr>
                <a:t>团队）</a:t>
              </a:r>
              <a:endParaRPr lang="en-US" altLang="zh-CN" sz="1200" dirty="0">
                <a:latin typeface="Microsoft YaHei UI Light" panose="020B0502040204020203" pitchFamily="34" charset="-122"/>
                <a:ea typeface="Microsoft YaHei UI Light" panose="020B0502040204020203" pitchFamily="34" charset="-122"/>
              </a:endParaRPr>
            </a:p>
          </p:txBody>
        </p:sp>
        <p:cxnSp>
          <p:nvCxnSpPr>
            <p:cNvPr id="37" name="Straight Connector 36">
              <a:extLst>
                <a:ext uri="{FF2B5EF4-FFF2-40B4-BE49-F238E27FC236}">
                  <a16:creationId xmlns:a16="http://schemas.microsoft.com/office/drawing/2014/main" id="{6A35FED7-14A0-D527-D2E0-4C57F23064D0}"/>
                </a:ext>
              </a:extLst>
            </p:cNvPr>
            <p:cNvCxnSpPr>
              <a:stCxn id="27" idx="3"/>
              <a:endCxn id="30" idx="1"/>
            </p:cNvCxnSpPr>
            <p:nvPr/>
          </p:nvCxnSpPr>
          <p:spPr>
            <a:xfrm>
              <a:off x="8798870" y="2186741"/>
              <a:ext cx="117731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B093EB-BAB9-B6B5-0716-4363A672D04B}"/>
                </a:ext>
              </a:extLst>
            </p:cNvPr>
            <p:cNvCxnSpPr/>
            <p:nvPr/>
          </p:nvCxnSpPr>
          <p:spPr>
            <a:xfrm>
              <a:off x="8798870" y="3364975"/>
              <a:ext cx="117731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9B500B-D4FC-3A67-AD78-5D234A337D2D}"/>
                </a:ext>
              </a:extLst>
            </p:cNvPr>
            <p:cNvCxnSpPr/>
            <p:nvPr/>
          </p:nvCxnSpPr>
          <p:spPr>
            <a:xfrm>
              <a:off x="8798870" y="4691569"/>
              <a:ext cx="1177316" cy="0"/>
            </a:xfrm>
            <a:prstGeom prst="line">
              <a:avLst/>
            </a:prstGeom>
            <a:grp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457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004D-354A-1643-B520-E1FA6D0A25CF}"/>
              </a:ext>
            </a:extLst>
          </p:cNvPr>
          <p:cNvSpPr>
            <a:spLocks noGrp="1"/>
          </p:cNvSpPr>
          <p:nvPr>
            <p:ph type="title"/>
          </p:nvPr>
        </p:nvSpPr>
        <p:spPr/>
        <p:txBody>
          <a:bodyPr>
            <a:normAutofit/>
          </a:bodyPr>
          <a:lstStyle/>
          <a:p>
            <a:r>
              <a:rPr lang="en-US" dirty="0" err="1"/>
              <a:t>EU通过自主数字主权的诉求构筑全球数字平台标准</a:t>
            </a:r>
            <a:endParaRPr lang="en-US" dirty="0"/>
          </a:p>
        </p:txBody>
      </p:sp>
      <p:pic>
        <p:nvPicPr>
          <p:cNvPr id="4" name="Picture 3">
            <a:extLst>
              <a:ext uri="{FF2B5EF4-FFF2-40B4-BE49-F238E27FC236}">
                <a16:creationId xmlns:a16="http://schemas.microsoft.com/office/drawing/2014/main" id="{C059914F-1650-707F-04BD-8C3147055E25}"/>
              </a:ext>
            </a:extLst>
          </p:cNvPr>
          <p:cNvPicPr>
            <a:picLocks noChangeAspect="1"/>
          </p:cNvPicPr>
          <p:nvPr/>
        </p:nvPicPr>
        <p:blipFill>
          <a:blip r:embed="rId2"/>
          <a:stretch>
            <a:fillRect/>
          </a:stretch>
        </p:blipFill>
        <p:spPr>
          <a:xfrm>
            <a:off x="624775" y="1229032"/>
            <a:ext cx="4841959" cy="5253068"/>
          </a:xfrm>
          <a:prstGeom prst="rect">
            <a:avLst/>
          </a:prstGeom>
        </p:spPr>
      </p:pic>
      <p:sp>
        <p:nvSpPr>
          <p:cNvPr id="6" name="TextBox 5">
            <a:extLst>
              <a:ext uri="{FF2B5EF4-FFF2-40B4-BE49-F238E27FC236}">
                <a16:creationId xmlns:a16="http://schemas.microsoft.com/office/drawing/2014/main" id="{A26B21F4-9985-DACB-D8AD-6BEBE3452133}"/>
              </a:ext>
            </a:extLst>
          </p:cNvPr>
          <p:cNvSpPr txBox="1"/>
          <p:nvPr/>
        </p:nvSpPr>
        <p:spPr>
          <a:xfrm>
            <a:off x="5751870" y="1229032"/>
            <a:ext cx="5420031" cy="1754326"/>
          </a:xfrm>
          <a:prstGeom prst="rect">
            <a:avLst/>
          </a:prstGeom>
          <a:noFill/>
        </p:spPr>
        <p:txBody>
          <a:bodyPr wrap="square">
            <a:spAutoFit/>
          </a:bodyPr>
          <a:lstStyle/>
          <a:p>
            <a:r>
              <a:rPr lang="en-US" sz="1200" dirty="0">
                <a:latin typeface="Tenorite" pitchFamily="2" charset="0"/>
              </a:rPr>
              <a:t>There is growing concern that the citizens, businesses and Member States of the European Union (EU) are gradually losing control over their data, over their capacity for innovation, and over their ability to shape and enforce legislation in the digital environment. Against this background, support has been growing for a new policy approach designed to enhance Europe's strategic autonomy in the digital field. This would require the Union to update and adapt a number of its current legal, regulatory and financial instruments, and to promote more actively European values and principles in areas such as data protection, cybersecurity and ethically designed artificial intelligence (AI). </a:t>
            </a:r>
          </a:p>
        </p:txBody>
      </p:sp>
      <p:sp>
        <p:nvSpPr>
          <p:cNvPr id="9" name="Content Placeholder 2">
            <a:extLst>
              <a:ext uri="{FF2B5EF4-FFF2-40B4-BE49-F238E27FC236}">
                <a16:creationId xmlns:a16="http://schemas.microsoft.com/office/drawing/2014/main" id="{3297254D-7B91-BBDE-9991-0ECCF483DA54}"/>
              </a:ext>
            </a:extLst>
          </p:cNvPr>
          <p:cNvSpPr>
            <a:spLocks noGrp="1"/>
          </p:cNvSpPr>
          <p:nvPr>
            <p:ph idx="1"/>
          </p:nvPr>
        </p:nvSpPr>
        <p:spPr>
          <a:xfrm>
            <a:off x="5697792" y="3049726"/>
            <a:ext cx="5528186" cy="3002911"/>
          </a:xfrm>
        </p:spPr>
        <p:txBody>
          <a:bodyPr>
            <a:normAutofit/>
          </a:bodyPr>
          <a:lstStyle/>
          <a:p>
            <a:pPr>
              <a:lnSpc>
                <a:spcPct val="100000"/>
              </a:lnSpc>
            </a:pPr>
            <a:r>
              <a:rPr lang="en-US" altLang="zh-CN" sz="1400" dirty="0"/>
              <a:t>Digital</a:t>
            </a:r>
            <a:r>
              <a:rPr lang="zh-CN" altLang="en-US" sz="1400" dirty="0"/>
              <a:t> </a:t>
            </a:r>
            <a:r>
              <a:rPr lang="en-US" altLang="zh-CN" sz="1400" dirty="0" err="1"/>
              <a:t>Sovereighty</a:t>
            </a:r>
            <a:r>
              <a:rPr lang="zh-CN" altLang="en-US" sz="1400" dirty="0"/>
              <a:t> </a:t>
            </a:r>
            <a:r>
              <a:rPr lang="en-US" altLang="zh-CN" sz="1400" dirty="0"/>
              <a:t>for</a:t>
            </a:r>
            <a:r>
              <a:rPr lang="zh-CN" altLang="en-US" sz="1400" dirty="0"/>
              <a:t> </a:t>
            </a:r>
            <a:r>
              <a:rPr lang="en-US" altLang="zh-CN" sz="1400" dirty="0"/>
              <a:t>EU</a:t>
            </a:r>
            <a:r>
              <a:rPr lang="zh-CN" altLang="en-US" sz="1400" dirty="0"/>
              <a:t> 解决的主要问题</a:t>
            </a:r>
            <a:endParaRPr lang="en-US" altLang="zh-CN" sz="1400" dirty="0"/>
          </a:p>
          <a:p>
            <a:pPr lvl="1">
              <a:lnSpc>
                <a:spcPct val="100000"/>
              </a:lnSpc>
            </a:pPr>
            <a:r>
              <a:rPr lang="zh-CN" altLang="en-US" sz="1200" dirty="0"/>
              <a:t>解决和中美数字平台技术的巨大差距，包括：芯片，互联网基础设施，数字平台技术，</a:t>
            </a:r>
            <a:r>
              <a:rPr lang="en-US" altLang="zh-CN" sz="1200" dirty="0"/>
              <a:t>AI</a:t>
            </a:r>
            <a:r>
              <a:rPr lang="zh-CN" altLang="en-US" sz="1200" dirty="0"/>
              <a:t>等</a:t>
            </a:r>
            <a:endParaRPr lang="en-US" altLang="zh-CN" sz="1200" dirty="0"/>
          </a:p>
          <a:p>
            <a:pPr lvl="1">
              <a:lnSpc>
                <a:spcPct val="100000"/>
              </a:lnSpc>
            </a:pPr>
            <a:r>
              <a:rPr lang="en-US" altLang="zh-CN" sz="1200" dirty="0"/>
              <a:t>EU</a:t>
            </a:r>
            <a:r>
              <a:rPr lang="zh-CN" altLang="en-US" sz="1200" dirty="0"/>
              <a:t>对个人数据和隐私保护的季度关注，对非欧盟本土平台的不信任</a:t>
            </a:r>
            <a:endParaRPr lang="en-US" altLang="zh-CN" sz="1200" dirty="0"/>
          </a:p>
          <a:p>
            <a:pPr>
              <a:lnSpc>
                <a:spcPct val="100000"/>
              </a:lnSpc>
            </a:pPr>
            <a:r>
              <a:rPr lang="en-US" sz="1400" dirty="0"/>
              <a:t>EU</a:t>
            </a:r>
            <a:r>
              <a:rPr lang="zh-CN" altLang="en-US" sz="1400" dirty="0"/>
              <a:t> 把立法、标准和开源的结合来解决，将会创造出另一个数字平台标准基础设施技术，以消除全球数字鸿沟的目的向全球推广，例如：</a:t>
            </a:r>
            <a:r>
              <a:rPr lang="en-US" altLang="zh-CN" sz="1400" dirty="0"/>
              <a:t>GDPR</a:t>
            </a:r>
            <a:r>
              <a:rPr lang="zh-CN" altLang="en-US" sz="1400" dirty="0"/>
              <a:t>从欧洲标准变为世界标准</a:t>
            </a:r>
            <a:endParaRPr lang="en-US" altLang="zh-CN" sz="1400" dirty="0"/>
          </a:p>
          <a:p>
            <a:pPr lvl="1">
              <a:lnSpc>
                <a:spcPct val="100000"/>
              </a:lnSpc>
            </a:pPr>
            <a:r>
              <a:rPr lang="en-US" sz="1200" dirty="0" err="1"/>
              <a:t>数字身份ID</a:t>
            </a:r>
            <a:r>
              <a:rPr lang="zh-CN" altLang="en-US" sz="1200" dirty="0"/>
              <a:t>，钱包，支付</a:t>
            </a:r>
            <a:endParaRPr lang="en-US" sz="1200" dirty="0"/>
          </a:p>
          <a:p>
            <a:pPr lvl="1">
              <a:lnSpc>
                <a:spcPct val="100000"/>
              </a:lnSpc>
            </a:pPr>
            <a:r>
              <a:rPr lang="en-US" altLang="zh-CN" sz="1200" dirty="0"/>
              <a:t>RISC</a:t>
            </a:r>
            <a:r>
              <a:rPr lang="zh-CN" altLang="en-US" sz="1200" dirty="0"/>
              <a:t> </a:t>
            </a:r>
            <a:r>
              <a:rPr lang="en-US" altLang="zh-CN" sz="1200" dirty="0"/>
              <a:t>V</a:t>
            </a:r>
            <a:r>
              <a:rPr lang="zh-CN" altLang="en-US" sz="1200" dirty="0"/>
              <a:t>芯片技术，下一代互联网平台技术，基于去中心化理念的（</a:t>
            </a:r>
            <a:r>
              <a:rPr lang="en-US" altLang="zh-CN" sz="1200" dirty="0"/>
              <a:t>Matrix</a:t>
            </a:r>
            <a:r>
              <a:rPr lang="zh-CN" altLang="en-US" sz="1200" dirty="0"/>
              <a:t>，</a:t>
            </a:r>
            <a:r>
              <a:rPr lang="en-US" altLang="zh-CN" sz="1200" dirty="0" err="1"/>
              <a:t>Mastdon</a:t>
            </a:r>
            <a:r>
              <a:rPr lang="zh-CN" altLang="en-US" sz="1200" dirty="0"/>
              <a:t>）的数字平台技术</a:t>
            </a:r>
            <a:endParaRPr lang="en-US" altLang="zh-CN" sz="1200" dirty="0"/>
          </a:p>
          <a:p>
            <a:pPr lvl="1">
              <a:lnSpc>
                <a:spcPct val="100000"/>
              </a:lnSpc>
            </a:pPr>
            <a:r>
              <a:rPr lang="zh-CN" altLang="en-US" sz="1200" dirty="0"/>
              <a:t>开源</a:t>
            </a:r>
            <a:r>
              <a:rPr lang="en-US" altLang="zh-CN" sz="1200" dirty="0"/>
              <a:t>GAI</a:t>
            </a:r>
            <a:r>
              <a:rPr lang="zh-CN" altLang="en-US" sz="1200" dirty="0"/>
              <a:t>，</a:t>
            </a:r>
            <a:r>
              <a:rPr lang="en-US" altLang="zh-CN" sz="1200" dirty="0"/>
              <a:t>Stability</a:t>
            </a:r>
            <a:r>
              <a:rPr lang="zh-CN" altLang="en-US" sz="1200" dirty="0"/>
              <a:t> </a:t>
            </a:r>
            <a:r>
              <a:rPr lang="en-US" altLang="zh-CN" sz="1200" dirty="0"/>
              <a:t>AI</a:t>
            </a:r>
            <a:r>
              <a:rPr lang="zh-CN" altLang="en-US" sz="1200" dirty="0"/>
              <a:t>，</a:t>
            </a:r>
            <a:r>
              <a:rPr lang="en-US" altLang="zh-CN" sz="1200" dirty="0"/>
              <a:t>Mistral</a:t>
            </a:r>
            <a:r>
              <a:rPr lang="zh-CN" altLang="en-US" sz="1200" dirty="0"/>
              <a:t>，</a:t>
            </a:r>
            <a:r>
              <a:rPr lang="en-US" altLang="zh-CN" sz="1200" dirty="0" err="1"/>
              <a:t>Kyuntai</a:t>
            </a:r>
            <a:r>
              <a:rPr lang="zh-CN" altLang="en-US" sz="1200" dirty="0"/>
              <a:t>，</a:t>
            </a:r>
            <a:r>
              <a:rPr lang="en-US" altLang="zh-CN" sz="1200" dirty="0"/>
              <a:t>AI</a:t>
            </a:r>
            <a:r>
              <a:rPr lang="zh-CN" altLang="en-US" sz="1200" dirty="0"/>
              <a:t>治理</a:t>
            </a:r>
            <a:endParaRPr lang="en-US" altLang="zh-CN" sz="1200" dirty="0"/>
          </a:p>
        </p:txBody>
      </p:sp>
    </p:spTree>
    <p:extLst>
      <p:ext uri="{BB962C8B-B14F-4D97-AF65-F5344CB8AC3E}">
        <p14:creationId xmlns:p14="http://schemas.microsoft.com/office/powerpoint/2010/main" val="116250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84DA-D5D9-084E-C6CD-30306835749F}"/>
              </a:ext>
            </a:extLst>
          </p:cNvPr>
          <p:cNvSpPr>
            <a:spLocks noGrp="1"/>
          </p:cNvSpPr>
          <p:nvPr>
            <p:ph type="title"/>
          </p:nvPr>
        </p:nvSpPr>
        <p:spPr/>
        <p:txBody>
          <a:bodyPr/>
          <a:lstStyle/>
          <a:p>
            <a:r>
              <a:rPr lang="en-US" dirty="0" err="1"/>
              <a:t>解读</a:t>
            </a:r>
            <a:r>
              <a:rPr lang="zh-CN" altLang="en-US" dirty="0"/>
              <a:t>：</a:t>
            </a:r>
            <a:r>
              <a:rPr lang="en-US" altLang="zh-CN" dirty="0"/>
              <a:t>EU</a:t>
            </a:r>
            <a:r>
              <a:rPr lang="zh-CN" altLang="en-US" dirty="0"/>
              <a:t>通过产业政策和开源结合来构建数字技术主权</a:t>
            </a:r>
            <a:endParaRPr lang="en-US" dirty="0"/>
          </a:p>
        </p:txBody>
      </p:sp>
      <p:grpSp>
        <p:nvGrpSpPr>
          <p:cNvPr id="50" name="Group 49">
            <a:extLst>
              <a:ext uri="{FF2B5EF4-FFF2-40B4-BE49-F238E27FC236}">
                <a16:creationId xmlns:a16="http://schemas.microsoft.com/office/drawing/2014/main" id="{BB71182B-6ABC-5484-60DA-3961B87B543E}"/>
              </a:ext>
            </a:extLst>
          </p:cNvPr>
          <p:cNvGrpSpPr/>
          <p:nvPr/>
        </p:nvGrpSpPr>
        <p:grpSpPr>
          <a:xfrm>
            <a:off x="147132" y="2084441"/>
            <a:ext cx="6584388" cy="3003754"/>
            <a:chOff x="992707" y="1995950"/>
            <a:chExt cx="6584388" cy="3003754"/>
          </a:xfrm>
        </p:grpSpPr>
        <p:sp>
          <p:nvSpPr>
            <p:cNvPr id="4" name="Rectangle 3">
              <a:extLst>
                <a:ext uri="{FF2B5EF4-FFF2-40B4-BE49-F238E27FC236}">
                  <a16:creationId xmlns:a16="http://schemas.microsoft.com/office/drawing/2014/main" id="{5D539C8F-A2A1-2800-ACC7-4CDEC0EA7864}"/>
                </a:ext>
              </a:extLst>
            </p:cNvPr>
            <p:cNvSpPr/>
            <p:nvPr/>
          </p:nvSpPr>
          <p:spPr>
            <a:xfrm>
              <a:off x="1553495" y="1995950"/>
              <a:ext cx="5463387" cy="5702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European Commission</a:t>
              </a:r>
              <a:endParaRPr lang="en-US" sz="1200" dirty="0">
                <a:latin typeface="Tenorite" pitchFamily="2" charset="0"/>
              </a:endParaRPr>
            </a:p>
          </p:txBody>
        </p:sp>
        <p:sp>
          <p:nvSpPr>
            <p:cNvPr id="5" name="Rectangle 4">
              <a:extLst>
                <a:ext uri="{FF2B5EF4-FFF2-40B4-BE49-F238E27FC236}">
                  <a16:creationId xmlns:a16="http://schemas.microsoft.com/office/drawing/2014/main" id="{39450F15-04FC-9253-4D3A-198FB6E28F18}"/>
                </a:ext>
              </a:extLst>
            </p:cNvPr>
            <p:cNvSpPr/>
            <p:nvPr/>
          </p:nvSpPr>
          <p:spPr>
            <a:xfrm>
              <a:off x="1553495" y="3212688"/>
              <a:ext cx="1481328" cy="6400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O.S.</a:t>
              </a:r>
              <a:r>
                <a:rPr lang="zh-CN" altLang="en-US" sz="1200" dirty="0">
                  <a:latin typeface="Tenorite" pitchFamily="2" charset="0"/>
                </a:rPr>
                <a:t> </a:t>
              </a:r>
              <a:r>
                <a:rPr lang="en-US" altLang="zh-CN" sz="1200" dirty="0">
                  <a:latin typeface="Tenorite" pitchFamily="2" charset="0"/>
                </a:rPr>
                <a:t>Think</a:t>
              </a:r>
              <a:r>
                <a:rPr lang="zh-CN" altLang="en-US" sz="1200" dirty="0">
                  <a:latin typeface="Tenorite" pitchFamily="2" charset="0"/>
                </a:rPr>
                <a:t> </a:t>
              </a:r>
              <a:r>
                <a:rPr lang="en-US" altLang="zh-CN" sz="1200" dirty="0">
                  <a:latin typeface="Tenorite" pitchFamily="2" charset="0"/>
                </a:rPr>
                <a:t>Tank</a:t>
              </a:r>
            </a:p>
            <a:p>
              <a:pPr algn="ctr"/>
              <a:r>
                <a:rPr lang="en-US" altLang="zh-CN" sz="1000" dirty="0">
                  <a:latin typeface="Tenorite" pitchFamily="2" charset="0"/>
                </a:rPr>
                <a:t>(</a:t>
              </a:r>
              <a:r>
                <a:rPr lang="en-US" altLang="zh-CN" sz="1000" dirty="0" err="1">
                  <a:latin typeface="Tenorite" pitchFamily="2" charset="0"/>
                </a:rPr>
                <a:t>OpenForum</a:t>
              </a:r>
              <a:r>
                <a:rPr lang="zh-CN" altLang="en-US" sz="1000" dirty="0">
                  <a:latin typeface="Tenorite" pitchFamily="2" charset="0"/>
                </a:rPr>
                <a:t> </a:t>
              </a:r>
              <a:r>
                <a:rPr lang="en-US" altLang="zh-CN" sz="1000" dirty="0">
                  <a:latin typeface="Tenorite" pitchFamily="2" charset="0"/>
                </a:rPr>
                <a:t>EU,</a:t>
              </a:r>
              <a:r>
                <a:rPr lang="zh-CN" altLang="en-US" sz="1000" dirty="0">
                  <a:latin typeface="Tenorite" pitchFamily="2" charset="0"/>
                </a:rPr>
                <a:t> </a:t>
              </a:r>
              <a:r>
                <a:rPr lang="en-US" altLang="zh-CN" sz="1000" dirty="0" err="1">
                  <a:latin typeface="Tenorite" pitchFamily="2" charset="0"/>
                </a:rPr>
                <a:t>OpenUK</a:t>
              </a:r>
              <a:r>
                <a:rPr lang="en-US" altLang="zh-CN" sz="1000" dirty="0">
                  <a:latin typeface="Tenorite" pitchFamily="2" charset="0"/>
                </a:rPr>
                <a:t>,</a:t>
              </a:r>
              <a:r>
                <a:rPr lang="zh-CN" altLang="en-US" sz="1000" dirty="0">
                  <a:latin typeface="Tenorite" pitchFamily="2" charset="0"/>
                </a:rPr>
                <a:t> </a:t>
              </a:r>
              <a:r>
                <a:rPr lang="en-US" altLang="zh-CN" sz="1000" dirty="0">
                  <a:latin typeface="Tenorite" pitchFamily="2" charset="0"/>
                </a:rPr>
                <a:t>OSB)</a:t>
              </a:r>
              <a:endParaRPr lang="en-US" sz="1000" dirty="0">
                <a:latin typeface="Tenorite" pitchFamily="2" charset="0"/>
              </a:endParaRPr>
            </a:p>
          </p:txBody>
        </p:sp>
        <p:sp>
          <p:nvSpPr>
            <p:cNvPr id="6" name="Rectangle 5">
              <a:extLst>
                <a:ext uri="{FF2B5EF4-FFF2-40B4-BE49-F238E27FC236}">
                  <a16:creationId xmlns:a16="http://schemas.microsoft.com/office/drawing/2014/main" id="{8E28E77B-B81D-1B74-4FAA-DCDC1BF220D9}"/>
                </a:ext>
              </a:extLst>
            </p:cNvPr>
            <p:cNvSpPr/>
            <p:nvPr/>
          </p:nvSpPr>
          <p:spPr>
            <a:xfrm>
              <a:off x="5535554" y="3212687"/>
              <a:ext cx="1481328" cy="6400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Open</a:t>
              </a:r>
              <a:r>
                <a:rPr lang="zh-CN" altLang="en-US" sz="1200" dirty="0">
                  <a:latin typeface="Tenorite" pitchFamily="2" charset="0"/>
                </a:rPr>
                <a:t> </a:t>
              </a:r>
              <a:r>
                <a:rPr lang="en-US" altLang="zh-CN" sz="1200" dirty="0">
                  <a:latin typeface="Tenorite" pitchFamily="2" charset="0"/>
                </a:rPr>
                <a:t>Source</a:t>
              </a:r>
              <a:r>
                <a:rPr lang="zh-CN" altLang="en-US" sz="1200" dirty="0">
                  <a:latin typeface="Tenorite" pitchFamily="2" charset="0"/>
                </a:rPr>
                <a:t> </a:t>
              </a:r>
              <a:r>
                <a:rPr lang="en-US" altLang="zh-CN" sz="1200" dirty="0">
                  <a:latin typeface="Tenorite" pitchFamily="2" charset="0"/>
                </a:rPr>
                <a:t>Foundation</a:t>
              </a:r>
            </a:p>
            <a:p>
              <a:pPr algn="ctr"/>
              <a:r>
                <a:rPr lang="en-US" altLang="zh-CN" sz="1050" dirty="0">
                  <a:latin typeface="Tenorite" pitchFamily="2" charset="0"/>
                </a:rPr>
                <a:t>(</a:t>
              </a:r>
              <a:r>
                <a:rPr lang="en-US" altLang="zh-CN" sz="1050" dirty="0" err="1">
                  <a:latin typeface="Tenorite" pitchFamily="2" charset="0"/>
                </a:rPr>
                <a:t>Nlnet</a:t>
              </a:r>
              <a:r>
                <a:rPr lang="en-US" altLang="zh-CN" sz="1050" dirty="0">
                  <a:latin typeface="Tenorite" pitchFamily="2" charset="0"/>
                </a:rPr>
                <a:t>,</a:t>
              </a:r>
              <a:r>
                <a:rPr lang="zh-CN" altLang="en-US" sz="1050" dirty="0">
                  <a:latin typeface="Tenorite" pitchFamily="2" charset="0"/>
                </a:rPr>
                <a:t> </a:t>
              </a:r>
              <a:r>
                <a:rPr lang="en-US" altLang="zh-CN" sz="1050" dirty="0">
                  <a:latin typeface="Tenorite" pitchFamily="2" charset="0"/>
                </a:rPr>
                <a:t>LF</a:t>
              </a:r>
              <a:r>
                <a:rPr lang="zh-CN" altLang="en-US" sz="1050" dirty="0">
                  <a:latin typeface="Tenorite" pitchFamily="2" charset="0"/>
                </a:rPr>
                <a:t> </a:t>
              </a:r>
              <a:r>
                <a:rPr lang="en-US" altLang="zh-CN" sz="1050" dirty="0">
                  <a:latin typeface="Tenorite" pitchFamily="2" charset="0"/>
                </a:rPr>
                <a:t>EU,</a:t>
              </a:r>
              <a:r>
                <a:rPr lang="zh-CN" altLang="en-US" sz="1050" dirty="0">
                  <a:latin typeface="Tenorite" pitchFamily="2" charset="0"/>
                </a:rPr>
                <a:t> </a:t>
              </a:r>
              <a:r>
                <a:rPr lang="en-US" altLang="zh-CN" sz="1050" dirty="0" err="1">
                  <a:latin typeface="Tenorite" pitchFamily="2" charset="0"/>
                </a:rPr>
                <a:t>Ec;lipse</a:t>
              </a:r>
              <a:r>
                <a:rPr lang="en-US" altLang="zh-CN" sz="1050" dirty="0">
                  <a:latin typeface="Tenorite" pitchFamily="2" charset="0"/>
                </a:rPr>
                <a:t>)</a:t>
              </a:r>
              <a:endParaRPr lang="en-US" sz="1050" dirty="0">
                <a:latin typeface="Tenorite" pitchFamily="2" charset="0"/>
              </a:endParaRPr>
            </a:p>
          </p:txBody>
        </p:sp>
        <p:sp>
          <p:nvSpPr>
            <p:cNvPr id="8" name="Rectangle 7">
              <a:extLst>
                <a:ext uri="{FF2B5EF4-FFF2-40B4-BE49-F238E27FC236}">
                  <a16:creationId xmlns:a16="http://schemas.microsoft.com/office/drawing/2014/main" id="{AF54F02A-51D3-B2A2-D4C5-028AED08E4D2}"/>
                </a:ext>
              </a:extLst>
            </p:cNvPr>
            <p:cNvSpPr/>
            <p:nvPr/>
          </p:nvSpPr>
          <p:spPr>
            <a:xfrm>
              <a:off x="1553493" y="4429425"/>
              <a:ext cx="5463387" cy="5702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Big</a:t>
              </a:r>
              <a:r>
                <a:rPr lang="zh-CN" altLang="en-US" sz="1200" dirty="0">
                  <a:latin typeface="Tenorite" pitchFamily="2" charset="0"/>
                </a:rPr>
                <a:t> </a:t>
              </a:r>
              <a:r>
                <a:rPr lang="en-US" altLang="zh-CN" sz="1200" dirty="0">
                  <a:latin typeface="Tenorite" pitchFamily="2" charset="0"/>
                </a:rPr>
                <a:t>Tech</a:t>
              </a:r>
              <a:endParaRPr lang="en-US" sz="1200" dirty="0">
                <a:latin typeface="Tenorite" pitchFamily="2" charset="0"/>
              </a:endParaRPr>
            </a:p>
          </p:txBody>
        </p:sp>
        <p:cxnSp>
          <p:nvCxnSpPr>
            <p:cNvPr id="10" name="Elbow Connector 9">
              <a:extLst>
                <a:ext uri="{FF2B5EF4-FFF2-40B4-BE49-F238E27FC236}">
                  <a16:creationId xmlns:a16="http://schemas.microsoft.com/office/drawing/2014/main" id="{FE385F45-17BF-814E-FC4C-8CCBE311C487}"/>
                </a:ext>
              </a:extLst>
            </p:cNvPr>
            <p:cNvCxnSpPr>
              <a:cxnSpLocks/>
              <a:stCxn id="4" idx="1"/>
              <a:endCxn id="8" idx="1"/>
            </p:cNvCxnSpPr>
            <p:nvPr/>
          </p:nvCxnSpPr>
          <p:spPr>
            <a:xfrm rot="10800000" flipV="1">
              <a:off x="1553493" y="2281089"/>
              <a:ext cx="2" cy="2433476"/>
            </a:xfrm>
            <a:prstGeom prst="bent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699BBF-6609-AFE9-EE1E-00F797F8E6EF}"/>
                </a:ext>
              </a:extLst>
            </p:cNvPr>
            <p:cNvCxnSpPr>
              <a:cxnSpLocks/>
              <a:stCxn id="5" idx="0"/>
            </p:cNvCxnSpPr>
            <p:nvPr/>
          </p:nvCxnSpPr>
          <p:spPr>
            <a:xfrm flipV="1">
              <a:off x="2294159" y="2566228"/>
              <a:ext cx="0" cy="6464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81BC27A-59B6-4039-575F-AD1CE19D1F62}"/>
                </a:ext>
              </a:extLst>
            </p:cNvPr>
            <p:cNvCxnSpPr>
              <a:cxnSpLocks/>
              <a:endCxn id="6" idx="2"/>
            </p:cNvCxnSpPr>
            <p:nvPr/>
          </p:nvCxnSpPr>
          <p:spPr>
            <a:xfrm flipV="1">
              <a:off x="6276216" y="3852767"/>
              <a:ext cx="2"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73F2FE-E43E-EA62-472F-B353AC38C87B}"/>
                </a:ext>
              </a:extLst>
            </p:cNvPr>
            <p:cNvCxnSpPr>
              <a:cxnSpLocks/>
            </p:cNvCxnSpPr>
            <p:nvPr/>
          </p:nvCxnSpPr>
          <p:spPr>
            <a:xfrm>
              <a:off x="6276216" y="2566228"/>
              <a:ext cx="0" cy="64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B898812-7E90-A618-7BB5-073F282E6BEC}"/>
                </a:ext>
              </a:extLst>
            </p:cNvPr>
            <p:cNvSpPr/>
            <p:nvPr/>
          </p:nvSpPr>
          <p:spPr>
            <a:xfrm>
              <a:off x="3544524" y="3212687"/>
              <a:ext cx="1481328" cy="6400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Open</a:t>
              </a:r>
              <a:r>
                <a:rPr lang="zh-CN" altLang="en-US" sz="1200" dirty="0">
                  <a:latin typeface="Tenorite" pitchFamily="2" charset="0"/>
                </a:rPr>
                <a:t> </a:t>
              </a:r>
              <a:r>
                <a:rPr lang="en-US" altLang="zh-CN" sz="1200" dirty="0">
                  <a:latin typeface="Tenorite" pitchFamily="2" charset="0"/>
                </a:rPr>
                <a:t>Source</a:t>
              </a:r>
              <a:r>
                <a:rPr lang="zh-CN" altLang="en-US" sz="1200" dirty="0">
                  <a:latin typeface="Tenorite" pitchFamily="2" charset="0"/>
                </a:rPr>
                <a:t> </a:t>
              </a:r>
              <a:r>
                <a:rPr lang="en-US" altLang="zh-CN" sz="1200" dirty="0">
                  <a:latin typeface="Tenorite" pitchFamily="2" charset="0"/>
                </a:rPr>
                <a:t>Congress</a:t>
              </a:r>
              <a:endParaRPr lang="en-US" sz="1200" dirty="0">
                <a:latin typeface="Tenorite" pitchFamily="2" charset="0"/>
              </a:endParaRPr>
            </a:p>
          </p:txBody>
        </p:sp>
        <p:cxnSp>
          <p:nvCxnSpPr>
            <p:cNvPr id="31" name="Straight Arrow Connector 30">
              <a:extLst>
                <a:ext uri="{FF2B5EF4-FFF2-40B4-BE49-F238E27FC236}">
                  <a16:creationId xmlns:a16="http://schemas.microsoft.com/office/drawing/2014/main" id="{44B6B89E-8BD3-A2D3-6C14-E8249D814E93}"/>
                </a:ext>
              </a:extLst>
            </p:cNvPr>
            <p:cNvCxnSpPr>
              <a:cxnSpLocks/>
              <a:stCxn id="25" idx="1"/>
              <a:endCxn id="5" idx="3"/>
            </p:cNvCxnSpPr>
            <p:nvPr/>
          </p:nvCxnSpPr>
          <p:spPr>
            <a:xfrm flipH="1">
              <a:off x="3034823" y="3532727"/>
              <a:ext cx="509701"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0BDE957-B7E6-3EFC-1949-DEA27AF2AE9A}"/>
                </a:ext>
              </a:extLst>
            </p:cNvPr>
            <p:cNvCxnSpPr>
              <a:cxnSpLocks/>
            </p:cNvCxnSpPr>
            <p:nvPr/>
          </p:nvCxnSpPr>
          <p:spPr>
            <a:xfrm flipH="1">
              <a:off x="5025852" y="3497825"/>
              <a:ext cx="509701"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9EB2C7-9979-D5B0-743A-1953F29C8325}"/>
                </a:ext>
              </a:extLst>
            </p:cNvPr>
            <p:cNvCxnSpPr>
              <a:cxnSpLocks/>
              <a:stCxn id="8" idx="0"/>
            </p:cNvCxnSpPr>
            <p:nvPr/>
          </p:nvCxnSpPr>
          <p:spPr>
            <a:xfrm flipV="1">
              <a:off x="4285187" y="3852768"/>
              <a:ext cx="0" cy="5766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0119607F-8B84-FCF6-A2EC-DA1202E2F320}"/>
                </a:ext>
              </a:extLst>
            </p:cNvPr>
            <p:cNvCxnSpPr>
              <a:endCxn id="6" idx="3"/>
            </p:cNvCxnSpPr>
            <p:nvPr/>
          </p:nvCxnSpPr>
          <p:spPr>
            <a:xfrm rot="16200000" flipH="1">
              <a:off x="6391062" y="2906907"/>
              <a:ext cx="1251638" cy="2"/>
            </a:xfrm>
            <a:prstGeom prst="bentConnector4">
              <a:avLst>
                <a:gd name="adj1" fmla="val 1865"/>
                <a:gd name="adj2" fmla="val 1143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C558ED0-24A5-C18A-E754-4B87C0925A4E}"/>
                </a:ext>
              </a:extLst>
            </p:cNvPr>
            <p:cNvSpPr txBox="1"/>
            <p:nvPr/>
          </p:nvSpPr>
          <p:spPr>
            <a:xfrm>
              <a:off x="5201264" y="2608453"/>
              <a:ext cx="1217414" cy="461665"/>
            </a:xfrm>
            <a:prstGeom prst="rect">
              <a:avLst/>
            </a:prstGeom>
            <a:noFill/>
          </p:spPr>
          <p:txBody>
            <a:bodyPr wrap="square" rtlCol="0">
              <a:spAutoFit/>
            </a:bodyPr>
            <a:lstStyle/>
            <a:p>
              <a:r>
                <a:rPr lang="en-US" altLang="zh-CN" sz="1200" dirty="0">
                  <a:latin typeface="Tenorite" pitchFamily="2" charset="0"/>
                </a:rPr>
                <a:t>Funding</a:t>
              </a:r>
            </a:p>
            <a:p>
              <a:r>
                <a:rPr lang="en-US" altLang="zh-CN" sz="1200" dirty="0">
                  <a:latin typeface="Tenorite" pitchFamily="2" charset="0"/>
                </a:rPr>
                <a:t>NGI,</a:t>
              </a:r>
              <a:r>
                <a:rPr lang="zh-CN" altLang="en-US" sz="1200" dirty="0">
                  <a:latin typeface="Tenorite" pitchFamily="2" charset="0"/>
                </a:rPr>
                <a:t> </a:t>
              </a:r>
              <a:r>
                <a:rPr lang="en-US" altLang="zh-CN" sz="1200" dirty="0">
                  <a:latin typeface="Tenorite" pitchFamily="2" charset="0"/>
                </a:rPr>
                <a:t>STF,</a:t>
              </a:r>
              <a:r>
                <a:rPr lang="zh-CN" altLang="en-US" sz="1200" dirty="0">
                  <a:latin typeface="Tenorite" pitchFamily="2" charset="0"/>
                </a:rPr>
                <a:t> </a:t>
              </a:r>
              <a:r>
                <a:rPr lang="en-US" altLang="zh-CN" sz="1200" dirty="0">
                  <a:latin typeface="Tenorite" pitchFamily="2" charset="0"/>
                </a:rPr>
                <a:t>STEP</a:t>
              </a:r>
              <a:endParaRPr lang="en-US" sz="1200" dirty="0">
                <a:latin typeface="Tenorite" pitchFamily="2" charset="0"/>
              </a:endParaRPr>
            </a:p>
          </p:txBody>
        </p:sp>
        <p:sp>
          <p:nvSpPr>
            <p:cNvPr id="45" name="TextBox 44">
              <a:extLst>
                <a:ext uri="{FF2B5EF4-FFF2-40B4-BE49-F238E27FC236}">
                  <a16:creationId xmlns:a16="http://schemas.microsoft.com/office/drawing/2014/main" id="{18A29CAC-A441-75F6-8BAB-026BC85D6525}"/>
                </a:ext>
              </a:extLst>
            </p:cNvPr>
            <p:cNvSpPr txBox="1"/>
            <p:nvPr/>
          </p:nvSpPr>
          <p:spPr>
            <a:xfrm rot="16200000">
              <a:off x="556523" y="3506302"/>
              <a:ext cx="1149368" cy="276999"/>
            </a:xfrm>
            <a:prstGeom prst="rect">
              <a:avLst/>
            </a:prstGeom>
            <a:noFill/>
          </p:spPr>
          <p:txBody>
            <a:bodyPr wrap="square" rtlCol="0">
              <a:spAutoFit/>
            </a:bodyPr>
            <a:lstStyle/>
            <a:p>
              <a:pPr algn="ctr"/>
              <a:r>
                <a:rPr lang="en-US" altLang="zh-CN" sz="1200" dirty="0">
                  <a:latin typeface="Tenorite" pitchFamily="2" charset="0"/>
                </a:rPr>
                <a:t>DMA</a:t>
              </a:r>
            </a:p>
          </p:txBody>
        </p:sp>
        <p:sp>
          <p:nvSpPr>
            <p:cNvPr id="46" name="TextBox 45">
              <a:extLst>
                <a:ext uri="{FF2B5EF4-FFF2-40B4-BE49-F238E27FC236}">
                  <a16:creationId xmlns:a16="http://schemas.microsoft.com/office/drawing/2014/main" id="{55608C02-7883-E476-8771-F27193BC17DF}"/>
                </a:ext>
              </a:extLst>
            </p:cNvPr>
            <p:cNvSpPr txBox="1"/>
            <p:nvPr/>
          </p:nvSpPr>
          <p:spPr>
            <a:xfrm>
              <a:off x="2265220" y="2681220"/>
              <a:ext cx="1149368" cy="461665"/>
            </a:xfrm>
            <a:prstGeom prst="rect">
              <a:avLst/>
            </a:prstGeom>
            <a:noFill/>
          </p:spPr>
          <p:txBody>
            <a:bodyPr wrap="square" rtlCol="0">
              <a:spAutoFit/>
            </a:bodyPr>
            <a:lstStyle/>
            <a:p>
              <a:r>
                <a:rPr lang="en-US" altLang="zh-CN" sz="1200" dirty="0">
                  <a:latin typeface="Tenorite" pitchFamily="2" charset="0"/>
                </a:rPr>
                <a:t>O.S.</a:t>
              </a:r>
              <a:r>
                <a:rPr lang="zh-CN" altLang="en-US" sz="1200" dirty="0">
                  <a:latin typeface="Tenorite" pitchFamily="2" charset="0"/>
                </a:rPr>
                <a:t> </a:t>
              </a:r>
              <a:r>
                <a:rPr lang="en-US" altLang="zh-CN" sz="1200" dirty="0">
                  <a:latin typeface="Tenorite" pitchFamily="2" charset="0"/>
                </a:rPr>
                <a:t>strategy</a:t>
              </a:r>
              <a:r>
                <a:rPr lang="zh-CN" altLang="en-US" sz="1200" dirty="0">
                  <a:latin typeface="Tenorite" pitchFamily="2" charset="0"/>
                </a:rPr>
                <a:t> </a:t>
              </a:r>
              <a:r>
                <a:rPr lang="en-US" altLang="zh-CN" sz="1200" dirty="0">
                  <a:latin typeface="Tenorite" pitchFamily="2" charset="0"/>
                </a:rPr>
                <a:t>discussion</a:t>
              </a:r>
              <a:endParaRPr lang="en-US" sz="1200" dirty="0">
                <a:latin typeface="Tenorite" pitchFamily="2" charset="0"/>
              </a:endParaRPr>
            </a:p>
          </p:txBody>
        </p:sp>
        <p:sp>
          <p:nvSpPr>
            <p:cNvPr id="47" name="TextBox 46">
              <a:extLst>
                <a:ext uri="{FF2B5EF4-FFF2-40B4-BE49-F238E27FC236}">
                  <a16:creationId xmlns:a16="http://schemas.microsoft.com/office/drawing/2014/main" id="{753B4D38-9170-7CEF-CB80-A43BA8B87C13}"/>
                </a:ext>
              </a:extLst>
            </p:cNvPr>
            <p:cNvSpPr txBox="1"/>
            <p:nvPr/>
          </p:nvSpPr>
          <p:spPr>
            <a:xfrm rot="5400000">
              <a:off x="6863912" y="2750958"/>
              <a:ext cx="1149368" cy="276999"/>
            </a:xfrm>
            <a:prstGeom prst="rect">
              <a:avLst/>
            </a:prstGeom>
            <a:noFill/>
          </p:spPr>
          <p:txBody>
            <a:bodyPr wrap="square" rtlCol="0">
              <a:spAutoFit/>
            </a:bodyPr>
            <a:lstStyle/>
            <a:p>
              <a:pPr algn="ctr"/>
              <a:r>
                <a:rPr lang="en-US" altLang="zh-CN" sz="1200" dirty="0">
                  <a:latin typeface="Tenorite" pitchFamily="2" charset="0"/>
                </a:rPr>
                <a:t>CRA</a:t>
              </a:r>
            </a:p>
          </p:txBody>
        </p:sp>
        <p:sp>
          <p:nvSpPr>
            <p:cNvPr id="48" name="TextBox 47">
              <a:extLst>
                <a:ext uri="{FF2B5EF4-FFF2-40B4-BE49-F238E27FC236}">
                  <a16:creationId xmlns:a16="http://schemas.microsoft.com/office/drawing/2014/main" id="{95151469-3D1C-78BC-C1E7-4D09CFA2FFA6}"/>
                </a:ext>
              </a:extLst>
            </p:cNvPr>
            <p:cNvSpPr txBox="1"/>
            <p:nvPr/>
          </p:nvSpPr>
          <p:spPr>
            <a:xfrm>
              <a:off x="6038006" y="3941974"/>
              <a:ext cx="1149368" cy="461665"/>
            </a:xfrm>
            <a:prstGeom prst="rect">
              <a:avLst/>
            </a:prstGeom>
            <a:noFill/>
          </p:spPr>
          <p:txBody>
            <a:bodyPr wrap="square" rtlCol="0">
              <a:spAutoFit/>
            </a:bodyPr>
            <a:lstStyle/>
            <a:p>
              <a:pPr algn="ctr"/>
              <a:r>
                <a:rPr lang="en-US" altLang="zh-CN" sz="1200" dirty="0">
                  <a:latin typeface="Tenorite" pitchFamily="2" charset="0"/>
                </a:rPr>
                <a:t>Project</a:t>
              </a:r>
              <a:r>
                <a:rPr lang="zh-CN" altLang="en-US" sz="1200" dirty="0">
                  <a:latin typeface="Tenorite" pitchFamily="2" charset="0"/>
                </a:rPr>
                <a:t> </a:t>
              </a:r>
              <a:r>
                <a:rPr lang="en-US" altLang="zh-CN" sz="1200" dirty="0">
                  <a:latin typeface="Tenorite" pitchFamily="2" charset="0"/>
                </a:rPr>
                <a:t>Donation</a:t>
              </a:r>
            </a:p>
          </p:txBody>
        </p:sp>
        <p:sp>
          <p:nvSpPr>
            <p:cNvPr id="49" name="TextBox 48">
              <a:extLst>
                <a:ext uri="{FF2B5EF4-FFF2-40B4-BE49-F238E27FC236}">
                  <a16:creationId xmlns:a16="http://schemas.microsoft.com/office/drawing/2014/main" id="{8361E7CF-C4B4-068A-DD6D-D05022AD4782}"/>
                </a:ext>
              </a:extLst>
            </p:cNvPr>
            <p:cNvSpPr txBox="1"/>
            <p:nvPr/>
          </p:nvSpPr>
          <p:spPr>
            <a:xfrm>
              <a:off x="4194849" y="3926980"/>
              <a:ext cx="1149368" cy="461665"/>
            </a:xfrm>
            <a:prstGeom prst="rect">
              <a:avLst/>
            </a:prstGeom>
            <a:noFill/>
          </p:spPr>
          <p:txBody>
            <a:bodyPr wrap="square" rtlCol="0">
              <a:spAutoFit/>
            </a:bodyPr>
            <a:lstStyle/>
            <a:p>
              <a:pPr algn="ctr"/>
              <a:r>
                <a:rPr lang="en-US" altLang="zh-CN" sz="1200" dirty="0">
                  <a:latin typeface="Tenorite" pitchFamily="2" charset="0"/>
                </a:rPr>
                <a:t>O.S.</a:t>
              </a:r>
              <a:r>
                <a:rPr lang="zh-CN" altLang="en-US" sz="1200" dirty="0">
                  <a:latin typeface="Tenorite" pitchFamily="2" charset="0"/>
                </a:rPr>
                <a:t> </a:t>
              </a:r>
              <a:r>
                <a:rPr lang="en-US" altLang="zh-CN" sz="1200" dirty="0">
                  <a:latin typeface="Tenorite" pitchFamily="2" charset="0"/>
                </a:rPr>
                <a:t>strategy</a:t>
              </a:r>
              <a:r>
                <a:rPr lang="zh-CN" altLang="en-US" sz="1200" dirty="0">
                  <a:latin typeface="Tenorite" pitchFamily="2" charset="0"/>
                </a:rPr>
                <a:t> </a:t>
              </a:r>
              <a:r>
                <a:rPr lang="en-US" altLang="zh-CN" sz="1200" dirty="0">
                  <a:latin typeface="Tenorite" pitchFamily="2" charset="0"/>
                </a:rPr>
                <a:t>observing</a:t>
              </a:r>
            </a:p>
          </p:txBody>
        </p:sp>
      </p:grpSp>
      <p:sp>
        <p:nvSpPr>
          <p:cNvPr id="53" name="Content Placeholder 2">
            <a:extLst>
              <a:ext uri="{FF2B5EF4-FFF2-40B4-BE49-F238E27FC236}">
                <a16:creationId xmlns:a16="http://schemas.microsoft.com/office/drawing/2014/main" id="{882DD934-B439-B264-52F6-4D1D54B0BC4A}"/>
              </a:ext>
            </a:extLst>
          </p:cNvPr>
          <p:cNvSpPr>
            <a:spLocks noGrp="1"/>
          </p:cNvSpPr>
          <p:nvPr>
            <p:ph idx="1"/>
          </p:nvPr>
        </p:nvSpPr>
        <p:spPr>
          <a:xfrm>
            <a:off x="6731521" y="1713047"/>
            <a:ext cx="5093454" cy="4658255"/>
          </a:xfrm>
        </p:spPr>
        <p:txBody>
          <a:bodyPr>
            <a:normAutofit fontScale="47500" lnSpcReduction="20000"/>
          </a:bodyPr>
          <a:lstStyle/>
          <a:p>
            <a:pPr>
              <a:lnSpc>
                <a:spcPct val="120000"/>
              </a:lnSpc>
            </a:pPr>
            <a:r>
              <a:rPr lang="en-US" altLang="zh-CN" dirty="0"/>
              <a:t>European</a:t>
            </a:r>
            <a:r>
              <a:rPr lang="zh-CN" altLang="en-US" dirty="0"/>
              <a:t> </a:t>
            </a:r>
            <a:r>
              <a:rPr lang="en-US" altLang="zh-CN" dirty="0"/>
              <a:t>Commission</a:t>
            </a:r>
            <a:r>
              <a:rPr lang="zh-CN" altLang="en-US" dirty="0"/>
              <a:t> 通过立法为数字主权提供支持</a:t>
            </a:r>
            <a:endParaRPr lang="en-US" altLang="zh-CN" dirty="0"/>
          </a:p>
          <a:p>
            <a:pPr lvl="1">
              <a:lnSpc>
                <a:spcPct val="120000"/>
              </a:lnSpc>
            </a:pPr>
            <a:r>
              <a:rPr lang="zh-CN" altLang="en-US" dirty="0"/>
              <a:t>市场准入：</a:t>
            </a:r>
            <a:r>
              <a:rPr lang="en-US" altLang="zh-CN" dirty="0"/>
              <a:t>DMA</a:t>
            </a:r>
            <a:r>
              <a:rPr lang="zh-CN" altLang="en-US" dirty="0"/>
              <a:t>，</a:t>
            </a:r>
            <a:r>
              <a:rPr lang="en-US" altLang="zh-CN" dirty="0"/>
              <a:t>DMS</a:t>
            </a:r>
            <a:r>
              <a:rPr lang="zh-CN" altLang="en-US" dirty="0"/>
              <a:t>，</a:t>
            </a:r>
            <a:r>
              <a:rPr lang="en-US" altLang="zh-CN" dirty="0"/>
              <a:t>AI</a:t>
            </a:r>
            <a:r>
              <a:rPr lang="zh-CN" altLang="en-US" dirty="0"/>
              <a:t> </a:t>
            </a:r>
            <a:r>
              <a:rPr lang="en-US" altLang="zh-CN" dirty="0"/>
              <a:t>ACT</a:t>
            </a:r>
          </a:p>
          <a:p>
            <a:pPr lvl="1">
              <a:lnSpc>
                <a:spcPct val="120000"/>
              </a:lnSpc>
            </a:pPr>
            <a:r>
              <a:rPr lang="zh-CN" altLang="en-US" dirty="0"/>
              <a:t>研发资金：</a:t>
            </a:r>
            <a:r>
              <a:rPr lang="en-US" altLang="zh-CN" dirty="0"/>
              <a:t>EU</a:t>
            </a:r>
            <a:r>
              <a:rPr lang="zh-CN" altLang="en-US" dirty="0"/>
              <a:t> </a:t>
            </a:r>
            <a:r>
              <a:rPr lang="en-US" altLang="zh-CN" dirty="0"/>
              <a:t>Horizon</a:t>
            </a:r>
            <a:r>
              <a:rPr lang="zh-CN" altLang="en-US" dirty="0"/>
              <a:t> </a:t>
            </a:r>
            <a:r>
              <a:rPr lang="en-US" altLang="zh-CN" dirty="0"/>
              <a:t>NGI</a:t>
            </a:r>
            <a:r>
              <a:rPr lang="zh-CN" altLang="en-US" dirty="0"/>
              <a:t>，</a:t>
            </a:r>
            <a:r>
              <a:rPr lang="en-US" altLang="zh-CN" dirty="0"/>
              <a:t>Sovereign</a:t>
            </a:r>
            <a:r>
              <a:rPr lang="zh-CN" altLang="en-US" dirty="0"/>
              <a:t> </a:t>
            </a:r>
            <a:r>
              <a:rPr lang="en-US" altLang="zh-CN" dirty="0"/>
              <a:t>Tech</a:t>
            </a:r>
            <a:r>
              <a:rPr lang="zh-CN" altLang="en-US" dirty="0"/>
              <a:t> </a:t>
            </a:r>
            <a:r>
              <a:rPr lang="en-US" altLang="zh-CN" dirty="0"/>
              <a:t>Fund</a:t>
            </a:r>
            <a:r>
              <a:rPr lang="zh-CN" altLang="en-US" dirty="0"/>
              <a:t>， </a:t>
            </a:r>
            <a:r>
              <a:rPr lang="en-US" altLang="zh-CN" dirty="0"/>
              <a:t>STEP</a:t>
            </a:r>
            <a:r>
              <a:rPr lang="zh-CN" altLang="en-US" dirty="0"/>
              <a:t>，政府采购采用开源技术的比例</a:t>
            </a:r>
            <a:endParaRPr lang="en-US" altLang="zh-CN" dirty="0"/>
          </a:p>
          <a:p>
            <a:pPr lvl="1">
              <a:lnSpc>
                <a:spcPct val="120000"/>
              </a:lnSpc>
            </a:pPr>
            <a:r>
              <a:rPr lang="zh-CN" altLang="en-US" dirty="0"/>
              <a:t>开源治理：</a:t>
            </a:r>
            <a:r>
              <a:rPr lang="en-US" altLang="zh-CN" dirty="0"/>
              <a:t>CRA</a:t>
            </a:r>
          </a:p>
          <a:p>
            <a:pPr>
              <a:lnSpc>
                <a:spcPct val="120000"/>
              </a:lnSpc>
            </a:pPr>
            <a:r>
              <a:rPr lang="zh-CN" altLang="en-US" dirty="0"/>
              <a:t>开源智库和基金会成为</a:t>
            </a:r>
            <a:r>
              <a:rPr lang="en-US" altLang="zh-CN" dirty="0"/>
              <a:t>EU</a:t>
            </a:r>
            <a:r>
              <a:rPr lang="zh-CN" altLang="en-US" dirty="0"/>
              <a:t>立法者和企业之间的沟通桥梁</a:t>
            </a:r>
            <a:endParaRPr lang="en-US" altLang="zh-CN" dirty="0"/>
          </a:p>
          <a:p>
            <a:pPr lvl="1">
              <a:lnSpc>
                <a:spcPct val="120000"/>
              </a:lnSpc>
            </a:pPr>
            <a:r>
              <a:rPr lang="zh-CN" altLang="en-US" dirty="0"/>
              <a:t>开源智库直接支撑</a:t>
            </a:r>
            <a:r>
              <a:rPr lang="en-US" altLang="zh-CN" dirty="0"/>
              <a:t>EU</a:t>
            </a:r>
            <a:r>
              <a:rPr lang="zh-CN" altLang="en-US" dirty="0"/>
              <a:t> </a:t>
            </a:r>
            <a:r>
              <a:rPr lang="en-US" altLang="zh-CN" dirty="0" err="1"/>
              <a:t>Commision</a:t>
            </a:r>
            <a:r>
              <a:rPr lang="zh-CN" altLang="en-US" dirty="0"/>
              <a:t>和开源相关的立法活动</a:t>
            </a:r>
            <a:endParaRPr lang="en-US" altLang="zh-CN" dirty="0"/>
          </a:p>
          <a:p>
            <a:pPr lvl="1">
              <a:lnSpc>
                <a:spcPct val="120000"/>
              </a:lnSpc>
            </a:pPr>
            <a:r>
              <a:rPr lang="en-US" altLang="zh-CN" dirty="0" err="1"/>
              <a:t>OpenForum</a:t>
            </a:r>
            <a:r>
              <a:rPr lang="zh-CN" altLang="en-US" dirty="0"/>
              <a:t> </a:t>
            </a:r>
            <a:r>
              <a:rPr lang="en-US" altLang="zh-CN" dirty="0"/>
              <a:t>Europe</a:t>
            </a:r>
            <a:r>
              <a:rPr lang="zh-CN" altLang="en-US" dirty="0"/>
              <a:t> 作为开源智库，为了保持中立，对外国技术公司的赞助和参与非常谨慎，</a:t>
            </a:r>
            <a:r>
              <a:rPr lang="en-US" altLang="zh-CN" dirty="0"/>
              <a:t>OSC</a:t>
            </a:r>
            <a:r>
              <a:rPr lang="zh-CN" altLang="en-US" dirty="0"/>
              <a:t>和开源基金会成为政府和国际技术企业对话的平台</a:t>
            </a:r>
            <a:endParaRPr lang="en-US" altLang="zh-CN" dirty="0"/>
          </a:p>
          <a:p>
            <a:pPr lvl="1">
              <a:lnSpc>
                <a:spcPct val="120000"/>
              </a:lnSpc>
            </a:pPr>
            <a:r>
              <a:rPr lang="zh-CN" altLang="en-US" dirty="0"/>
              <a:t>但是</a:t>
            </a:r>
            <a:r>
              <a:rPr lang="en-US" altLang="zh-CN" dirty="0"/>
              <a:t>big</a:t>
            </a:r>
            <a:r>
              <a:rPr lang="zh-CN" altLang="en-US" dirty="0"/>
              <a:t> </a:t>
            </a:r>
            <a:r>
              <a:rPr lang="en-US" altLang="zh-CN" dirty="0"/>
              <a:t>tech</a:t>
            </a:r>
            <a:r>
              <a:rPr lang="zh-CN" altLang="en-US" dirty="0"/>
              <a:t> 目前难以影响</a:t>
            </a:r>
            <a:r>
              <a:rPr lang="en-US" altLang="zh-CN" dirty="0"/>
              <a:t>EU</a:t>
            </a:r>
            <a:r>
              <a:rPr lang="zh-CN" altLang="en-US" dirty="0"/>
              <a:t>的产业政策，</a:t>
            </a:r>
            <a:r>
              <a:rPr lang="en-US" altLang="zh-CN" dirty="0" err="1"/>
              <a:t>OpenForum</a:t>
            </a:r>
            <a:r>
              <a:rPr lang="zh-CN" altLang="en-US" dirty="0"/>
              <a:t> </a:t>
            </a:r>
            <a:r>
              <a:rPr lang="en-US" altLang="zh-CN" dirty="0"/>
              <a:t>Europe</a:t>
            </a:r>
            <a:r>
              <a:rPr lang="zh-CN" altLang="en-US" dirty="0"/>
              <a:t> 作为开源智库，外国技术公司的参与非常谨慎，开源基金会成为政府和国际技术企业对话的平台</a:t>
            </a:r>
            <a:endParaRPr lang="en-US" altLang="zh-CN" dirty="0"/>
          </a:p>
          <a:p>
            <a:pPr lvl="1">
              <a:lnSpc>
                <a:spcPct val="120000"/>
              </a:lnSpc>
            </a:pPr>
            <a:r>
              <a:rPr lang="zh-CN" altLang="en-US" dirty="0"/>
              <a:t>开源基金会逐渐成为政府开源</a:t>
            </a:r>
            <a:r>
              <a:rPr lang="en-US" altLang="zh-CN" dirty="0"/>
              <a:t>funding</a:t>
            </a:r>
            <a:r>
              <a:rPr lang="zh-CN" altLang="en-US" dirty="0"/>
              <a:t>的运营方</a:t>
            </a:r>
            <a:endParaRPr lang="en-US" altLang="zh-CN" dirty="0"/>
          </a:p>
          <a:p>
            <a:pPr lvl="1">
              <a:lnSpc>
                <a:spcPct val="120000"/>
              </a:lnSpc>
            </a:pPr>
            <a:r>
              <a:rPr lang="zh-CN" altLang="en-US" dirty="0"/>
              <a:t>开源基金会也成为全球技术公司满足</a:t>
            </a:r>
            <a:r>
              <a:rPr lang="en-US" altLang="zh-CN" dirty="0"/>
              <a:t>EU</a:t>
            </a:r>
            <a:r>
              <a:rPr lang="zh-CN" altLang="en-US" dirty="0"/>
              <a:t>数字主权的重要平台，例如：</a:t>
            </a:r>
            <a:r>
              <a:rPr lang="en-US" altLang="zh-CN" dirty="0"/>
              <a:t>Google</a:t>
            </a:r>
            <a:r>
              <a:rPr lang="zh-CN" altLang="en-US" dirty="0"/>
              <a:t>将</a:t>
            </a:r>
            <a:r>
              <a:rPr lang="en-US" altLang="zh-CN" dirty="0"/>
              <a:t>wallet</a:t>
            </a:r>
            <a:r>
              <a:rPr lang="zh-CN" altLang="en-US" dirty="0"/>
              <a:t> 产品代码捐献给</a:t>
            </a:r>
            <a:r>
              <a:rPr lang="en-US" altLang="zh-CN" dirty="0"/>
              <a:t>OWF</a:t>
            </a:r>
            <a:r>
              <a:rPr lang="zh-CN" altLang="en-US" dirty="0"/>
              <a:t>，反守为攻</a:t>
            </a:r>
            <a:endParaRPr lang="en-US" altLang="zh-CN" dirty="0"/>
          </a:p>
          <a:p>
            <a:pPr>
              <a:lnSpc>
                <a:spcPct val="120000"/>
              </a:lnSpc>
            </a:pPr>
            <a:r>
              <a:rPr lang="en-US" altLang="zh-CN" dirty="0"/>
              <a:t>EU</a:t>
            </a:r>
            <a:r>
              <a:rPr lang="zh-CN" altLang="en-US" dirty="0"/>
              <a:t>的开源社区进一步提升了组织协调能力</a:t>
            </a:r>
            <a:endParaRPr lang="en-US" altLang="zh-CN" dirty="0"/>
          </a:p>
          <a:p>
            <a:pPr lvl="1">
              <a:lnSpc>
                <a:spcPct val="120000"/>
              </a:lnSpc>
            </a:pPr>
            <a:r>
              <a:rPr lang="zh-CN" altLang="en-US" dirty="0"/>
              <a:t>以</a:t>
            </a:r>
            <a:r>
              <a:rPr lang="en-US" altLang="zh-CN" dirty="0"/>
              <a:t>FOSDEM</a:t>
            </a:r>
            <a:r>
              <a:rPr lang="zh-CN" altLang="en-US" dirty="0"/>
              <a:t>为核心的欧洲开源周成为获取欧洲开源各方意见的最重要的平台，</a:t>
            </a:r>
            <a:r>
              <a:rPr lang="en-US" altLang="zh-CN" dirty="0"/>
              <a:t>EU</a:t>
            </a:r>
            <a:r>
              <a:rPr lang="zh-CN" altLang="en-US" dirty="0"/>
              <a:t>未来的开源活动会更加有规划和协同，例如：</a:t>
            </a:r>
            <a:r>
              <a:rPr lang="en-US" altLang="zh-CN" dirty="0"/>
              <a:t>LF</a:t>
            </a:r>
            <a:r>
              <a:rPr lang="zh-CN" altLang="en-US" dirty="0"/>
              <a:t> </a:t>
            </a:r>
            <a:r>
              <a:rPr lang="en-US" altLang="zh-CN" dirty="0"/>
              <a:t>EU</a:t>
            </a:r>
            <a:r>
              <a:rPr lang="zh-CN" altLang="en-US" dirty="0"/>
              <a:t>策划的开源</a:t>
            </a:r>
            <a:r>
              <a:rPr lang="en-US" altLang="zh-CN" dirty="0"/>
              <a:t>roadshow</a:t>
            </a:r>
            <a:r>
              <a:rPr lang="zh-CN" altLang="en-US" dirty="0"/>
              <a:t>，会在</a:t>
            </a:r>
            <a:r>
              <a:rPr lang="en-US" altLang="zh-CN" dirty="0"/>
              <a:t>EU</a:t>
            </a:r>
            <a:r>
              <a:rPr lang="zh-CN" altLang="en-US" dirty="0"/>
              <a:t>各个城市和大学开展</a:t>
            </a:r>
            <a:endParaRPr lang="en-US" altLang="zh-CN" dirty="0"/>
          </a:p>
          <a:p>
            <a:pPr lvl="1">
              <a:lnSpc>
                <a:spcPct val="120000"/>
              </a:lnSpc>
            </a:pPr>
            <a:r>
              <a:rPr lang="zh-CN" altLang="en-US" dirty="0"/>
              <a:t>并不排斥非欧盟的企业贡献项目，认为创新是全球性的</a:t>
            </a:r>
            <a:endParaRPr lang="en-US" altLang="zh-CN" dirty="0"/>
          </a:p>
        </p:txBody>
      </p:sp>
      <p:cxnSp>
        <p:nvCxnSpPr>
          <p:cNvPr id="55" name="Straight Arrow Connector 54">
            <a:extLst>
              <a:ext uri="{FF2B5EF4-FFF2-40B4-BE49-F238E27FC236}">
                <a16:creationId xmlns:a16="http://schemas.microsoft.com/office/drawing/2014/main" id="{FEF3E6AC-1516-45B4-DFDB-3FB876DBB4B1}"/>
              </a:ext>
            </a:extLst>
          </p:cNvPr>
          <p:cNvCxnSpPr>
            <a:stCxn id="5" idx="2"/>
          </p:cNvCxnSpPr>
          <p:nvPr/>
        </p:nvCxnSpPr>
        <p:spPr>
          <a:xfrm flipH="1">
            <a:off x="1448583" y="3941259"/>
            <a:ext cx="1" cy="6024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AC330F6-0F28-FEE0-5CCD-7CC006A45A86}"/>
              </a:ext>
            </a:extLst>
          </p:cNvPr>
          <p:cNvSpPr txBox="1"/>
          <p:nvPr/>
        </p:nvSpPr>
        <p:spPr>
          <a:xfrm>
            <a:off x="1368666" y="4024562"/>
            <a:ext cx="1149368" cy="461665"/>
          </a:xfrm>
          <a:prstGeom prst="rect">
            <a:avLst/>
          </a:prstGeom>
          <a:noFill/>
        </p:spPr>
        <p:txBody>
          <a:bodyPr wrap="square" rtlCol="0">
            <a:spAutoFit/>
          </a:bodyPr>
          <a:lstStyle/>
          <a:p>
            <a:pPr algn="ctr"/>
            <a:r>
              <a:rPr lang="en-US" altLang="zh-CN" sz="1200" dirty="0">
                <a:latin typeface="Tenorite" pitchFamily="2" charset="0"/>
              </a:rPr>
              <a:t>O.S.</a:t>
            </a:r>
            <a:r>
              <a:rPr lang="zh-CN" altLang="en-US" sz="1200" dirty="0">
                <a:latin typeface="Tenorite" pitchFamily="2" charset="0"/>
              </a:rPr>
              <a:t> </a:t>
            </a:r>
            <a:r>
              <a:rPr lang="en-US" altLang="zh-CN" sz="1200" dirty="0">
                <a:latin typeface="Tenorite" pitchFamily="2" charset="0"/>
              </a:rPr>
              <a:t>Policy</a:t>
            </a:r>
            <a:r>
              <a:rPr lang="zh-CN" altLang="en-US" sz="1200" dirty="0">
                <a:latin typeface="Tenorite" pitchFamily="2" charset="0"/>
              </a:rPr>
              <a:t> </a:t>
            </a:r>
            <a:r>
              <a:rPr lang="en-US" altLang="zh-CN" sz="1200" dirty="0">
                <a:latin typeface="Tenorite" pitchFamily="2" charset="0"/>
              </a:rPr>
              <a:t>discussion</a:t>
            </a:r>
          </a:p>
        </p:txBody>
      </p:sp>
    </p:spTree>
    <p:extLst>
      <p:ext uri="{BB962C8B-B14F-4D97-AF65-F5344CB8AC3E}">
        <p14:creationId xmlns:p14="http://schemas.microsoft.com/office/powerpoint/2010/main" val="210218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D273-5968-1954-394C-A9B95585932D}"/>
              </a:ext>
            </a:extLst>
          </p:cNvPr>
          <p:cNvSpPr>
            <a:spLocks noGrp="1"/>
          </p:cNvSpPr>
          <p:nvPr>
            <p:ph type="title"/>
          </p:nvPr>
        </p:nvSpPr>
        <p:spPr/>
        <p:txBody>
          <a:bodyPr/>
          <a:lstStyle/>
          <a:p>
            <a:r>
              <a:rPr lang="en-US" dirty="0" err="1"/>
              <a:t>我司的业务诉求和EU数字技术主权有较大的交集</a:t>
            </a:r>
            <a:endParaRPr lang="en-US" dirty="0"/>
          </a:p>
        </p:txBody>
      </p:sp>
      <p:sp>
        <p:nvSpPr>
          <p:cNvPr id="3" name="Content Placeholder 2">
            <a:extLst>
              <a:ext uri="{FF2B5EF4-FFF2-40B4-BE49-F238E27FC236}">
                <a16:creationId xmlns:a16="http://schemas.microsoft.com/office/drawing/2014/main" id="{3ABAED8D-0632-30A7-AE58-ACDFA9C4D2A4}"/>
              </a:ext>
            </a:extLst>
          </p:cNvPr>
          <p:cNvSpPr>
            <a:spLocks noGrp="1"/>
          </p:cNvSpPr>
          <p:nvPr>
            <p:ph idx="1"/>
          </p:nvPr>
        </p:nvSpPr>
        <p:spPr>
          <a:xfrm>
            <a:off x="838200" y="1215850"/>
            <a:ext cx="10590124" cy="5277023"/>
          </a:xfrm>
        </p:spPr>
        <p:txBody>
          <a:bodyPr>
            <a:normAutofit fontScale="85000" lnSpcReduction="20000"/>
          </a:bodyPr>
          <a:lstStyle/>
          <a:p>
            <a:pPr>
              <a:lnSpc>
                <a:spcPct val="120000"/>
              </a:lnSpc>
            </a:pPr>
            <a:r>
              <a:rPr lang="en-US" dirty="0" err="1"/>
              <a:t>DMA法案</a:t>
            </a:r>
            <a:endParaRPr lang="en-US" dirty="0"/>
          </a:p>
          <a:p>
            <a:pPr lvl="1">
              <a:lnSpc>
                <a:spcPct val="120000"/>
              </a:lnSpc>
            </a:pPr>
            <a:r>
              <a:rPr lang="en-US" dirty="0" err="1"/>
              <a:t>App和移动服务API解耦</a:t>
            </a:r>
            <a:r>
              <a:rPr lang="zh-CN" altLang="en-US" dirty="0"/>
              <a:t>，允许第三方</a:t>
            </a:r>
            <a:r>
              <a:rPr lang="en-US" altLang="zh-CN" dirty="0"/>
              <a:t>API</a:t>
            </a:r>
            <a:r>
              <a:rPr lang="zh-CN" altLang="en-US" dirty="0"/>
              <a:t>接入 </a:t>
            </a:r>
            <a:r>
              <a:rPr lang="en-US" altLang="zh-CN" dirty="0"/>
              <a:t>=》</a:t>
            </a:r>
            <a:r>
              <a:rPr lang="zh-CN" altLang="en-US" dirty="0"/>
              <a:t> </a:t>
            </a:r>
            <a:r>
              <a:rPr lang="en-US" altLang="zh-CN" dirty="0"/>
              <a:t>GMS</a:t>
            </a:r>
            <a:r>
              <a:rPr lang="zh-CN" altLang="en-US" dirty="0"/>
              <a:t> 难以绑定应用</a:t>
            </a:r>
            <a:endParaRPr lang="en-US" altLang="zh-CN" dirty="0"/>
          </a:p>
          <a:p>
            <a:pPr lvl="1">
              <a:lnSpc>
                <a:spcPct val="120000"/>
              </a:lnSpc>
            </a:pPr>
            <a:r>
              <a:rPr lang="en-US" dirty="0" err="1"/>
              <a:t>支持第三方的App</a:t>
            </a:r>
            <a:r>
              <a:rPr lang="zh-CN" altLang="en-US" dirty="0"/>
              <a:t> </a:t>
            </a:r>
            <a:r>
              <a:rPr lang="en-US" altLang="zh-CN" dirty="0"/>
              <a:t>Store</a:t>
            </a:r>
          </a:p>
          <a:p>
            <a:pPr lvl="1">
              <a:lnSpc>
                <a:spcPct val="120000"/>
              </a:lnSpc>
            </a:pPr>
            <a:r>
              <a:rPr lang="en-US" dirty="0" err="1"/>
              <a:t>基于标准和开源的ID和Wallet</a:t>
            </a:r>
            <a:r>
              <a:rPr lang="zh-CN" altLang="en-US" dirty="0"/>
              <a:t>，解决</a:t>
            </a:r>
            <a:r>
              <a:rPr lang="en-US" altLang="zh-CN" dirty="0"/>
              <a:t>Huawei</a:t>
            </a:r>
            <a:r>
              <a:rPr lang="zh-CN" altLang="en-US" dirty="0"/>
              <a:t> </a:t>
            </a:r>
            <a:r>
              <a:rPr lang="en-US" altLang="zh-CN" dirty="0"/>
              <a:t>ID</a:t>
            </a:r>
            <a:r>
              <a:rPr lang="zh-CN" altLang="en-US" dirty="0"/>
              <a:t>和</a:t>
            </a:r>
            <a:r>
              <a:rPr lang="en-US" altLang="zh-CN" dirty="0"/>
              <a:t>Huawei</a:t>
            </a:r>
            <a:r>
              <a:rPr lang="zh-CN" altLang="en-US" dirty="0"/>
              <a:t> </a:t>
            </a:r>
            <a:r>
              <a:rPr lang="en-US" altLang="zh-CN" dirty="0"/>
              <a:t>Pay</a:t>
            </a:r>
            <a:r>
              <a:rPr lang="zh-CN" altLang="en-US" dirty="0"/>
              <a:t>出海</a:t>
            </a:r>
            <a:endParaRPr lang="en-US" dirty="0"/>
          </a:p>
          <a:p>
            <a:pPr>
              <a:lnSpc>
                <a:spcPct val="120000"/>
              </a:lnSpc>
            </a:pPr>
            <a:r>
              <a:rPr lang="en-US" dirty="0" err="1"/>
              <a:t>基础软件技术平台</a:t>
            </a:r>
            <a:endParaRPr lang="en-US" dirty="0"/>
          </a:p>
          <a:p>
            <a:pPr lvl="1">
              <a:lnSpc>
                <a:spcPct val="120000"/>
              </a:lnSpc>
            </a:pPr>
            <a:r>
              <a:rPr lang="en-US" dirty="0"/>
              <a:t>Servo</a:t>
            </a:r>
            <a:r>
              <a:rPr lang="zh-CN" altLang="en-US" dirty="0"/>
              <a:t> 浏览器技术已经获得了</a:t>
            </a:r>
            <a:r>
              <a:rPr lang="en-US" altLang="zh-CN" dirty="0"/>
              <a:t>EU</a:t>
            </a:r>
            <a:r>
              <a:rPr lang="zh-CN" altLang="en-US" dirty="0"/>
              <a:t> </a:t>
            </a:r>
            <a:r>
              <a:rPr lang="en-US" altLang="zh-CN" dirty="0"/>
              <a:t>NGI</a:t>
            </a:r>
            <a:r>
              <a:rPr lang="zh-CN" altLang="en-US" dirty="0"/>
              <a:t>的资助</a:t>
            </a:r>
            <a:endParaRPr lang="en-US" altLang="zh-CN" dirty="0"/>
          </a:p>
          <a:p>
            <a:pPr lvl="1">
              <a:lnSpc>
                <a:spcPct val="120000"/>
              </a:lnSpc>
            </a:pPr>
            <a:r>
              <a:rPr lang="en-US" altLang="zh-CN" dirty="0"/>
              <a:t>Open</a:t>
            </a:r>
            <a:r>
              <a:rPr lang="zh-CN" altLang="en-US" dirty="0"/>
              <a:t> </a:t>
            </a:r>
            <a:r>
              <a:rPr lang="en-US" altLang="zh-CN" dirty="0"/>
              <a:t>Harmony</a:t>
            </a:r>
            <a:r>
              <a:rPr lang="zh-CN" altLang="en-US" dirty="0"/>
              <a:t>（</a:t>
            </a:r>
            <a:r>
              <a:rPr lang="en-US" altLang="zh-CN" dirty="0" err="1"/>
              <a:t>Oniro</a:t>
            </a:r>
            <a:r>
              <a:rPr lang="zh-CN" altLang="en-US" dirty="0"/>
              <a:t>）在</a:t>
            </a:r>
            <a:r>
              <a:rPr lang="en-US" altLang="zh-CN" dirty="0"/>
              <a:t>IoT</a:t>
            </a:r>
            <a:r>
              <a:rPr lang="zh-CN" altLang="en-US" dirty="0"/>
              <a:t>领域、车机领域机会</a:t>
            </a:r>
            <a:endParaRPr lang="en-US" altLang="zh-CN" dirty="0"/>
          </a:p>
          <a:p>
            <a:pPr lvl="1">
              <a:lnSpc>
                <a:spcPct val="120000"/>
              </a:lnSpc>
            </a:pPr>
            <a:r>
              <a:rPr lang="en-US" dirty="0" err="1"/>
              <a:t>社交应用</a:t>
            </a:r>
            <a:r>
              <a:rPr lang="zh-CN" altLang="en-US" dirty="0"/>
              <a:t>，</a:t>
            </a:r>
            <a:r>
              <a:rPr lang="en-US" altLang="zh-CN" dirty="0"/>
              <a:t> EU</a:t>
            </a:r>
            <a:r>
              <a:rPr lang="zh-CN" altLang="en-US" dirty="0"/>
              <a:t>强制</a:t>
            </a:r>
            <a:r>
              <a:rPr lang="en-US" altLang="zh-CN" dirty="0"/>
              <a:t>Matrix</a:t>
            </a:r>
            <a:r>
              <a:rPr lang="zh-CN" altLang="en-US" dirty="0"/>
              <a:t>的</a:t>
            </a:r>
            <a:r>
              <a:rPr lang="en-US" altLang="zh-CN" dirty="0"/>
              <a:t>messaging</a:t>
            </a:r>
            <a:r>
              <a:rPr lang="zh-CN" altLang="en-US" dirty="0"/>
              <a:t> 标准成为</a:t>
            </a:r>
            <a:r>
              <a:rPr lang="en-US" altLang="zh-CN" dirty="0"/>
              <a:t>iOS</a:t>
            </a:r>
            <a:r>
              <a:rPr lang="zh-CN" altLang="en-US" dirty="0"/>
              <a:t>、</a:t>
            </a:r>
            <a:r>
              <a:rPr lang="en-US" altLang="zh-CN" dirty="0"/>
              <a:t>Android</a:t>
            </a:r>
            <a:r>
              <a:rPr lang="zh-CN" altLang="en-US" dirty="0"/>
              <a:t>和</a:t>
            </a:r>
            <a:r>
              <a:rPr lang="en-US" altLang="zh-CN" dirty="0"/>
              <a:t>WhatsApp</a:t>
            </a:r>
            <a:r>
              <a:rPr lang="zh-CN" altLang="en-US" dirty="0"/>
              <a:t>等</a:t>
            </a:r>
            <a:r>
              <a:rPr lang="en-US" altLang="zh-CN" dirty="0"/>
              <a:t>messaging</a:t>
            </a:r>
            <a:r>
              <a:rPr lang="zh-CN" altLang="en-US" dirty="0"/>
              <a:t> </a:t>
            </a:r>
            <a:r>
              <a:rPr lang="en-US" altLang="zh-CN" dirty="0"/>
              <a:t>app</a:t>
            </a:r>
            <a:r>
              <a:rPr lang="zh-CN" altLang="en-US" dirty="0"/>
              <a:t>间互通的标准；</a:t>
            </a:r>
            <a:r>
              <a:rPr lang="en-US" altLang="zh-CN" dirty="0" err="1"/>
              <a:t>Mastdon</a:t>
            </a:r>
            <a:r>
              <a:rPr lang="zh-CN" altLang="en-US" dirty="0"/>
              <a:t>的</a:t>
            </a:r>
            <a:r>
              <a:rPr lang="en-US" altLang="zh-CN" dirty="0" err="1"/>
              <a:t>ActivityPub</a:t>
            </a:r>
            <a:r>
              <a:rPr lang="zh-CN" altLang="en-US" dirty="0"/>
              <a:t>将成为社交媒体互通的标准</a:t>
            </a:r>
            <a:endParaRPr lang="en-US" altLang="zh-CN" dirty="0"/>
          </a:p>
          <a:p>
            <a:pPr>
              <a:lnSpc>
                <a:spcPct val="120000"/>
              </a:lnSpc>
            </a:pPr>
            <a:r>
              <a:rPr lang="zh-CN" altLang="en-US" dirty="0"/>
              <a:t>开源</a:t>
            </a:r>
            <a:r>
              <a:rPr lang="en-US" altLang="zh-CN" dirty="0"/>
              <a:t>AI</a:t>
            </a:r>
            <a:r>
              <a:rPr lang="zh-CN" altLang="en-US" dirty="0"/>
              <a:t>技术</a:t>
            </a:r>
            <a:endParaRPr lang="en-US" altLang="zh-CN" dirty="0"/>
          </a:p>
          <a:p>
            <a:pPr lvl="1">
              <a:lnSpc>
                <a:spcPct val="120000"/>
              </a:lnSpc>
            </a:pPr>
            <a:r>
              <a:rPr lang="en-US" altLang="zh-CN" dirty="0"/>
              <a:t>EU</a:t>
            </a:r>
            <a:r>
              <a:rPr lang="zh-CN" altLang="en-US" dirty="0"/>
              <a:t>和中国都有推广开源</a:t>
            </a:r>
            <a:r>
              <a:rPr lang="en-US" altLang="zh-CN" dirty="0"/>
              <a:t>AI</a:t>
            </a:r>
            <a:r>
              <a:rPr lang="zh-CN" altLang="en-US" dirty="0"/>
              <a:t>模型来打破头部</a:t>
            </a:r>
            <a:r>
              <a:rPr lang="en-US" altLang="zh-CN" dirty="0"/>
              <a:t>AI</a:t>
            </a:r>
            <a:r>
              <a:rPr lang="zh-CN" altLang="en-US" dirty="0"/>
              <a:t>垄断的意图</a:t>
            </a:r>
            <a:endParaRPr lang="en-US" altLang="zh-CN" dirty="0"/>
          </a:p>
          <a:p>
            <a:pPr lvl="1">
              <a:lnSpc>
                <a:spcPct val="120000"/>
              </a:lnSpc>
            </a:pPr>
            <a:r>
              <a:rPr lang="en-US" altLang="zh-CN" dirty="0"/>
              <a:t>HF</a:t>
            </a:r>
            <a:r>
              <a:rPr lang="zh-CN" altLang="en-US" dirty="0"/>
              <a:t> 有超过</a:t>
            </a:r>
            <a:r>
              <a:rPr lang="en-US" altLang="zh-CN" dirty="0"/>
              <a:t>500K</a:t>
            </a:r>
            <a:r>
              <a:rPr lang="zh-CN" altLang="en-US" dirty="0"/>
              <a:t> 开源模型，其中</a:t>
            </a:r>
            <a:r>
              <a:rPr lang="en-US" altLang="zh-CN" dirty="0"/>
              <a:t>40%</a:t>
            </a:r>
            <a:r>
              <a:rPr lang="zh-CN" altLang="en-US" dirty="0"/>
              <a:t>以上来自中国开发者</a:t>
            </a:r>
            <a:endParaRPr lang="en-US" altLang="zh-CN" dirty="0"/>
          </a:p>
          <a:p>
            <a:pPr lvl="1">
              <a:lnSpc>
                <a:spcPct val="120000"/>
              </a:lnSpc>
            </a:pPr>
            <a:r>
              <a:rPr lang="en-US" altLang="zh-CN" dirty="0"/>
              <a:t>Mistral</a:t>
            </a:r>
            <a:r>
              <a:rPr lang="zh-CN" altLang="en-US" dirty="0"/>
              <a:t> 等开源模型在国内使用广泛</a:t>
            </a:r>
            <a:endParaRPr lang="en-US" dirty="0"/>
          </a:p>
        </p:txBody>
      </p:sp>
    </p:spTree>
    <p:extLst>
      <p:ext uri="{BB962C8B-B14F-4D97-AF65-F5344CB8AC3E}">
        <p14:creationId xmlns:p14="http://schemas.microsoft.com/office/powerpoint/2010/main" val="164511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969E-DE9C-ADF2-4B61-D04CDC19FDCF}"/>
              </a:ext>
            </a:extLst>
          </p:cNvPr>
          <p:cNvSpPr>
            <a:spLocks noGrp="1"/>
          </p:cNvSpPr>
          <p:nvPr>
            <p:ph type="title"/>
          </p:nvPr>
        </p:nvSpPr>
        <p:spPr/>
        <p:txBody>
          <a:bodyPr>
            <a:normAutofit fontScale="90000"/>
          </a:bodyPr>
          <a:lstStyle/>
          <a:p>
            <a:r>
              <a:rPr lang="en-US" altLang="zh-CN" sz="2800" dirty="0"/>
              <a:t>Open</a:t>
            </a:r>
            <a:r>
              <a:rPr lang="zh-CN" altLang="en-US" sz="2800" dirty="0"/>
              <a:t> </a:t>
            </a:r>
            <a:r>
              <a:rPr lang="en-US" altLang="zh-CN" sz="2800" dirty="0"/>
              <a:t>Mobile</a:t>
            </a:r>
            <a:r>
              <a:rPr lang="zh-CN" altLang="en-US" sz="2800" dirty="0"/>
              <a:t> 技术创新项目：</a:t>
            </a:r>
            <a:r>
              <a:rPr lang="en-US" sz="2800" dirty="0">
                <a:latin typeface="Microsoft YaHei UI" panose="020B0503020204020204" pitchFamily="34" charset="-122"/>
                <a:ea typeface="Microsoft YaHei UI" panose="020B0503020204020204" pitchFamily="34" charset="-122"/>
              </a:rPr>
              <a:t>Open</a:t>
            </a:r>
            <a:r>
              <a:rPr lang="zh-CN" altLang="en-US" sz="2800" dirty="0">
                <a:latin typeface="Microsoft YaHei UI" panose="020B0503020204020204" pitchFamily="34" charset="-122"/>
                <a:ea typeface="Microsoft YaHei UI" panose="020B0503020204020204" pitchFamily="34" charset="-122"/>
              </a:rPr>
              <a:t> </a:t>
            </a:r>
            <a:r>
              <a:rPr lang="en-US" altLang="zh-CN" sz="2800" dirty="0">
                <a:latin typeface="Microsoft YaHei UI" panose="020B0503020204020204" pitchFamily="34" charset="-122"/>
                <a:ea typeface="Microsoft YaHei UI" panose="020B0503020204020204" pitchFamily="34" charset="-122"/>
              </a:rPr>
              <a:t>Harmony</a:t>
            </a:r>
            <a:r>
              <a:rPr lang="zh-CN" altLang="en-US" sz="2800" dirty="0">
                <a:latin typeface="Microsoft YaHei UI" panose="020B0503020204020204" pitchFamily="34" charset="-122"/>
                <a:ea typeface="Microsoft YaHei UI" panose="020B0503020204020204" pitchFamily="34" charset="-122"/>
              </a:rPr>
              <a:t>、</a:t>
            </a:r>
            <a:r>
              <a:rPr lang="en-US" sz="2800" dirty="0" err="1">
                <a:latin typeface="Microsoft YaHei UI" panose="020B0503020204020204" pitchFamily="34" charset="-122"/>
                <a:ea typeface="Microsoft YaHei UI" panose="020B0503020204020204" pitchFamily="34" charset="-122"/>
              </a:rPr>
              <a:t>ArkUI的开源合作蓝图</a:t>
            </a:r>
            <a:endParaRPr lang="en-US" sz="2800" dirty="0">
              <a:latin typeface="Microsoft YaHei UI" panose="020B0503020204020204" pitchFamily="34" charset="-122"/>
              <a:ea typeface="Microsoft YaHei UI" panose="020B0503020204020204" pitchFamily="34" charset="-122"/>
            </a:endParaRPr>
          </a:p>
        </p:txBody>
      </p:sp>
      <p:grpSp>
        <p:nvGrpSpPr>
          <p:cNvPr id="15" name="Group 14">
            <a:extLst>
              <a:ext uri="{FF2B5EF4-FFF2-40B4-BE49-F238E27FC236}">
                <a16:creationId xmlns:a16="http://schemas.microsoft.com/office/drawing/2014/main" id="{A1889DF6-3A2A-EDFC-807E-DB2210EA47E8}"/>
              </a:ext>
            </a:extLst>
          </p:cNvPr>
          <p:cNvGrpSpPr/>
          <p:nvPr/>
        </p:nvGrpSpPr>
        <p:grpSpPr>
          <a:xfrm>
            <a:off x="655981" y="2311340"/>
            <a:ext cx="11126520" cy="4353338"/>
            <a:chOff x="463725" y="1654977"/>
            <a:chExt cx="10796661" cy="5141018"/>
          </a:xfrm>
        </p:grpSpPr>
        <p:pic>
          <p:nvPicPr>
            <p:cNvPr id="6146" name="Picture 2">
              <a:extLst>
                <a:ext uri="{FF2B5EF4-FFF2-40B4-BE49-F238E27FC236}">
                  <a16:creationId xmlns:a16="http://schemas.microsoft.com/office/drawing/2014/main" id="{645D1EC6-5F1C-A650-8AF1-A21AC49BF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68" y="1654977"/>
              <a:ext cx="4069967" cy="514101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81BF9E8A-521D-8A74-F6EC-A8A81F91327E}"/>
                </a:ext>
              </a:extLst>
            </p:cNvPr>
            <p:cNvSpPr/>
            <p:nvPr/>
          </p:nvSpPr>
          <p:spPr>
            <a:xfrm>
              <a:off x="7340235" y="5729867"/>
              <a:ext cx="3920151" cy="407504"/>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err="1">
                  <a:latin typeface="Microsoft YaHei UI Light" panose="020B0502040204020203" pitchFamily="34" charset="-122"/>
                  <a:ea typeface="Microsoft YaHei UI Light" panose="020B0502040204020203" pitchFamily="34" charset="-122"/>
                </a:rPr>
                <a:t>提供跨平台API抽象和封装</a:t>
              </a:r>
              <a:r>
                <a:rPr lang="zh-CN" altLang="en-US" sz="1100" dirty="0">
                  <a:latin typeface="Microsoft YaHei UI Light" panose="020B0502040204020203" pitchFamily="34" charset="-122"/>
                  <a:ea typeface="Microsoft YaHei UI Light" panose="020B0502040204020203" pitchFamily="34" charset="-122"/>
                </a:rPr>
                <a:t>，</a:t>
              </a:r>
              <a:r>
                <a:rPr lang="en-US" altLang="zh-CN" sz="1100" dirty="0" err="1">
                  <a:latin typeface="Microsoft YaHei UI Light" panose="020B0502040204020203" pitchFamily="34" charset="-122"/>
                  <a:ea typeface="Microsoft YaHei UI Light" panose="020B0502040204020203" pitchFamily="34" charset="-122"/>
                </a:rPr>
                <a:t>Webview</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Engine</a:t>
              </a:r>
              <a:r>
                <a:rPr lang="zh-CN" altLang="en-US" sz="1100" dirty="0">
                  <a:latin typeface="Microsoft YaHei UI Light" panose="020B0502040204020203" pitchFamily="34" charset="-122"/>
                  <a:ea typeface="Microsoft YaHei UI Light" panose="020B0502040204020203" pitchFamily="34" charset="-122"/>
                </a:rPr>
                <a:t>集成</a:t>
              </a:r>
              <a:endParaRPr lang="en-US" sz="1100" dirty="0">
                <a:latin typeface="Microsoft YaHei UI Light" panose="020B0502040204020203" pitchFamily="34" charset="-122"/>
                <a:ea typeface="Microsoft YaHei UI Light" panose="020B0502040204020203" pitchFamily="34" charset="-122"/>
              </a:endParaRPr>
            </a:p>
          </p:txBody>
        </p:sp>
        <p:sp>
          <p:nvSpPr>
            <p:cNvPr id="8" name="Rounded Rectangle 7">
              <a:extLst>
                <a:ext uri="{FF2B5EF4-FFF2-40B4-BE49-F238E27FC236}">
                  <a16:creationId xmlns:a16="http://schemas.microsoft.com/office/drawing/2014/main" id="{C8A144DD-76C0-BBA1-AD26-4E4A053CAB8C}"/>
                </a:ext>
              </a:extLst>
            </p:cNvPr>
            <p:cNvSpPr/>
            <p:nvPr/>
          </p:nvSpPr>
          <p:spPr>
            <a:xfrm>
              <a:off x="7340234" y="5187664"/>
              <a:ext cx="3920151" cy="407504"/>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latin typeface="Microsoft YaHei UI Light" panose="020B0502040204020203" pitchFamily="34" charset="-122"/>
                  <a:ea typeface="Microsoft YaHei UI Light" panose="020B0502040204020203" pitchFamily="34" charset="-122"/>
                </a:rPr>
                <a:t>实现高性能的基于GPU的</a:t>
              </a:r>
              <a:r>
                <a:rPr lang="en-US" altLang="zh-CN" sz="1100" dirty="0">
                  <a:latin typeface="Microsoft YaHei UI Light" panose="020B0502040204020203" pitchFamily="34" charset="-122"/>
                  <a:ea typeface="Microsoft YaHei UI Light" panose="020B0502040204020203" pitchFamily="34" charset="-122"/>
                </a:rPr>
                <a:t>2D</a:t>
              </a:r>
              <a:r>
                <a:rPr lang="zh-CN" altLang="en-US" sz="1100" dirty="0">
                  <a:latin typeface="Microsoft YaHei UI Light" panose="020B0502040204020203" pitchFamily="34" charset="-122"/>
                  <a:ea typeface="Microsoft YaHei UI Light" panose="020B0502040204020203" pitchFamily="34" charset="-122"/>
                </a:rPr>
                <a:t>向量图、字体</a:t>
              </a:r>
              <a:r>
                <a:rPr lang="en-US" sz="1100" dirty="0" err="1">
                  <a:latin typeface="Microsoft YaHei UI Light" panose="020B0502040204020203" pitchFamily="34" charset="-122"/>
                  <a:ea typeface="Microsoft YaHei UI Light" panose="020B0502040204020203" pitchFamily="34" charset="-122"/>
                </a:rPr>
                <a:t>渲染能力</a:t>
              </a:r>
              <a:endParaRPr lang="en-US" sz="1100" dirty="0">
                <a:latin typeface="Microsoft YaHei UI Light" panose="020B0502040204020203" pitchFamily="34" charset="-122"/>
                <a:ea typeface="Microsoft YaHei UI Light" panose="020B0502040204020203" pitchFamily="34" charset="-122"/>
              </a:endParaRPr>
            </a:p>
          </p:txBody>
        </p:sp>
        <p:sp>
          <p:nvSpPr>
            <p:cNvPr id="9" name="Rounded Rectangle 8">
              <a:extLst>
                <a:ext uri="{FF2B5EF4-FFF2-40B4-BE49-F238E27FC236}">
                  <a16:creationId xmlns:a16="http://schemas.microsoft.com/office/drawing/2014/main" id="{B1EABCE6-A4B9-35C6-1A0F-AEA3BFCA3325}"/>
                </a:ext>
              </a:extLst>
            </p:cNvPr>
            <p:cNvSpPr/>
            <p:nvPr/>
          </p:nvSpPr>
          <p:spPr>
            <a:xfrm>
              <a:off x="7340234" y="2359422"/>
              <a:ext cx="3920151" cy="49263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err="1">
                  <a:latin typeface="Microsoft YaHei UI Light" panose="020B0502040204020203" pitchFamily="34" charset="-122"/>
                  <a:ea typeface="Microsoft YaHei UI Light" panose="020B0502040204020203" pitchFamily="34" charset="-122"/>
                </a:rPr>
                <a:t>ArkUI</a:t>
              </a:r>
              <a:r>
                <a:rPr lang="zh-CN" altLang="en-US" sz="1100" dirty="0">
                  <a:latin typeface="Microsoft YaHei UI Light" panose="020B0502040204020203" pitchFamily="34" charset="-122"/>
                  <a:ea typeface="Microsoft YaHei UI Light" panose="020B0502040204020203" pitchFamily="34" charset="-122"/>
                </a:rPr>
                <a:t> 语义扩展，实现命令式编程能力，动画和特效能力</a:t>
              </a:r>
              <a:endParaRPr lang="en-US" sz="1100" dirty="0">
                <a:latin typeface="Microsoft YaHei UI Light" panose="020B0502040204020203" pitchFamily="34" charset="-122"/>
                <a:ea typeface="Microsoft YaHei UI Light" panose="020B0502040204020203" pitchFamily="34" charset="-122"/>
              </a:endParaRPr>
            </a:p>
          </p:txBody>
        </p:sp>
        <p:sp>
          <p:nvSpPr>
            <p:cNvPr id="10" name="Rounded Rectangle 9">
              <a:extLst>
                <a:ext uri="{FF2B5EF4-FFF2-40B4-BE49-F238E27FC236}">
                  <a16:creationId xmlns:a16="http://schemas.microsoft.com/office/drawing/2014/main" id="{921480A4-86F2-0DA6-4342-3D15FFA23F15}"/>
                </a:ext>
              </a:extLst>
            </p:cNvPr>
            <p:cNvSpPr/>
            <p:nvPr/>
          </p:nvSpPr>
          <p:spPr>
            <a:xfrm>
              <a:off x="7340234" y="4645461"/>
              <a:ext cx="3920151" cy="407504"/>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err="1">
                  <a:latin typeface="Microsoft YaHei UI Light" panose="020B0502040204020203" pitchFamily="34" charset="-122"/>
                  <a:ea typeface="Microsoft YaHei UI Light" panose="020B0502040204020203" pitchFamily="34" charset="-122"/>
                </a:rPr>
                <a:t>提供对标XML</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UI</a:t>
              </a:r>
              <a:r>
                <a:rPr lang="zh-CN" altLang="en-US" sz="1100" dirty="0">
                  <a:latin typeface="Microsoft YaHei UI Light" panose="020B0502040204020203" pitchFamily="34" charset="-122"/>
                  <a:ea typeface="Microsoft YaHei UI Light" panose="020B0502040204020203" pitchFamily="34" charset="-122"/>
                </a:rPr>
                <a:t>、</a:t>
              </a:r>
              <a:r>
                <a:rPr lang="en-US" sz="1100" dirty="0" err="1">
                  <a:latin typeface="Microsoft YaHei UI Light" panose="020B0502040204020203" pitchFamily="34" charset="-122"/>
                  <a:ea typeface="Microsoft YaHei UI Light" panose="020B0502040204020203" pitchFamily="34" charset="-122"/>
                </a:rPr>
                <a:t>Uikit</a:t>
              </a:r>
              <a:r>
                <a:rPr lang="zh-CN" altLang="en-US" sz="1100" dirty="0">
                  <a:latin typeface="Microsoft YaHei UI Light" panose="020B0502040204020203" pitchFamily="34" charset="-122"/>
                  <a:ea typeface="Microsoft YaHei UI Light" panose="020B0502040204020203" pitchFamily="34" charset="-122"/>
                </a:rPr>
                <a:t>、</a:t>
              </a:r>
              <a:r>
                <a:rPr lang="en-US" altLang="zh-CN" sz="1100" dirty="0">
                  <a:latin typeface="Microsoft YaHei UI Light" panose="020B0502040204020203" pitchFamily="34" charset="-122"/>
                  <a:ea typeface="Microsoft YaHei UI Light" panose="020B0502040204020203" pitchFamily="34" charset="-122"/>
                </a:rPr>
                <a:t>Flutter</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Engine</a:t>
              </a:r>
              <a:r>
                <a:rPr lang="zh-CN" altLang="en-US" sz="1100" dirty="0">
                  <a:latin typeface="Microsoft YaHei UI Light" panose="020B0502040204020203" pitchFamily="34" charset="-122"/>
                  <a:ea typeface="Microsoft YaHei UI Light" panose="020B0502040204020203" pitchFamily="34" charset="-122"/>
                </a:rPr>
                <a:t>的</a:t>
              </a:r>
              <a:r>
                <a:rPr lang="en-US" altLang="zh-CN" sz="1100" dirty="0">
                  <a:latin typeface="Microsoft YaHei UI Light" panose="020B0502040204020203" pitchFamily="34" charset="-122"/>
                  <a:ea typeface="Microsoft YaHei UI Light" panose="020B0502040204020203" pitchFamily="34" charset="-122"/>
                </a:rPr>
                <a:t>UI</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Kit</a:t>
              </a:r>
              <a:endParaRPr lang="en-US" sz="1100" dirty="0">
                <a:latin typeface="Microsoft YaHei UI Light" panose="020B0502040204020203" pitchFamily="34" charset="-122"/>
                <a:ea typeface="Microsoft YaHei UI Light" panose="020B0502040204020203" pitchFamily="34" charset="-122"/>
              </a:endParaRPr>
            </a:p>
          </p:txBody>
        </p:sp>
        <p:sp>
          <p:nvSpPr>
            <p:cNvPr id="11" name="Rounded Rectangle 10">
              <a:extLst>
                <a:ext uri="{FF2B5EF4-FFF2-40B4-BE49-F238E27FC236}">
                  <a16:creationId xmlns:a16="http://schemas.microsoft.com/office/drawing/2014/main" id="{0E601A63-18E5-4299-945D-048A0BBE5BA3}"/>
                </a:ext>
              </a:extLst>
            </p:cNvPr>
            <p:cNvSpPr/>
            <p:nvPr/>
          </p:nvSpPr>
          <p:spPr>
            <a:xfrm>
              <a:off x="463728" y="3705528"/>
              <a:ext cx="2627703"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100" dirty="0">
                  <a:latin typeface="Microsoft YaHei UI Light" panose="020B0502040204020203" pitchFamily="34" charset="-122"/>
                  <a:ea typeface="Microsoft YaHei UI Light" panose="020B0502040204020203" pitchFamily="34" charset="-122"/>
                </a:rPr>
                <a:t>实现完整的基于</a:t>
              </a:r>
              <a:r>
                <a:rPr lang="en-US" altLang="zh-CN" sz="1100" dirty="0">
                  <a:latin typeface="Microsoft YaHei UI Light" panose="020B0502040204020203" pitchFamily="34" charset="-122"/>
                  <a:ea typeface="Microsoft YaHei UI Light" panose="020B0502040204020203" pitchFamily="34" charset="-122"/>
                </a:rPr>
                <a:t>Rust</a:t>
              </a:r>
              <a:r>
                <a:rPr lang="zh-CN" altLang="en-US" sz="1100" dirty="0">
                  <a:latin typeface="Microsoft YaHei UI Light" panose="020B0502040204020203" pitchFamily="34" charset="-122"/>
                  <a:ea typeface="Microsoft YaHei UI Light" panose="020B0502040204020203" pitchFamily="34" charset="-122"/>
                </a:rPr>
                <a:t>的命令式</a:t>
              </a:r>
              <a:r>
                <a:rPr lang="en-US" altLang="zh-CN" sz="1100" dirty="0">
                  <a:latin typeface="Microsoft YaHei UI Light" panose="020B0502040204020203" pitchFamily="34" charset="-122"/>
                  <a:ea typeface="Microsoft YaHei UI Light" panose="020B0502040204020203" pitchFamily="34" charset="-122"/>
                </a:rPr>
                <a:t>UI</a:t>
              </a:r>
              <a:r>
                <a:rPr lang="zh-CN" altLang="en-US" sz="1100" dirty="0">
                  <a:latin typeface="Microsoft YaHei UI Light" panose="020B0502040204020203" pitchFamily="34" charset="-122"/>
                  <a:ea typeface="Microsoft YaHei UI Light" panose="020B0502040204020203" pitchFamily="34" charset="-122"/>
                </a:rPr>
                <a:t>编程能力，对标</a:t>
              </a:r>
              <a:r>
                <a:rPr lang="en-US" altLang="zh-CN" sz="1100" dirty="0">
                  <a:latin typeface="Microsoft YaHei UI Light" panose="020B0502040204020203" pitchFamily="34" charset="-122"/>
                  <a:ea typeface="Microsoft YaHei UI Light" panose="020B0502040204020203" pitchFamily="34" charset="-122"/>
                </a:rPr>
                <a:t>Android</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XML</a:t>
              </a:r>
              <a:r>
                <a:rPr lang="zh-CN" altLang="en-US" sz="1100" dirty="0">
                  <a:latin typeface="Microsoft YaHei UI Light" panose="020B0502040204020203" pitchFamily="34" charset="-122"/>
                  <a:ea typeface="Microsoft YaHei UI Light" panose="020B0502040204020203" pitchFamily="34" charset="-122"/>
                </a:rPr>
                <a:t>，</a:t>
              </a:r>
              <a:r>
                <a:rPr lang="en-US" altLang="zh-CN" sz="1100" dirty="0">
                  <a:latin typeface="Microsoft YaHei UI Light" panose="020B0502040204020203" pitchFamily="34" charset="-122"/>
                  <a:ea typeface="Microsoft YaHei UI Light" panose="020B0502040204020203" pitchFamily="34" charset="-122"/>
                </a:rPr>
                <a:t>iOS</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err="1">
                  <a:latin typeface="Microsoft YaHei UI Light" panose="020B0502040204020203" pitchFamily="34" charset="-122"/>
                  <a:ea typeface="Microsoft YaHei UI Light" panose="020B0502040204020203" pitchFamily="34" charset="-122"/>
                </a:rPr>
                <a:t>UIKit</a:t>
              </a:r>
              <a:r>
                <a:rPr lang="zh-CN" altLang="en-US" sz="1100" dirty="0">
                  <a:latin typeface="Microsoft YaHei UI Light" panose="020B0502040204020203" pitchFamily="34" charset="-122"/>
                  <a:ea typeface="Microsoft YaHei UI Light" panose="020B0502040204020203" pitchFamily="34" charset="-122"/>
                </a:rPr>
                <a:t>，</a:t>
              </a:r>
              <a:r>
                <a:rPr lang="en-US" altLang="zh-CN" sz="1100" dirty="0">
                  <a:latin typeface="Microsoft YaHei UI Light" panose="020B0502040204020203" pitchFamily="34" charset="-122"/>
                  <a:ea typeface="Microsoft YaHei UI Light" panose="020B0502040204020203" pitchFamily="34" charset="-122"/>
                </a:rPr>
                <a:t>Core</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Animation</a:t>
              </a:r>
              <a:endParaRPr lang="en-US" sz="1100" dirty="0">
                <a:latin typeface="Microsoft YaHei UI Light" panose="020B0502040204020203" pitchFamily="34" charset="-122"/>
                <a:ea typeface="Microsoft YaHei UI Light" panose="020B0502040204020203" pitchFamily="34" charset="-122"/>
              </a:endParaRPr>
            </a:p>
          </p:txBody>
        </p:sp>
        <p:sp>
          <p:nvSpPr>
            <p:cNvPr id="12" name="Rounded Rectangle 11">
              <a:extLst>
                <a:ext uri="{FF2B5EF4-FFF2-40B4-BE49-F238E27FC236}">
                  <a16:creationId xmlns:a16="http://schemas.microsoft.com/office/drawing/2014/main" id="{D0033C6A-8124-1DB6-E158-9CEB0876B071}"/>
                </a:ext>
              </a:extLst>
            </p:cNvPr>
            <p:cNvSpPr/>
            <p:nvPr/>
          </p:nvSpPr>
          <p:spPr>
            <a:xfrm>
              <a:off x="463725" y="5933619"/>
              <a:ext cx="2627703"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a:latin typeface="Microsoft YaHei UI Light" panose="020B0502040204020203" pitchFamily="34" charset="-122"/>
                  <a:ea typeface="Microsoft YaHei UI Light" panose="020B0502040204020203" pitchFamily="34" charset="-122"/>
                </a:rPr>
                <a:t>OH</a:t>
              </a:r>
              <a:r>
                <a:rPr lang="zh-CN" altLang="en-US" sz="1100" dirty="0">
                  <a:latin typeface="Microsoft YaHei UI Light" panose="020B0502040204020203" pitchFamily="34" charset="-122"/>
                  <a:ea typeface="Microsoft YaHei UI Light" panose="020B0502040204020203" pitchFamily="34" charset="-122"/>
                </a:rPr>
                <a:t> </a:t>
              </a:r>
              <a:r>
                <a:rPr lang="en-US" altLang="zh-CN" sz="1100" dirty="0">
                  <a:latin typeface="Microsoft YaHei UI Light" panose="020B0502040204020203" pitchFamily="34" charset="-122"/>
                  <a:ea typeface="Microsoft YaHei UI Light" panose="020B0502040204020203" pitchFamily="34" charset="-122"/>
                </a:rPr>
                <a:t>App</a:t>
              </a:r>
              <a:r>
                <a:rPr lang="zh-CN" altLang="en-US" sz="1100" dirty="0">
                  <a:latin typeface="Microsoft YaHei UI Light" panose="020B0502040204020203" pitchFamily="34" charset="-122"/>
                  <a:ea typeface="Microsoft YaHei UI Light" panose="020B0502040204020203" pitchFamily="34" charset="-122"/>
                </a:rPr>
                <a:t> 性能数据获取和可视化，</a:t>
              </a:r>
              <a:r>
                <a:rPr lang="en-US" altLang="zh-CN" sz="1100" dirty="0" err="1">
                  <a:latin typeface="Microsoft YaHei UI Light" panose="020B0502040204020203" pitchFamily="34" charset="-122"/>
                  <a:ea typeface="Microsoft YaHei UI Light" panose="020B0502040204020203" pitchFamily="34" charset="-122"/>
                </a:rPr>
                <a:t>perfetto</a:t>
              </a:r>
              <a:r>
                <a:rPr lang="zh-CN" altLang="en-US" sz="1100" dirty="0">
                  <a:latin typeface="Microsoft YaHei UI Light" panose="020B0502040204020203" pitchFamily="34" charset="-122"/>
                  <a:ea typeface="Microsoft YaHei UI Light" panose="020B0502040204020203" pitchFamily="34" charset="-122"/>
                </a:rPr>
                <a:t>集成</a:t>
              </a:r>
              <a:endParaRPr lang="en-US" sz="1100" dirty="0">
                <a:latin typeface="Microsoft YaHei UI Light" panose="020B0502040204020203" pitchFamily="34" charset="-122"/>
                <a:ea typeface="Microsoft YaHei UI Light" panose="020B0502040204020203" pitchFamily="34" charset="-122"/>
              </a:endParaRPr>
            </a:p>
          </p:txBody>
        </p:sp>
        <p:sp>
          <p:nvSpPr>
            <p:cNvPr id="13" name="Rounded Rectangle 12">
              <a:extLst>
                <a:ext uri="{FF2B5EF4-FFF2-40B4-BE49-F238E27FC236}">
                  <a16:creationId xmlns:a16="http://schemas.microsoft.com/office/drawing/2014/main" id="{A6801C03-88EE-48A5-7EE2-5A8DE94F58EB}"/>
                </a:ext>
              </a:extLst>
            </p:cNvPr>
            <p:cNvSpPr/>
            <p:nvPr/>
          </p:nvSpPr>
          <p:spPr>
            <a:xfrm>
              <a:off x="463727" y="2182608"/>
              <a:ext cx="2627703" cy="49263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100" dirty="0" err="1">
                  <a:latin typeface="Microsoft YaHei UI Light" panose="020B0502040204020203" pitchFamily="34" charset="-122"/>
                  <a:ea typeface="Microsoft YaHei UI Light" panose="020B0502040204020203" pitchFamily="34" charset="-122"/>
                </a:rPr>
                <a:t>ArkTS</a:t>
              </a:r>
              <a:r>
                <a:rPr lang="zh-CN" altLang="en-US" sz="1100" dirty="0">
                  <a:latin typeface="Microsoft YaHei UI Light" panose="020B0502040204020203" pitchFamily="34" charset="-122"/>
                  <a:ea typeface="Microsoft YaHei UI Light" panose="020B0502040204020203" pitchFamily="34" charset="-122"/>
                </a:rPr>
                <a:t>并发能力和</a:t>
              </a:r>
              <a:r>
                <a:rPr lang="en-US" altLang="zh-CN" sz="1100" dirty="0">
                  <a:latin typeface="Microsoft YaHei UI Light" panose="020B0502040204020203" pitchFamily="34" charset="-122"/>
                  <a:ea typeface="Microsoft YaHei UI Light" panose="020B0502040204020203" pitchFamily="34" charset="-122"/>
                </a:rPr>
                <a:t>ECMAScript</a:t>
              </a:r>
              <a:r>
                <a:rPr lang="zh-CN" altLang="en-US" sz="1100" dirty="0">
                  <a:latin typeface="Microsoft YaHei UI Light" panose="020B0502040204020203" pitchFamily="34" charset="-122"/>
                  <a:ea typeface="Microsoft YaHei UI Light" panose="020B0502040204020203" pitchFamily="34" charset="-122"/>
                </a:rPr>
                <a:t>标准讨论和可能的合作</a:t>
              </a:r>
              <a:endParaRPr lang="en-US" sz="1100" dirty="0">
                <a:latin typeface="Microsoft YaHei UI Light" panose="020B0502040204020203" pitchFamily="34" charset="-122"/>
                <a:ea typeface="Microsoft YaHei UI Light" panose="020B0502040204020203" pitchFamily="34" charset="-122"/>
              </a:endParaRPr>
            </a:p>
          </p:txBody>
        </p:sp>
        <p:sp>
          <p:nvSpPr>
            <p:cNvPr id="14" name="Rounded Rectangle 13">
              <a:extLst>
                <a:ext uri="{FF2B5EF4-FFF2-40B4-BE49-F238E27FC236}">
                  <a16:creationId xmlns:a16="http://schemas.microsoft.com/office/drawing/2014/main" id="{C4980D6A-E681-3E2A-A7A9-20B43BD6AD7B}"/>
                </a:ext>
              </a:extLst>
            </p:cNvPr>
            <p:cNvSpPr/>
            <p:nvPr/>
          </p:nvSpPr>
          <p:spPr>
            <a:xfrm>
              <a:off x="463726" y="2730371"/>
              <a:ext cx="2627703" cy="49263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100" dirty="0">
                  <a:latin typeface="Microsoft YaHei UI Light" panose="020B0502040204020203" pitchFamily="34" charset="-122"/>
                  <a:ea typeface="Microsoft YaHei UI Light" panose="020B0502040204020203" pitchFamily="34" charset="-122"/>
                </a:rPr>
                <a:t>小程序和</a:t>
              </a:r>
              <a:r>
                <a:rPr lang="en-US" altLang="zh-CN" sz="1100" dirty="0" err="1">
                  <a:latin typeface="Microsoft YaHei UI Light" panose="020B0502040204020203" pitchFamily="34" charset="-122"/>
                  <a:ea typeface="Microsoft YaHei UI Light" panose="020B0502040204020203" pitchFamily="34" charset="-122"/>
                </a:rPr>
                <a:t>ArkUI</a:t>
              </a:r>
              <a:r>
                <a:rPr lang="zh-CN" altLang="en-US" sz="1100" dirty="0">
                  <a:latin typeface="Microsoft YaHei UI Light" panose="020B0502040204020203" pitchFamily="34" charset="-122"/>
                  <a:ea typeface="Microsoft YaHei UI Light" panose="020B0502040204020203" pitchFamily="34" charset="-122"/>
                </a:rPr>
                <a:t>程序的集成</a:t>
              </a:r>
              <a:endParaRPr lang="en-US" sz="1100" dirty="0">
                <a:latin typeface="Microsoft YaHei UI Light" panose="020B0502040204020203" pitchFamily="34" charset="-122"/>
                <a:ea typeface="Microsoft YaHei UI Light" panose="020B0502040204020203" pitchFamily="34" charset="-122"/>
              </a:endParaRPr>
            </a:p>
          </p:txBody>
        </p:sp>
      </p:grpSp>
      <p:sp>
        <p:nvSpPr>
          <p:cNvPr id="16" name="Content Placeholder 2">
            <a:extLst>
              <a:ext uri="{FF2B5EF4-FFF2-40B4-BE49-F238E27FC236}">
                <a16:creationId xmlns:a16="http://schemas.microsoft.com/office/drawing/2014/main" id="{A0E4652E-4584-B3A4-609F-4B00BA54F7E5}"/>
              </a:ext>
            </a:extLst>
          </p:cNvPr>
          <p:cNvSpPr>
            <a:spLocks noGrp="1"/>
          </p:cNvSpPr>
          <p:nvPr>
            <p:ph idx="1"/>
          </p:nvPr>
        </p:nvSpPr>
        <p:spPr>
          <a:xfrm>
            <a:off x="655982" y="1083535"/>
            <a:ext cx="11126519" cy="1190970"/>
          </a:xfrm>
          <a:prstGeom prst="roundRect">
            <a:avLst/>
          </a:prstGeom>
          <a:solidFill>
            <a:schemeClr val="accent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numCol="2">
            <a:normAutofit fontScale="92500" lnSpcReduction="20000"/>
          </a:bodyPr>
          <a:lstStyle/>
          <a:p>
            <a:pPr>
              <a:lnSpc>
                <a:spcPct val="120000"/>
              </a:lnSpc>
            </a:pPr>
            <a:r>
              <a:rPr lang="zh-CN" altLang="en-US" sz="1600" dirty="0">
                <a:solidFill>
                  <a:schemeClr val="tx1"/>
                </a:solidFill>
                <a:latin typeface="Microsoft YaHei UI Light" panose="020B0502040204020203" pitchFamily="34" charset="-122"/>
                <a:ea typeface="Microsoft YaHei UI Light" panose="020B0502040204020203" pitchFamily="34" charset="-122"/>
              </a:rPr>
              <a:t>可替换的</a:t>
            </a:r>
            <a:r>
              <a:rPr lang="en-US" altLang="zh-CN" sz="1600" dirty="0">
                <a:solidFill>
                  <a:schemeClr val="tx1"/>
                </a:solidFill>
                <a:latin typeface="Microsoft YaHei UI Light" panose="020B0502040204020203" pitchFamily="34" charset="-122"/>
                <a:ea typeface="Microsoft YaHei UI Light" panose="020B0502040204020203" pitchFamily="34" charset="-122"/>
              </a:rPr>
              <a:t>App</a:t>
            </a:r>
            <a:r>
              <a:rPr lang="zh-CN" altLang="en-US" sz="1600" dirty="0">
                <a:solidFill>
                  <a:schemeClr val="tx1"/>
                </a:solidFill>
                <a:latin typeface="Microsoft YaHei UI Light" panose="020B0502040204020203" pitchFamily="34" charset="-122"/>
                <a:ea typeface="Microsoft YaHei UI Light" panose="020B0502040204020203" pitchFamily="34" charset="-122"/>
              </a:rPr>
              <a:t>技术栈组件的性能评测框架</a:t>
            </a:r>
            <a:endParaRPr lang="en-US" sz="1600" dirty="0">
              <a:solidFill>
                <a:schemeClr val="tx1"/>
              </a:solidFill>
              <a:latin typeface="Microsoft YaHei UI Light" panose="020B0502040204020203" pitchFamily="34" charset="-122"/>
              <a:ea typeface="Microsoft YaHei UI Light" panose="020B0502040204020203" pitchFamily="34" charset="-122"/>
            </a:endParaRPr>
          </a:p>
          <a:p>
            <a:pPr>
              <a:lnSpc>
                <a:spcPct val="120000"/>
              </a:lnSpc>
            </a:pPr>
            <a:r>
              <a:rPr lang="zh-CN" altLang="en-US" sz="1600" dirty="0">
                <a:solidFill>
                  <a:schemeClr val="tx1"/>
                </a:solidFill>
                <a:latin typeface="Microsoft YaHei UI Light" panose="020B0502040204020203" pitchFamily="34" charset="-122"/>
                <a:ea typeface="Microsoft YaHei UI Light" panose="020B0502040204020203" pitchFamily="34" charset="-122"/>
              </a:rPr>
              <a:t>高性能、对标原生性能的图形渲染系统</a:t>
            </a:r>
            <a:endParaRPr lang="en-US" altLang="zh-CN" sz="1600" dirty="0">
              <a:solidFill>
                <a:schemeClr val="tx1"/>
              </a:solidFill>
              <a:latin typeface="Microsoft YaHei UI Light" panose="020B0502040204020203" pitchFamily="34" charset="-122"/>
              <a:ea typeface="Microsoft YaHei UI Light" panose="020B0502040204020203" pitchFamily="34" charset="-122"/>
            </a:endParaRPr>
          </a:p>
          <a:p>
            <a:pPr>
              <a:lnSpc>
                <a:spcPct val="120000"/>
              </a:lnSpc>
            </a:pPr>
            <a:r>
              <a:rPr lang="zh-CN" altLang="en-US" sz="1600" dirty="0">
                <a:solidFill>
                  <a:schemeClr val="tx1"/>
                </a:solidFill>
                <a:latin typeface="Microsoft YaHei UI Light" panose="020B0502040204020203" pitchFamily="34" charset="-122"/>
                <a:ea typeface="Microsoft YaHei UI Light" panose="020B0502040204020203" pitchFamily="34" charset="-122"/>
              </a:rPr>
              <a:t>对标</a:t>
            </a:r>
            <a:r>
              <a:rPr lang="en-US" altLang="zh-CN" sz="1600" dirty="0">
                <a:solidFill>
                  <a:schemeClr val="tx1"/>
                </a:solidFill>
                <a:latin typeface="Microsoft YaHei UI Light" panose="020B0502040204020203" pitchFamily="34" charset="-122"/>
                <a:ea typeface="Microsoft YaHei UI Light" panose="020B0502040204020203" pitchFamily="34" charset="-122"/>
              </a:rPr>
              <a:t>Flutter</a:t>
            </a:r>
            <a:r>
              <a:rPr lang="zh-CN" altLang="en-US" sz="1600" dirty="0">
                <a:solidFill>
                  <a:schemeClr val="tx1"/>
                </a:solidFill>
                <a:latin typeface="Microsoft YaHei UI Light" panose="020B0502040204020203" pitchFamily="34" charset="-122"/>
                <a:ea typeface="Microsoft YaHei UI Light" panose="020B0502040204020203" pitchFamily="34" charset="-122"/>
              </a:rPr>
              <a:t>的跨平台</a:t>
            </a:r>
            <a:r>
              <a:rPr lang="en-US" altLang="zh-CN" sz="1600" dirty="0">
                <a:solidFill>
                  <a:schemeClr val="tx1"/>
                </a:solidFill>
                <a:latin typeface="Microsoft YaHei UI Light" panose="020B0502040204020203" pitchFamily="34" charset="-122"/>
                <a:ea typeface="Microsoft YaHei UI Light" panose="020B0502040204020203" pitchFamily="34" charset="-122"/>
              </a:rPr>
              <a:t>App</a:t>
            </a:r>
            <a:r>
              <a:rPr lang="zh-CN" altLang="en-US" sz="1600" dirty="0">
                <a:solidFill>
                  <a:schemeClr val="tx1"/>
                </a:solidFill>
                <a:latin typeface="Microsoft YaHei UI Light" panose="020B0502040204020203" pitchFamily="34" charset="-122"/>
                <a:ea typeface="Microsoft YaHei UI Light" panose="020B0502040204020203" pitchFamily="34" charset="-122"/>
              </a:rPr>
              <a:t>开发框架和开发者生态</a:t>
            </a:r>
            <a:endParaRPr lang="en-US" sz="1600" dirty="0">
              <a:solidFill>
                <a:schemeClr val="tx1"/>
              </a:solidFill>
              <a:latin typeface="Microsoft YaHei UI Light" panose="020B0502040204020203" pitchFamily="34" charset="-122"/>
              <a:ea typeface="Microsoft YaHei UI Light" panose="020B0502040204020203" pitchFamily="34" charset="-122"/>
            </a:endParaRPr>
          </a:p>
          <a:p>
            <a:pPr>
              <a:lnSpc>
                <a:spcPct val="120000"/>
              </a:lnSpc>
            </a:pPr>
            <a:r>
              <a:rPr lang="en-US" sz="1600" dirty="0" err="1">
                <a:solidFill>
                  <a:schemeClr val="tx1"/>
                </a:solidFill>
                <a:latin typeface="Microsoft YaHei UI Light" panose="020B0502040204020203" pitchFamily="34" charset="-122"/>
                <a:ea typeface="Microsoft YaHei UI Light" panose="020B0502040204020203" pitchFamily="34" charset="-122"/>
              </a:rPr>
              <a:t>坚实可信的系统底座</a:t>
            </a:r>
            <a:r>
              <a:rPr lang="zh-CN" altLang="en-US" sz="1600" dirty="0">
                <a:solidFill>
                  <a:schemeClr val="tx1"/>
                </a:solidFill>
                <a:latin typeface="Microsoft YaHei UI Light" panose="020B0502040204020203" pitchFamily="34" charset="-122"/>
                <a:ea typeface="Microsoft YaHei UI Light" panose="020B0502040204020203" pitchFamily="34" charset="-122"/>
              </a:rPr>
              <a:t>和服务，</a:t>
            </a:r>
            <a:r>
              <a:rPr lang="en-US" altLang="zh-CN" sz="1600" dirty="0">
                <a:solidFill>
                  <a:schemeClr val="tx1"/>
                </a:solidFill>
                <a:latin typeface="Microsoft YaHei UI Light" panose="020B0502040204020203" pitchFamily="34" charset="-122"/>
                <a:ea typeface="Microsoft YaHei UI Light" panose="020B0502040204020203" pitchFamily="34" charset="-122"/>
              </a:rPr>
              <a:t>Rust</a:t>
            </a:r>
            <a:r>
              <a:rPr lang="zh-CN" altLang="en-US" sz="1600" dirty="0">
                <a:solidFill>
                  <a:schemeClr val="tx1"/>
                </a:solidFill>
                <a:latin typeface="Microsoft YaHei UI Light" panose="020B0502040204020203" pitchFamily="34" charset="-122"/>
                <a:ea typeface="Microsoft YaHei UI Light" panose="020B0502040204020203" pitchFamily="34" charset="-122"/>
              </a:rPr>
              <a:t>重写关键服务</a:t>
            </a:r>
            <a:endParaRPr lang="en-US" altLang="zh-CN" sz="1600" dirty="0">
              <a:solidFill>
                <a:schemeClr val="tx1"/>
              </a:solidFill>
              <a:latin typeface="Microsoft YaHei UI Light" panose="020B0502040204020203" pitchFamily="34" charset="-122"/>
              <a:ea typeface="Microsoft YaHei UI Light" panose="020B0502040204020203" pitchFamily="34" charset="-122"/>
            </a:endParaRPr>
          </a:p>
          <a:p>
            <a:pPr>
              <a:lnSpc>
                <a:spcPct val="120000"/>
              </a:lnSpc>
            </a:pPr>
            <a:r>
              <a:rPr lang="zh-CN" altLang="en-US" sz="1600" dirty="0">
                <a:solidFill>
                  <a:schemeClr val="tx1"/>
                </a:solidFill>
                <a:latin typeface="Microsoft YaHei UI Light" panose="020B0502040204020203" pitchFamily="34" charset="-122"/>
                <a:ea typeface="Microsoft YaHei UI Light" panose="020B0502040204020203" pitchFamily="34" charset="-122"/>
              </a:rPr>
              <a:t>改进</a:t>
            </a:r>
            <a:r>
              <a:rPr lang="en-US" altLang="zh-CN" sz="1600" dirty="0">
                <a:solidFill>
                  <a:schemeClr val="tx1"/>
                </a:solidFill>
                <a:latin typeface="Microsoft YaHei UI Light" panose="020B0502040204020203" pitchFamily="34" charset="-122"/>
                <a:ea typeface="Microsoft YaHei UI Light" panose="020B0502040204020203" pitchFamily="34" charset="-122"/>
              </a:rPr>
              <a:t>OH</a:t>
            </a:r>
            <a:r>
              <a:rPr lang="zh-CN" altLang="en-US" sz="1600" dirty="0">
                <a:solidFill>
                  <a:schemeClr val="tx1"/>
                </a:solidFill>
                <a:latin typeface="Microsoft YaHei UI Light" panose="020B0502040204020203" pitchFamily="34" charset="-122"/>
                <a:ea typeface="Microsoft YaHei UI Light" panose="020B0502040204020203" pitchFamily="34" charset="-122"/>
              </a:rPr>
              <a:t>和</a:t>
            </a:r>
            <a:r>
              <a:rPr lang="en-US" altLang="zh-CN" sz="1600" dirty="0" err="1">
                <a:solidFill>
                  <a:schemeClr val="tx1"/>
                </a:solidFill>
                <a:latin typeface="Microsoft YaHei UI Light" panose="020B0502040204020203" pitchFamily="34" charset="-122"/>
                <a:ea typeface="Microsoft YaHei UI Light" panose="020B0502040204020203" pitchFamily="34" charset="-122"/>
              </a:rPr>
              <a:t>ArkUI</a:t>
            </a:r>
            <a:r>
              <a:rPr lang="zh-CN" altLang="en-US" sz="1600" dirty="0">
                <a:solidFill>
                  <a:schemeClr val="tx1"/>
                </a:solidFill>
                <a:latin typeface="Microsoft YaHei UI Light" panose="020B0502040204020203" pitchFamily="34" charset="-122"/>
                <a:ea typeface="Microsoft YaHei UI Light" panose="020B0502040204020203" pitchFamily="34" charset="-122"/>
              </a:rPr>
              <a:t>的开发者体验，包括：工具、宣传、培训</a:t>
            </a:r>
            <a:endParaRPr lang="en-US" altLang="zh-CN" sz="1600" dirty="0">
              <a:solidFill>
                <a:schemeClr val="tx1"/>
              </a:solidFill>
              <a:latin typeface="Microsoft YaHei UI Light" panose="020B0502040204020203" pitchFamily="34" charset="-122"/>
              <a:ea typeface="Microsoft YaHei UI Light" panose="020B0502040204020203" pitchFamily="34" charset="-122"/>
            </a:endParaRPr>
          </a:p>
          <a:p>
            <a:pPr>
              <a:lnSpc>
                <a:spcPct val="120000"/>
              </a:lnSpc>
            </a:pPr>
            <a:r>
              <a:rPr lang="en-US" sz="1600" dirty="0" err="1">
                <a:solidFill>
                  <a:schemeClr val="tx1"/>
                </a:solidFill>
                <a:latin typeface="Microsoft YaHei UI Light" panose="020B0502040204020203" pitchFamily="34" charset="-122"/>
                <a:ea typeface="Microsoft YaHei UI Light" panose="020B0502040204020203" pitchFamily="34" charset="-122"/>
              </a:rPr>
              <a:t>推进OH和ArkUI和其他开源项目</a:t>
            </a:r>
            <a:r>
              <a:rPr lang="zh-CN" altLang="en-US" sz="1600" dirty="0">
                <a:solidFill>
                  <a:schemeClr val="tx1"/>
                </a:solidFill>
                <a:latin typeface="Microsoft YaHei UI Light" panose="020B0502040204020203" pitchFamily="34" charset="-122"/>
                <a:ea typeface="Microsoft YaHei UI Light" panose="020B0502040204020203" pitchFamily="34" charset="-122"/>
              </a:rPr>
              <a:t>的合作</a:t>
            </a:r>
            <a:endParaRPr lang="en-US" sz="1600" dirty="0">
              <a:solidFill>
                <a:schemeClr val="tx1"/>
              </a:solidFill>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418945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B064-040E-6F1A-CAE9-50E30768E9A5}"/>
              </a:ext>
            </a:extLst>
          </p:cNvPr>
          <p:cNvSpPr>
            <a:spLocks noGrp="1"/>
          </p:cNvSpPr>
          <p:nvPr>
            <p:ph type="title"/>
          </p:nvPr>
        </p:nvSpPr>
        <p:spPr/>
        <p:txBody>
          <a:bodyPr>
            <a:normAutofit/>
          </a:bodyPr>
          <a:lstStyle/>
          <a:p>
            <a:r>
              <a:rPr lang="en-US" altLang="zh-CN" sz="2800" dirty="0" err="1"/>
              <a:t>Robius</a:t>
            </a:r>
            <a:r>
              <a:rPr lang="en-US" altLang="zh-CN" sz="2800" dirty="0"/>
              <a:t>:</a:t>
            </a:r>
            <a:r>
              <a:rPr lang="zh-CN" altLang="en-US" sz="2800" dirty="0"/>
              <a:t> </a:t>
            </a:r>
            <a:r>
              <a:rPr lang="en-US" altLang="zh-CN" sz="2800" dirty="0"/>
              <a:t>Rust</a:t>
            </a:r>
            <a:r>
              <a:rPr lang="zh-CN" altLang="en-US" sz="2800" dirty="0"/>
              <a:t> </a:t>
            </a:r>
            <a:r>
              <a:rPr lang="en-US" altLang="zh-CN" sz="2800" dirty="0"/>
              <a:t>App</a:t>
            </a:r>
            <a:r>
              <a:rPr lang="zh-CN" altLang="en-US" sz="2800" dirty="0"/>
              <a:t> </a:t>
            </a:r>
            <a:r>
              <a:rPr lang="en-US" altLang="zh-CN" sz="2800" dirty="0"/>
              <a:t>Dev</a:t>
            </a:r>
            <a:r>
              <a:rPr lang="zh-CN" altLang="en-US" sz="2800" dirty="0"/>
              <a:t> </a:t>
            </a:r>
            <a:r>
              <a:rPr lang="en-US" altLang="zh-CN" sz="2800" dirty="0"/>
              <a:t>Stack</a:t>
            </a:r>
            <a:endParaRPr lang="en-US" sz="2800" dirty="0"/>
          </a:p>
        </p:txBody>
      </p:sp>
      <p:grpSp>
        <p:nvGrpSpPr>
          <p:cNvPr id="4" name="Group 3">
            <a:extLst>
              <a:ext uri="{FF2B5EF4-FFF2-40B4-BE49-F238E27FC236}">
                <a16:creationId xmlns:a16="http://schemas.microsoft.com/office/drawing/2014/main" id="{DEA48DAE-E1E0-BF27-3F9B-6C13C31B2882}"/>
              </a:ext>
            </a:extLst>
          </p:cNvPr>
          <p:cNvGrpSpPr/>
          <p:nvPr/>
        </p:nvGrpSpPr>
        <p:grpSpPr>
          <a:xfrm>
            <a:off x="443208" y="1295916"/>
            <a:ext cx="7855966" cy="5094945"/>
            <a:chOff x="443208" y="1295916"/>
            <a:chExt cx="10750844" cy="5248171"/>
          </a:xfrm>
        </p:grpSpPr>
        <p:cxnSp>
          <p:nvCxnSpPr>
            <p:cNvPr id="6" name="Google Shape;54;p13">
              <a:extLst>
                <a:ext uri="{FF2B5EF4-FFF2-40B4-BE49-F238E27FC236}">
                  <a16:creationId xmlns:a16="http://schemas.microsoft.com/office/drawing/2014/main" id="{D5517D6C-CF6F-A791-F9ED-748A206A4E4A}"/>
                </a:ext>
              </a:extLst>
            </p:cNvPr>
            <p:cNvCxnSpPr>
              <a:cxnSpLocks/>
            </p:cNvCxnSpPr>
            <p:nvPr/>
          </p:nvCxnSpPr>
          <p:spPr>
            <a:xfrm flipH="1">
              <a:off x="5939922" y="4347423"/>
              <a:ext cx="571834" cy="0"/>
            </a:xfrm>
            <a:prstGeom prst="straightConnector1">
              <a:avLst/>
            </a:prstGeom>
            <a:noFill/>
            <a:ln w="9525" cap="flat" cmpd="sng">
              <a:solidFill>
                <a:srgbClr val="000000"/>
              </a:solidFill>
              <a:prstDash val="solid"/>
              <a:round/>
              <a:headEnd type="triangle" w="med" len="med"/>
              <a:tailEnd type="triangle" w="med" len="med"/>
            </a:ln>
          </p:spPr>
        </p:cxnSp>
        <p:sp>
          <p:nvSpPr>
            <p:cNvPr id="7" name="Google Shape;56;p13">
              <a:extLst>
                <a:ext uri="{FF2B5EF4-FFF2-40B4-BE49-F238E27FC236}">
                  <a16:creationId xmlns:a16="http://schemas.microsoft.com/office/drawing/2014/main" id="{5CD02867-B646-E03B-A848-148D67F15CBA}"/>
                </a:ext>
              </a:extLst>
            </p:cNvPr>
            <p:cNvSpPr/>
            <p:nvPr/>
          </p:nvSpPr>
          <p:spPr>
            <a:xfrm>
              <a:off x="443208" y="1295916"/>
              <a:ext cx="10750844" cy="1245542"/>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sz="1050" b="1" dirty="0">
                  <a:latin typeface="Tenorite" pitchFamily="2" charset="0"/>
                </a:rPr>
                <a:t>Application</a:t>
              </a:r>
              <a:endParaRPr sz="1050" b="1" dirty="0">
                <a:latin typeface="Tenorite" pitchFamily="2" charset="0"/>
              </a:endParaRPr>
            </a:p>
          </p:txBody>
        </p:sp>
        <p:sp>
          <p:nvSpPr>
            <p:cNvPr id="8" name="Google Shape;57;p13">
              <a:extLst>
                <a:ext uri="{FF2B5EF4-FFF2-40B4-BE49-F238E27FC236}">
                  <a16:creationId xmlns:a16="http://schemas.microsoft.com/office/drawing/2014/main" id="{CC8C0954-34FC-3956-B5C5-3D38738B9ADA}"/>
                </a:ext>
              </a:extLst>
            </p:cNvPr>
            <p:cNvSpPr/>
            <p:nvPr/>
          </p:nvSpPr>
          <p:spPr>
            <a:xfrm>
              <a:off x="8111662" y="1690236"/>
              <a:ext cx="2580047" cy="594790"/>
            </a:xfrm>
            <a:prstGeom prst="roundRect">
              <a:avLst>
                <a:gd name="adj" fmla="val 16667"/>
              </a:avLst>
            </a:prstGeom>
            <a:solidFill>
              <a:srgbClr val="A4C2F4"/>
            </a:solidFill>
            <a:ln w="9525" cap="flat" cmpd="sng">
              <a:no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050">
                  <a:latin typeface="Tenorite" pitchFamily="2" charset="0"/>
                </a:rPr>
                <a:t>Business logic</a:t>
              </a:r>
              <a:endParaRPr sz="1050">
                <a:latin typeface="Tenorite" pitchFamily="2" charset="0"/>
              </a:endParaRPr>
            </a:p>
          </p:txBody>
        </p:sp>
        <p:sp>
          <p:nvSpPr>
            <p:cNvPr id="9" name="Google Shape;58;p13">
              <a:extLst>
                <a:ext uri="{FF2B5EF4-FFF2-40B4-BE49-F238E27FC236}">
                  <a16:creationId xmlns:a16="http://schemas.microsoft.com/office/drawing/2014/main" id="{65233267-CF96-4606-CB32-3CBC8E49425B}"/>
                </a:ext>
              </a:extLst>
            </p:cNvPr>
            <p:cNvSpPr/>
            <p:nvPr/>
          </p:nvSpPr>
          <p:spPr>
            <a:xfrm>
              <a:off x="443314" y="5830085"/>
              <a:ext cx="10750733" cy="714002"/>
            </a:xfrm>
            <a:prstGeom prst="roundRect">
              <a:avLst>
                <a:gd name="adj" fmla="val 16667"/>
              </a:avLst>
            </a:prstGeom>
            <a:solidFill>
              <a:schemeClr val="tx2">
                <a:lumMod val="40000"/>
                <a:lumOff val="60000"/>
              </a:schemeClr>
            </a:solidFill>
            <a:ln>
              <a:noFill/>
            </a:ln>
          </p:spPr>
          <p:txBody>
            <a:bodyPr spcFirstLastPara="1" wrap="square" lIns="91425" tIns="0" rIns="91425" bIns="0" anchor="ctr" anchorCtr="0">
              <a:noAutofit/>
            </a:bodyPr>
            <a:lstStyle/>
            <a:p>
              <a:pPr lvl="0" algn="ctr"/>
              <a:r>
                <a:rPr lang="en" sz="1050" b="1" dirty="0">
                  <a:latin typeface="Tenorite" pitchFamily="2" charset="0"/>
                </a:rPr>
                <a:t>Platform/OS Native Layers</a:t>
              </a:r>
              <a:br>
                <a:rPr lang="en" sz="1050" dirty="0">
                  <a:latin typeface="Tenorite" pitchFamily="2" charset="0"/>
                </a:rPr>
              </a:br>
              <a:r>
                <a:rPr lang="en" sz="1050" dirty="0">
                  <a:latin typeface="Tenorite" pitchFamily="2" charset="0"/>
                </a:rPr>
                <a:t>(Android, iOS, </a:t>
              </a:r>
              <a:r>
                <a:rPr lang="en" sz="1050" dirty="0" err="1">
                  <a:latin typeface="Tenorite" pitchFamily="2" charset="0"/>
                </a:rPr>
                <a:t>HarmonyOS</a:t>
              </a:r>
              <a:r>
                <a:rPr lang="en" sz="1050" dirty="0">
                  <a:latin typeface="Tenorite" pitchFamily="2" charset="0"/>
                </a:rPr>
                <a:t>, Desktop, </a:t>
              </a:r>
              <a:r>
                <a:rPr lang="en" sz="1050" dirty="0" err="1">
                  <a:latin typeface="Tenorite" pitchFamily="2" charset="0"/>
                </a:rPr>
                <a:t>etc</a:t>
              </a:r>
              <a:r>
                <a:rPr lang="en" sz="1050" dirty="0">
                  <a:latin typeface="Tenorite" pitchFamily="2" charset="0"/>
                </a:rPr>
                <a:t>)</a:t>
              </a:r>
              <a:endParaRPr sz="1050" dirty="0">
                <a:latin typeface="Tenorite" pitchFamily="2" charset="0"/>
              </a:endParaRPr>
            </a:p>
          </p:txBody>
        </p:sp>
        <p:sp>
          <p:nvSpPr>
            <p:cNvPr id="14" name="Google Shape;55;p13">
              <a:extLst>
                <a:ext uri="{FF2B5EF4-FFF2-40B4-BE49-F238E27FC236}">
                  <a16:creationId xmlns:a16="http://schemas.microsoft.com/office/drawing/2014/main" id="{B6D11F47-8E5D-2FA4-A22D-1FCA48CCE05E}"/>
                </a:ext>
              </a:extLst>
            </p:cNvPr>
            <p:cNvSpPr/>
            <p:nvPr/>
          </p:nvSpPr>
          <p:spPr>
            <a:xfrm>
              <a:off x="4453051" y="3769154"/>
              <a:ext cx="1503035" cy="1143102"/>
            </a:xfrm>
            <a:prstGeom prst="roundRect">
              <a:avLst>
                <a:gd name="adj" fmla="val 16667"/>
              </a:avLst>
            </a:prstGeom>
            <a:solidFill>
              <a:schemeClr val="accent4">
                <a:lumMod val="60000"/>
                <a:lumOff val="40000"/>
              </a:schemeClr>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altLang="zh-CN" sz="1050" b="1" dirty="0" err="1">
                  <a:latin typeface="Tenorite" pitchFamily="2" charset="0"/>
                </a:rPr>
                <a:t>Ylong</a:t>
              </a:r>
              <a:r>
                <a:rPr lang="zh-CN" altLang="en-US" sz="1050" b="1" dirty="0">
                  <a:latin typeface="Tenorite" pitchFamily="2" charset="0"/>
                </a:rPr>
                <a:t> </a:t>
              </a:r>
              <a:r>
                <a:rPr lang="en" sz="1050" b="1" dirty="0">
                  <a:latin typeface="Tenorite" pitchFamily="2" charset="0"/>
                </a:rPr>
                <a:t>Concurrent Runtime</a:t>
              </a:r>
            </a:p>
            <a:p>
              <a:pPr marL="0" lvl="0" indent="0" algn="ctr" rtl="0">
                <a:spcBef>
                  <a:spcPts val="0"/>
                </a:spcBef>
                <a:spcAft>
                  <a:spcPts val="0"/>
                </a:spcAft>
                <a:buNone/>
              </a:pPr>
              <a:r>
                <a:rPr lang="en" sz="900" i="1" dirty="0">
                  <a:latin typeface="Tenorite" pitchFamily="2" charset="0"/>
                </a:rPr>
                <a:t>async executor,</a:t>
              </a:r>
              <a:br>
                <a:rPr lang="en" sz="900" i="1" dirty="0">
                  <a:latin typeface="Tenorite" pitchFamily="2" charset="0"/>
                </a:rPr>
              </a:br>
              <a:r>
                <a:rPr lang="en" sz="900" i="1" dirty="0">
                  <a:latin typeface="Tenorite" pitchFamily="2" charset="0"/>
                </a:rPr>
                <a:t>multithreading,</a:t>
              </a:r>
              <a:br>
                <a:rPr lang="en" sz="900" i="1" dirty="0">
                  <a:latin typeface="Tenorite" pitchFamily="2" charset="0"/>
                </a:rPr>
              </a:br>
              <a:r>
                <a:rPr lang="en" sz="900" i="1" dirty="0">
                  <a:latin typeface="Tenorite" pitchFamily="2" charset="0"/>
                </a:rPr>
                <a:t>thread pools</a:t>
              </a:r>
              <a:endParaRPr sz="900" i="1" dirty="0">
                <a:latin typeface="Tenorite" pitchFamily="2" charset="0"/>
              </a:endParaRPr>
            </a:p>
          </p:txBody>
        </p:sp>
        <p:sp>
          <p:nvSpPr>
            <p:cNvPr id="16" name="Google Shape;65;p13">
              <a:extLst>
                <a:ext uri="{FF2B5EF4-FFF2-40B4-BE49-F238E27FC236}">
                  <a16:creationId xmlns:a16="http://schemas.microsoft.com/office/drawing/2014/main" id="{D6C41A2A-BC7F-D545-A245-DBBB092955B7}"/>
                </a:ext>
              </a:extLst>
            </p:cNvPr>
            <p:cNvSpPr/>
            <p:nvPr/>
          </p:nvSpPr>
          <p:spPr>
            <a:xfrm>
              <a:off x="4111510" y="1690236"/>
              <a:ext cx="2580047" cy="594790"/>
            </a:xfrm>
            <a:prstGeom prst="roundRect">
              <a:avLst>
                <a:gd name="adj" fmla="val 16667"/>
              </a:avLst>
            </a:prstGeom>
            <a:solidFill>
              <a:srgbClr val="A4C2F4"/>
            </a:solidFill>
            <a:ln w="9525" cap="flat" cmpd="sng">
              <a:no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050" dirty="0">
                  <a:latin typeface="Tenorite" pitchFamily="2" charset="0"/>
                </a:rPr>
                <a:t>Application logic</a:t>
              </a:r>
              <a:endParaRPr sz="1050" dirty="0">
                <a:latin typeface="Tenorite" pitchFamily="2" charset="0"/>
              </a:endParaRPr>
            </a:p>
          </p:txBody>
        </p:sp>
        <p:cxnSp>
          <p:nvCxnSpPr>
            <p:cNvPr id="17" name="Google Shape;66;p13">
              <a:extLst>
                <a:ext uri="{FF2B5EF4-FFF2-40B4-BE49-F238E27FC236}">
                  <a16:creationId xmlns:a16="http://schemas.microsoft.com/office/drawing/2014/main" id="{D512E3D0-79F8-B2FA-41F8-17C0BADA1F97}"/>
                </a:ext>
              </a:extLst>
            </p:cNvPr>
            <p:cNvCxnSpPr>
              <a:cxnSpLocks/>
              <a:endCxn id="139" idx="0"/>
            </p:cNvCxnSpPr>
            <p:nvPr/>
          </p:nvCxnSpPr>
          <p:spPr>
            <a:xfrm flipH="1">
              <a:off x="5204569" y="2285026"/>
              <a:ext cx="9074" cy="469808"/>
            </a:xfrm>
            <a:prstGeom prst="straightConnector1">
              <a:avLst/>
            </a:prstGeom>
            <a:noFill/>
            <a:ln w="9525" cap="flat" cmpd="sng">
              <a:solidFill>
                <a:srgbClr val="000000"/>
              </a:solidFill>
              <a:prstDash val="solid"/>
              <a:round/>
              <a:headEnd type="triangle" w="med" len="med"/>
              <a:tailEnd type="triangle" w="med" len="med"/>
            </a:ln>
          </p:spPr>
        </p:cxnSp>
        <p:cxnSp>
          <p:nvCxnSpPr>
            <p:cNvPr id="19" name="Google Shape;68;p13">
              <a:extLst>
                <a:ext uri="{FF2B5EF4-FFF2-40B4-BE49-F238E27FC236}">
                  <a16:creationId xmlns:a16="http://schemas.microsoft.com/office/drawing/2014/main" id="{D331E965-CB5B-3172-5D9D-6C4CA777DDFA}"/>
                </a:ext>
              </a:extLst>
            </p:cNvPr>
            <p:cNvCxnSpPr>
              <a:cxnSpLocks/>
              <a:stCxn id="8" idx="2"/>
            </p:cNvCxnSpPr>
            <p:nvPr/>
          </p:nvCxnSpPr>
          <p:spPr>
            <a:xfrm>
              <a:off x="9401686" y="2285026"/>
              <a:ext cx="0" cy="850218"/>
            </a:xfrm>
            <a:prstGeom prst="straightConnector1">
              <a:avLst/>
            </a:prstGeom>
            <a:noFill/>
            <a:ln w="9525" cap="flat" cmpd="sng">
              <a:solidFill>
                <a:srgbClr val="000000"/>
              </a:solidFill>
              <a:prstDash val="solid"/>
              <a:round/>
              <a:headEnd type="none" w="med" len="med"/>
              <a:tailEnd type="triangle" w="med" len="med"/>
            </a:ln>
          </p:spPr>
        </p:cxnSp>
        <p:cxnSp>
          <p:nvCxnSpPr>
            <p:cNvPr id="21" name="Google Shape;70;p13">
              <a:extLst>
                <a:ext uri="{FF2B5EF4-FFF2-40B4-BE49-F238E27FC236}">
                  <a16:creationId xmlns:a16="http://schemas.microsoft.com/office/drawing/2014/main" id="{2E86E462-4752-D08A-8669-0047FFB63BED}"/>
                </a:ext>
              </a:extLst>
            </p:cNvPr>
            <p:cNvCxnSpPr>
              <a:cxnSpLocks/>
              <a:stCxn id="14" idx="2"/>
            </p:cNvCxnSpPr>
            <p:nvPr/>
          </p:nvCxnSpPr>
          <p:spPr>
            <a:xfrm flipH="1">
              <a:off x="5198376" y="4912256"/>
              <a:ext cx="6193" cy="942436"/>
            </a:xfrm>
            <a:prstGeom prst="straightConnector1">
              <a:avLst/>
            </a:prstGeom>
            <a:noFill/>
            <a:ln w="9525" cap="flat" cmpd="sng">
              <a:solidFill>
                <a:srgbClr val="000000"/>
              </a:solidFill>
              <a:prstDash val="solid"/>
              <a:round/>
              <a:headEnd type="triangle" w="med" len="med"/>
              <a:tailEnd type="triangle" w="med" len="med"/>
            </a:ln>
          </p:spPr>
        </p:cxnSp>
        <p:cxnSp>
          <p:nvCxnSpPr>
            <p:cNvPr id="22" name="Google Shape;71;p13">
              <a:extLst>
                <a:ext uri="{FF2B5EF4-FFF2-40B4-BE49-F238E27FC236}">
                  <a16:creationId xmlns:a16="http://schemas.microsoft.com/office/drawing/2014/main" id="{EA48B9D2-6B85-B4C6-3FC4-888ABE390BE8}"/>
                </a:ext>
              </a:extLst>
            </p:cNvPr>
            <p:cNvCxnSpPr>
              <a:cxnSpLocks/>
              <a:stCxn id="10" idx="2"/>
            </p:cNvCxnSpPr>
            <p:nvPr/>
          </p:nvCxnSpPr>
          <p:spPr>
            <a:xfrm>
              <a:off x="8829003" y="5623361"/>
              <a:ext cx="0" cy="231331"/>
            </a:xfrm>
            <a:prstGeom prst="straightConnector1">
              <a:avLst/>
            </a:prstGeom>
            <a:noFill/>
            <a:ln w="9525" cap="flat" cmpd="sng">
              <a:solidFill>
                <a:srgbClr val="000000"/>
              </a:solidFill>
              <a:prstDash val="solid"/>
              <a:round/>
              <a:headEnd type="none" w="med" len="med"/>
              <a:tailEnd type="triangle" w="med" len="med"/>
            </a:ln>
          </p:spPr>
        </p:cxnSp>
        <p:cxnSp>
          <p:nvCxnSpPr>
            <p:cNvPr id="23" name="Google Shape;72;p13">
              <a:extLst>
                <a:ext uri="{FF2B5EF4-FFF2-40B4-BE49-F238E27FC236}">
                  <a16:creationId xmlns:a16="http://schemas.microsoft.com/office/drawing/2014/main" id="{3FE875C9-5ABE-6FFB-DFB4-426984147B13}"/>
                </a:ext>
              </a:extLst>
            </p:cNvPr>
            <p:cNvCxnSpPr>
              <a:cxnSpLocks/>
            </p:cNvCxnSpPr>
            <p:nvPr/>
          </p:nvCxnSpPr>
          <p:spPr>
            <a:xfrm flipH="1">
              <a:off x="3581397" y="1987631"/>
              <a:ext cx="538447" cy="0"/>
            </a:xfrm>
            <a:prstGeom prst="straightConnector1">
              <a:avLst/>
            </a:prstGeom>
            <a:noFill/>
            <a:ln w="9525" cap="flat" cmpd="sng">
              <a:solidFill>
                <a:srgbClr val="000000"/>
              </a:solidFill>
              <a:prstDash val="solid"/>
              <a:round/>
              <a:headEnd type="triangle" w="med" len="med"/>
              <a:tailEnd type="triangle" w="med" len="med"/>
            </a:ln>
          </p:spPr>
        </p:cxnSp>
        <p:cxnSp>
          <p:nvCxnSpPr>
            <p:cNvPr id="24" name="Google Shape;74;p13">
              <a:extLst>
                <a:ext uri="{FF2B5EF4-FFF2-40B4-BE49-F238E27FC236}">
                  <a16:creationId xmlns:a16="http://schemas.microsoft.com/office/drawing/2014/main" id="{4FE79D1A-3812-35A1-22DE-88EEBC77CE1A}"/>
                </a:ext>
              </a:extLst>
            </p:cNvPr>
            <p:cNvCxnSpPr>
              <a:cxnSpLocks/>
              <a:stCxn id="16" idx="3"/>
              <a:endCxn id="8" idx="1"/>
            </p:cNvCxnSpPr>
            <p:nvPr/>
          </p:nvCxnSpPr>
          <p:spPr>
            <a:xfrm>
              <a:off x="6691557" y="1987631"/>
              <a:ext cx="1420105" cy="0"/>
            </a:xfrm>
            <a:prstGeom prst="straightConnector1">
              <a:avLst/>
            </a:prstGeom>
            <a:noFill/>
            <a:ln w="9525" cap="flat" cmpd="sng">
              <a:solidFill>
                <a:srgbClr val="000000"/>
              </a:solidFill>
              <a:prstDash val="solid"/>
              <a:round/>
              <a:headEnd type="triangle" w="med" len="med"/>
              <a:tailEnd type="triangle" w="med" len="med"/>
            </a:ln>
          </p:spPr>
        </p:cxnSp>
        <p:sp>
          <p:nvSpPr>
            <p:cNvPr id="25" name="Google Shape;73;p13">
              <a:extLst>
                <a:ext uri="{FF2B5EF4-FFF2-40B4-BE49-F238E27FC236}">
                  <a16:creationId xmlns:a16="http://schemas.microsoft.com/office/drawing/2014/main" id="{978CFFFA-A7F9-4F08-8BE9-5A8357155736}"/>
                </a:ext>
              </a:extLst>
            </p:cNvPr>
            <p:cNvSpPr/>
            <p:nvPr/>
          </p:nvSpPr>
          <p:spPr>
            <a:xfrm>
              <a:off x="678517" y="1543728"/>
              <a:ext cx="2902880" cy="892881"/>
            </a:xfrm>
            <a:prstGeom prst="roundRect">
              <a:avLst>
                <a:gd name="adj" fmla="val 16667"/>
              </a:avLst>
            </a:prstGeom>
            <a:solidFill>
              <a:srgbClr val="9ACF8B"/>
            </a:solid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050" dirty="0">
                  <a:latin typeface="Tenorite" pitchFamily="2" charset="0"/>
                </a:rPr>
                <a:t>Declarative</a:t>
              </a:r>
              <a:r>
                <a:rPr lang="zh-CN" altLang="en-US" sz="1050" dirty="0">
                  <a:latin typeface="Tenorite" pitchFamily="2" charset="0"/>
                </a:rPr>
                <a:t> </a:t>
              </a:r>
              <a:r>
                <a:rPr lang="en-US" altLang="zh-CN" sz="1050" dirty="0">
                  <a:latin typeface="Tenorite" pitchFamily="2" charset="0"/>
                </a:rPr>
                <a:t>UX</a:t>
              </a:r>
              <a:r>
                <a:rPr lang="en-US" sz="1050" dirty="0">
                  <a:latin typeface="Tenorite" pitchFamily="2" charset="0"/>
                </a:rPr>
                <a:t> logic</a:t>
              </a:r>
              <a:r>
                <a:rPr lang="zh-CN" altLang="en-US" sz="1050" dirty="0">
                  <a:latin typeface="Tenorite" pitchFamily="2" charset="0"/>
                </a:rPr>
                <a:t> </a:t>
              </a:r>
              <a:r>
                <a:rPr lang="en-US" altLang="zh-CN" sz="1050" dirty="0">
                  <a:latin typeface="Tenorite" pitchFamily="2" charset="0"/>
                </a:rPr>
                <a:t>(</a:t>
              </a:r>
              <a:r>
                <a:rPr lang="en-US" altLang="zh-CN" sz="1050" dirty="0" err="1">
                  <a:latin typeface="Tenorite" pitchFamily="2" charset="0"/>
                </a:rPr>
                <a:t>ArkUI</a:t>
              </a:r>
              <a:r>
                <a:rPr lang="en-US" altLang="zh-CN" sz="1050" dirty="0">
                  <a:latin typeface="Tenorite" pitchFamily="2" charset="0"/>
                </a:rPr>
                <a:t>,</a:t>
              </a:r>
              <a:r>
                <a:rPr lang="zh-CN" altLang="en-US" sz="1050" dirty="0">
                  <a:latin typeface="Tenorite" pitchFamily="2" charset="0"/>
                </a:rPr>
                <a:t> </a:t>
              </a:r>
              <a:r>
                <a:rPr lang="en-US" altLang="zh-CN" sz="1050" dirty="0">
                  <a:latin typeface="Tenorite" pitchFamily="2" charset="0"/>
                </a:rPr>
                <a:t>RN)</a:t>
              </a:r>
              <a:endParaRPr lang="en-US" sz="1050" dirty="0">
                <a:latin typeface="Tenorite" pitchFamily="2" charset="0"/>
              </a:endParaRPr>
            </a:p>
          </p:txBody>
        </p:sp>
        <p:cxnSp>
          <p:nvCxnSpPr>
            <p:cNvPr id="29" name="Google Shape;78;p13">
              <a:extLst>
                <a:ext uri="{FF2B5EF4-FFF2-40B4-BE49-F238E27FC236}">
                  <a16:creationId xmlns:a16="http://schemas.microsoft.com/office/drawing/2014/main" id="{5B7019E1-7827-FAD3-2E2C-7119A62FB8DB}"/>
                </a:ext>
              </a:extLst>
            </p:cNvPr>
            <p:cNvCxnSpPr>
              <a:cxnSpLocks/>
              <a:endCxn id="5" idx="0"/>
            </p:cNvCxnSpPr>
            <p:nvPr/>
          </p:nvCxnSpPr>
          <p:spPr>
            <a:xfrm>
              <a:off x="2102433" y="2441837"/>
              <a:ext cx="5076" cy="304423"/>
            </a:xfrm>
            <a:prstGeom prst="straightConnector1">
              <a:avLst/>
            </a:prstGeom>
            <a:noFill/>
            <a:ln w="9525" cap="flat" cmpd="sng">
              <a:solidFill>
                <a:srgbClr val="000000"/>
              </a:solidFill>
              <a:prstDash val="solid"/>
              <a:round/>
              <a:headEnd type="triangle" w="med" len="med"/>
              <a:tailEnd type="triangle" w="med" len="med"/>
            </a:ln>
          </p:spPr>
        </p:cxnSp>
        <p:cxnSp>
          <p:nvCxnSpPr>
            <p:cNvPr id="20" name="Google Shape;69;p13">
              <a:extLst>
                <a:ext uri="{FF2B5EF4-FFF2-40B4-BE49-F238E27FC236}">
                  <a16:creationId xmlns:a16="http://schemas.microsoft.com/office/drawing/2014/main" id="{DCCC24C7-3AF3-5DD0-D15C-58AE60ACE4DD}"/>
                </a:ext>
              </a:extLst>
            </p:cNvPr>
            <p:cNvCxnSpPr>
              <a:cxnSpLocks/>
              <a:stCxn id="5" idx="2"/>
            </p:cNvCxnSpPr>
            <p:nvPr/>
          </p:nvCxnSpPr>
          <p:spPr>
            <a:xfrm flipH="1">
              <a:off x="2103216" y="3974899"/>
              <a:ext cx="4293" cy="213333"/>
            </a:xfrm>
            <a:prstGeom prst="straightConnector1">
              <a:avLst/>
            </a:prstGeom>
            <a:noFill/>
            <a:ln w="9525" cap="flat" cmpd="sng">
              <a:solidFill>
                <a:srgbClr val="000000"/>
              </a:solidFill>
              <a:prstDash val="solid"/>
              <a:round/>
              <a:headEnd type="none" w="med" len="med"/>
              <a:tailEnd type="triangle" w="med" len="med"/>
            </a:ln>
          </p:spPr>
        </p:cxnSp>
        <p:grpSp>
          <p:nvGrpSpPr>
            <p:cNvPr id="72" name="Group 71">
              <a:extLst>
                <a:ext uri="{FF2B5EF4-FFF2-40B4-BE49-F238E27FC236}">
                  <a16:creationId xmlns:a16="http://schemas.microsoft.com/office/drawing/2014/main" id="{9D880FC5-4756-7435-5A9F-5B2EAFF18376}"/>
                </a:ext>
              </a:extLst>
            </p:cNvPr>
            <p:cNvGrpSpPr/>
            <p:nvPr/>
          </p:nvGrpSpPr>
          <p:grpSpPr>
            <a:xfrm>
              <a:off x="6487854" y="2706439"/>
              <a:ext cx="4682296" cy="2916923"/>
              <a:chOff x="5180955" y="2632477"/>
              <a:chExt cx="4682296" cy="2916923"/>
            </a:xfrm>
          </p:grpSpPr>
          <p:sp>
            <p:nvSpPr>
              <p:cNvPr id="10" name="Google Shape;60;p13">
                <a:extLst>
                  <a:ext uri="{FF2B5EF4-FFF2-40B4-BE49-F238E27FC236}">
                    <a16:creationId xmlns:a16="http://schemas.microsoft.com/office/drawing/2014/main" id="{261649D5-F45D-7AC1-7137-24E3B16D106E}"/>
                  </a:ext>
                </a:extLst>
              </p:cNvPr>
              <p:cNvSpPr/>
              <p:nvPr/>
            </p:nvSpPr>
            <p:spPr>
              <a:xfrm>
                <a:off x="5180955" y="2632477"/>
                <a:ext cx="4682296" cy="2916923"/>
              </a:xfrm>
              <a:prstGeom prst="roundRect">
                <a:avLst>
                  <a:gd name="adj" fmla="val 16667"/>
                </a:avLst>
              </a:prstGeom>
              <a:solidFill>
                <a:schemeClr val="accent4">
                  <a:lumMod val="60000"/>
                  <a:lumOff val="40000"/>
                </a:schemeClr>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sz="1050" b="1" dirty="0">
                    <a:latin typeface="Tenorite" pitchFamily="2" charset="0"/>
                  </a:rPr>
                  <a:t>OSIRIS Platform Abstractions</a:t>
                </a:r>
                <a:endParaRPr sz="1050" b="1" dirty="0">
                  <a:latin typeface="Tenorite" pitchFamily="2" charset="0"/>
                </a:endParaRPr>
              </a:p>
            </p:txBody>
          </p:sp>
          <p:sp>
            <p:nvSpPr>
              <p:cNvPr id="11" name="Google Shape;61;p13">
                <a:extLst>
                  <a:ext uri="{FF2B5EF4-FFF2-40B4-BE49-F238E27FC236}">
                    <a16:creationId xmlns:a16="http://schemas.microsoft.com/office/drawing/2014/main" id="{A10099D4-23C1-89D2-6619-E3C1EFBC32E5}"/>
                  </a:ext>
                </a:extLst>
              </p:cNvPr>
              <p:cNvSpPr/>
              <p:nvPr/>
            </p:nvSpPr>
            <p:spPr>
              <a:xfrm>
                <a:off x="5478382" y="3245284"/>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Networking</a:t>
                </a:r>
                <a:endParaRPr sz="800" dirty="0">
                  <a:latin typeface="Tenorite" pitchFamily="2" charset="0"/>
                </a:endParaRPr>
              </a:p>
            </p:txBody>
          </p:sp>
          <p:sp>
            <p:nvSpPr>
              <p:cNvPr id="12" name="Google Shape;62;p13">
                <a:extLst>
                  <a:ext uri="{FF2B5EF4-FFF2-40B4-BE49-F238E27FC236}">
                    <a16:creationId xmlns:a16="http://schemas.microsoft.com/office/drawing/2014/main" id="{503661F6-DD87-683D-994E-12A4ED6F33E8}"/>
                  </a:ext>
                </a:extLst>
              </p:cNvPr>
              <p:cNvSpPr/>
              <p:nvPr/>
            </p:nvSpPr>
            <p:spPr>
              <a:xfrm>
                <a:off x="6534034" y="3245284"/>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State mgmt</a:t>
                </a:r>
                <a:endParaRPr sz="800">
                  <a:latin typeface="Tenorite" pitchFamily="2" charset="0"/>
                </a:endParaRPr>
              </a:p>
            </p:txBody>
          </p:sp>
          <p:sp>
            <p:nvSpPr>
              <p:cNvPr id="13" name="Google Shape;63;p13">
                <a:extLst>
                  <a:ext uri="{FF2B5EF4-FFF2-40B4-BE49-F238E27FC236}">
                    <a16:creationId xmlns:a16="http://schemas.microsoft.com/office/drawing/2014/main" id="{36313F3E-AB59-DA6E-0B21-FC45610D7337}"/>
                  </a:ext>
                </a:extLst>
              </p:cNvPr>
              <p:cNvSpPr/>
              <p:nvPr/>
            </p:nvSpPr>
            <p:spPr>
              <a:xfrm>
                <a:off x="8645336" y="3644689"/>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Sensors</a:t>
                </a:r>
                <a:endParaRPr sz="800">
                  <a:latin typeface="Tenorite" pitchFamily="2" charset="0"/>
                </a:endParaRPr>
              </a:p>
            </p:txBody>
          </p:sp>
          <p:sp>
            <p:nvSpPr>
              <p:cNvPr id="15" name="Google Shape;64;p13">
                <a:extLst>
                  <a:ext uri="{FF2B5EF4-FFF2-40B4-BE49-F238E27FC236}">
                    <a16:creationId xmlns:a16="http://schemas.microsoft.com/office/drawing/2014/main" id="{EAE872A8-48EF-F274-F047-79061D821ABD}"/>
                  </a:ext>
                </a:extLst>
              </p:cNvPr>
              <p:cNvSpPr/>
              <p:nvPr/>
            </p:nvSpPr>
            <p:spPr>
              <a:xfrm rot="10800000" flipH="1">
                <a:off x="5617449" y="4854010"/>
                <a:ext cx="3809309" cy="281979"/>
              </a:xfrm>
              <a:prstGeom prst="trapezoid">
                <a:avLst>
                  <a:gd name="adj" fmla="val 46081"/>
                </a:avLst>
              </a:prstGeom>
              <a:solidFill>
                <a:srgbClr val="674EA7"/>
              </a:solidFill>
              <a:ln w="9525" cap="flat" cmpd="sng">
                <a:no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50">
                  <a:solidFill>
                    <a:srgbClr val="FFFFFF"/>
                  </a:solidFill>
                  <a:latin typeface="Tenorite" pitchFamily="2" charset="0"/>
                </a:endParaRPr>
              </a:p>
            </p:txBody>
          </p:sp>
          <p:sp>
            <p:nvSpPr>
              <p:cNvPr id="34" name="Google Shape;85;p13">
                <a:extLst>
                  <a:ext uri="{FF2B5EF4-FFF2-40B4-BE49-F238E27FC236}">
                    <a16:creationId xmlns:a16="http://schemas.microsoft.com/office/drawing/2014/main" id="{02D39AD7-E036-2CD5-0B90-6CA13F1A85F4}"/>
                  </a:ext>
                </a:extLst>
              </p:cNvPr>
              <p:cNvSpPr/>
              <p:nvPr/>
            </p:nvSpPr>
            <p:spPr>
              <a:xfrm>
                <a:off x="8645336" y="3245284"/>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Multimedia</a:t>
                </a:r>
                <a:endParaRPr sz="800">
                  <a:latin typeface="Tenorite" pitchFamily="2" charset="0"/>
                </a:endParaRPr>
              </a:p>
            </p:txBody>
          </p:sp>
          <p:sp>
            <p:nvSpPr>
              <p:cNvPr id="35" name="Google Shape;86;p13">
                <a:extLst>
                  <a:ext uri="{FF2B5EF4-FFF2-40B4-BE49-F238E27FC236}">
                    <a16:creationId xmlns:a16="http://schemas.microsoft.com/office/drawing/2014/main" id="{ECFCF4BD-3AE3-642B-ECCE-6C24B0FFCBA6}"/>
                  </a:ext>
                </a:extLst>
              </p:cNvPr>
              <p:cNvSpPr/>
              <p:nvPr/>
            </p:nvSpPr>
            <p:spPr>
              <a:xfrm>
                <a:off x="5478382" y="3644689"/>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Power</a:t>
                </a:r>
                <a:endParaRPr sz="800">
                  <a:latin typeface="Tenorite" pitchFamily="2" charset="0"/>
                </a:endParaRPr>
              </a:p>
            </p:txBody>
          </p:sp>
          <p:sp>
            <p:nvSpPr>
              <p:cNvPr id="36" name="Google Shape;87;p13">
                <a:extLst>
                  <a:ext uri="{FF2B5EF4-FFF2-40B4-BE49-F238E27FC236}">
                    <a16:creationId xmlns:a16="http://schemas.microsoft.com/office/drawing/2014/main" id="{26409DEF-70AA-19DA-B6E0-5E34440DA5C2}"/>
                  </a:ext>
                </a:extLst>
              </p:cNvPr>
              <p:cNvSpPr/>
              <p:nvPr/>
            </p:nvSpPr>
            <p:spPr>
              <a:xfrm>
                <a:off x="6528890" y="3644689"/>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Permissions</a:t>
                </a:r>
                <a:endParaRPr sz="800">
                  <a:latin typeface="Tenorite" pitchFamily="2" charset="0"/>
                </a:endParaRPr>
              </a:p>
            </p:txBody>
          </p:sp>
          <p:sp>
            <p:nvSpPr>
              <p:cNvPr id="37" name="Google Shape;88;p13">
                <a:extLst>
                  <a:ext uri="{FF2B5EF4-FFF2-40B4-BE49-F238E27FC236}">
                    <a16:creationId xmlns:a16="http://schemas.microsoft.com/office/drawing/2014/main" id="{DC3200A3-005A-FB32-282C-96BC20EC777B}"/>
                  </a:ext>
                </a:extLst>
              </p:cNvPr>
              <p:cNvSpPr/>
              <p:nvPr/>
            </p:nvSpPr>
            <p:spPr>
              <a:xfrm>
                <a:off x="7594830" y="3644690"/>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Connectivity</a:t>
                </a:r>
                <a:endParaRPr sz="800" dirty="0">
                  <a:latin typeface="Tenorite" pitchFamily="2" charset="0"/>
                </a:endParaRPr>
              </a:p>
            </p:txBody>
          </p:sp>
          <p:sp>
            <p:nvSpPr>
              <p:cNvPr id="38" name="Google Shape;89;p13">
                <a:extLst>
                  <a:ext uri="{FF2B5EF4-FFF2-40B4-BE49-F238E27FC236}">
                    <a16:creationId xmlns:a16="http://schemas.microsoft.com/office/drawing/2014/main" id="{B72DA593-DF5A-B135-E669-C0858410361C}"/>
                  </a:ext>
                </a:extLst>
              </p:cNvPr>
              <p:cNvSpPr/>
              <p:nvPr/>
            </p:nvSpPr>
            <p:spPr>
              <a:xfrm>
                <a:off x="7584543" y="3245284"/>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Storage</a:t>
                </a:r>
                <a:endParaRPr sz="800" dirty="0">
                  <a:latin typeface="Tenorite" pitchFamily="2" charset="0"/>
                </a:endParaRPr>
              </a:p>
            </p:txBody>
          </p:sp>
          <p:sp>
            <p:nvSpPr>
              <p:cNvPr id="39" name="Google Shape;90;p13">
                <a:extLst>
                  <a:ext uri="{FF2B5EF4-FFF2-40B4-BE49-F238E27FC236}">
                    <a16:creationId xmlns:a16="http://schemas.microsoft.com/office/drawing/2014/main" id="{B411C098-31EA-4D66-C458-EDE8C721E5D3}"/>
                  </a:ext>
                </a:extLst>
              </p:cNvPr>
              <p:cNvSpPr/>
              <p:nvPr/>
            </p:nvSpPr>
            <p:spPr>
              <a:xfrm>
                <a:off x="5478382" y="4044093"/>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Input Events</a:t>
                </a:r>
                <a:endParaRPr sz="800" dirty="0">
                  <a:latin typeface="Tenorite" pitchFamily="2" charset="0"/>
                </a:endParaRPr>
              </a:p>
            </p:txBody>
          </p:sp>
          <p:sp>
            <p:nvSpPr>
              <p:cNvPr id="40" name="Google Shape;91;p13">
                <a:extLst>
                  <a:ext uri="{FF2B5EF4-FFF2-40B4-BE49-F238E27FC236}">
                    <a16:creationId xmlns:a16="http://schemas.microsoft.com/office/drawing/2014/main" id="{8F0B1DFD-079C-6C66-A6F4-60A5FCD1CBE3}"/>
                  </a:ext>
                </a:extLst>
              </p:cNvPr>
              <p:cNvSpPr/>
              <p:nvPr/>
            </p:nvSpPr>
            <p:spPr>
              <a:xfrm>
                <a:off x="6528890" y="4044093"/>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Audio</a:t>
                </a:r>
                <a:endParaRPr sz="800">
                  <a:latin typeface="Tenorite" pitchFamily="2" charset="0"/>
                </a:endParaRPr>
              </a:p>
            </p:txBody>
          </p:sp>
          <p:sp>
            <p:nvSpPr>
              <p:cNvPr id="41" name="Google Shape;92;p13">
                <a:extLst>
                  <a:ext uri="{FF2B5EF4-FFF2-40B4-BE49-F238E27FC236}">
                    <a16:creationId xmlns:a16="http://schemas.microsoft.com/office/drawing/2014/main" id="{CA1929E9-83A4-FDED-F5B4-1861BE9FFFB5}"/>
                  </a:ext>
                </a:extLst>
              </p:cNvPr>
              <p:cNvSpPr/>
              <p:nvPr/>
            </p:nvSpPr>
            <p:spPr>
              <a:xfrm>
                <a:off x="7579398" y="4044096"/>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Location</a:t>
                </a:r>
                <a:endParaRPr sz="800">
                  <a:latin typeface="Tenorite" pitchFamily="2" charset="0"/>
                </a:endParaRPr>
              </a:p>
            </p:txBody>
          </p:sp>
          <p:sp>
            <p:nvSpPr>
              <p:cNvPr id="42" name="Google Shape;93;p13">
                <a:extLst>
                  <a:ext uri="{FF2B5EF4-FFF2-40B4-BE49-F238E27FC236}">
                    <a16:creationId xmlns:a16="http://schemas.microsoft.com/office/drawing/2014/main" id="{9E11AAFB-E37C-ADF1-81EF-D24D89BA54EA}"/>
                  </a:ext>
                </a:extLst>
              </p:cNvPr>
              <p:cNvSpPr/>
              <p:nvPr/>
            </p:nvSpPr>
            <p:spPr>
              <a:xfrm>
                <a:off x="8629907" y="4044093"/>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Notifications</a:t>
                </a:r>
                <a:endParaRPr sz="800" dirty="0">
                  <a:latin typeface="Tenorite" pitchFamily="2" charset="0"/>
                </a:endParaRPr>
              </a:p>
            </p:txBody>
          </p:sp>
          <p:sp>
            <p:nvSpPr>
              <p:cNvPr id="43" name="Google Shape;94;p13">
                <a:extLst>
                  <a:ext uri="{FF2B5EF4-FFF2-40B4-BE49-F238E27FC236}">
                    <a16:creationId xmlns:a16="http://schemas.microsoft.com/office/drawing/2014/main" id="{C52EA2C5-C312-C0FC-874B-8B4EBE63EDC9}"/>
                  </a:ext>
                </a:extLst>
              </p:cNvPr>
              <p:cNvSpPr/>
              <p:nvPr/>
            </p:nvSpPr>
            <p:spPr>
              <a:xfrm>
                <a:off x="8629907" y="4443501"/>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Clipboard</a:t>
                </a:r>
                <a:endParaRPr sz="800">
                  <a:latin typeface="Tenorite" pitchFamily="2" charset="0"/>
                </a:endParaRPr>
              </a:p>
            </p:txBody>
          </p:sp>
          <p:sp>
            <p:nvSpPr>
              <p:cNvPr id="44" name="Google Shape;95;p13">
                <a:extLst>
                  <a:ext uri="{FF2B5EF4-FFF2-40B4-BE49-F238E27FC236}">
                    <a16:creationId xmlns:a16="http://schemas.microsoft.com/office/drawing/2014/main" id="{B783FD96-1244-45D4-C52F-C0439E2D0007}"/>
                  </a:ext>
                </a:extLst>
              </p:cNvPr>
              <p:cNvSpPr/>
              <p:nvPr/>
            </p:nvSpPr>
            <p:spPr>
              <a:xfrm>
                <a:off x="7579398" y="4443501"/>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Drag &amp; Drop</a:t>
                </a:r>
                <a:endParaRPr sz="800">
                  <a:latin typeface="Tenorite" pitchFamily="2" charset="0"/>
                </a:endParaRPr>
              </a:p>
            </p:txBody>
          </p:sp>
          <p:sp>
            <p:nvSpPr>
              <p:cNvPr id="45" name="Google Shape;96;p13">
                <a:extLst>
                  <a:ext uri="{FF2B5EF4-FFF2-40B4-BE49-F238E27FC236}">
                    <a16:creationId xmlns:a16="http://schemas.microsoft.com/office/drawing/2014/main" id="{050447C9-6EFF-22DA-B6C5-69AE03BDB964}"/>
                  </a:ext>
                </a:extLst>
              </p:cNvPr>
              <p:cNvSpPr/>
              <p:nvPr/>
            </p:nvSpPr>
            <p:spPr>
              <a:xfrm>
                <a:off x="6528890" y="4443501"/>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a:latin typeface="Tenorite" pitchFamily="2" charset="0"/>
                  </a:rPr>
                  <a:t>Time/Alarm</a:t>
                </a:r>
                <a:endParaRPr sz="800">
                  <a:latin typeface="Tenorite" pitchFamily="2" charset="0"/>
                </a:endParaRPr>
              </a:p>
            </p:txBody>
          </p:sp>
          <p:sp>
            <p:nvSpPr>
              <p:cNvPr id="46" name="Google Shape;97;p13">
                <a:extLst>
                  <a:ext uri="{FF2B5EF4-FFF2-40B4-BE49-F238E27FC236}">
                    <a16:creationId xmlns:a16="http://schemas.microsoft.com/office/drawing/2014/main" id="{D6ABF9CE-CF83-059E-6157-CFE32732CFB4}"/>
                  </a:ext>
                </a:extLst>
              </p:cNvPr>
              <p:cNvSpPr/>
              <p:nvPr/>
            </p:nvSpPr>
            <p:spPr>
              <a:xfrm>
                <a:off x="5478382" y="4443501"/>
                <a:ext cx="879684" cy="299568"/>
              </a:xfrm>
              <a:prstGeom prst="roundRect">
                <a:avLst>
                  <a:gd name="adj" fmla="val 16667"/>
                </a:avLst>
              </a:prstGeom>
              <a:solidFill>
                <a:srgbClr val="B4A7D6"/>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dirty="0">
                    <a:latin typeface="Tenorite" pitchFamily="2" charset="0"/>
                  </a:rPr>
                  <a:t>IPC/Signals</a:t>
                </a:r>
                <a:endParaRPr sz="800" dirty="0">
                  <a:latin typeface="Tenorite" pitchFamily="2" charset="0"/>
                </a:endParaRPr>
              </a:p>
            </p:txBody>
          </p:sp>
          <p:sp>
            <p:nvSpPr>
              <p:cNvPr id="47" name="Google Shape;98;p13">
                <a:extLst>
                  <a:ext uri="{FF2B5EF4-FFF2-40B4-BE49-F238E27FC236}">
                    <a16:creationId xmlns:a16="http://schemas.microsoft.com/office/drawing/2014/main" id="{97FB2C9B-4B29-6D7C-B3D2-42C65632C876}"/>
                  </a:ext>
                </a:extLst>
              </p:cNvPr>
              <p:cNvSpPr txBox="1"/>
              <p:nvPr/>
            </p:nvSpPr>
            <p:spPr>
              <a:xfrm>
                <a:off x="5475671" y="4918537"/>
                <a:ext cx="4092862" cy="372436"/>
              </a:xfrm>
              <a:prstGeom prst="rect">
                <a:avLst/>
              </a:prstGeom>
              <a:noFill/>
              <a:ln>
                <a:noFill/>
              </a:ln>
            </p:spPr>
            <p:txBody>
              <a:bodyPr spcFirstLastPara="1" wrap="square" lIns="0" tIns="0" rIns="0" bIns="0" anchor="t" anchorCtr="0">
                <a:noAutofit/>
              </a:bodyPr>
              <a:lstStyle/>
              <a:p>
                <a:pPr lvl="0" algn="ctr"/>
                <a:r>
                  <a:rPr lang="en" sz="1000" dirty="0">
                    <a:solidFill>
                      <a:srgbClr val="FFFFFF"/>
                    </a:solidFill>
                    <a:latin typeface="Tenorite" pitchFamily="2" charset="0"/>
                  </a:rPr>
                  <a:t>FFI layer (Rust → native language)</a:t>
                </a:r>
                <a:endParaRPr sz="1000" dirty="0">
                  <a:solidFill>
                    <a:srgbClr val="FFFFFF"/>
                  </a:solidFill>
                  <a:latin typeface="Tenorite" pitchFamily="2" charset="0"/>
                </a:endParaRPr>
              </a:p>
            </p:txBody>
          </p:sp>
        </p:grpSp>
        <p:sp>
          <p:nvSpPr>
            <p:cNvPr id="5" name="Google Shape;59;p13">
              <a:extLst>
                <a:ext uri="{FF2B5EF4-FFF2-40B4-BE49-F238E27FC236}">
                  <a16:creationId xmlns:a16="http://schemas.microsoft.com/office/drawing/2014/main" id="{C7E4D849-DE6C-900C-05A2-6B7711344107}"/>
                </a:ext>
              </a:extLst>
            </p:cNvPr>
            <p:cNvSpPr/>
            <p:nvPr/>
          </p:nvSpPr>
          <p:spPr>
            <a:xfrm>
              <a:off x="644679" y="2746260"/>
              <a:ext cx="2925660" cy="1228639"/>
            </a:xfrm>
            <a:prstGeom prst="roundRect">
              <a:avLst>
                <a:gd name="adj" fmla="val 10931"/>
              </a:avLst>
            </a:prstGeom>
            <a:solidFill>
              <a:schemeClr val="accent4">
                <a:lumMod val="60000"/>
                <a:lumOff val="40000"/>
              </a:schemeClr>
            </a:solidFill>
            <a:ln>
              <a:noFill/>
            </a:ln>
          </p:spPr>
          <p:txBody>
            <a:bodyPr spcFirstLastPara="1" wrap="square" lIns="0" tIns="0" rIns="0" bIns="0" anchor="t" anchorCtr="0">
              <a:noAutofit/>
            </a:bodyPr>
            <a:lstStyle/>
            <a:p>
              <a:pPr marL="0" lvl="0" indent="0" algn="ctr" rtl="0">
                <a:spcBef>
                  <a:spcPts val="0"/>
                </a:spcBef>
                <a:spcAft>
                  <a:spcPts val="0"/>
                </a:spcAft>
                <a:buNone/>
              </a:pPr>
              <a:r>
                <a:rPr lang="en" sz="1050" b="1" dirty="0">
                  <a:latin typeface="Tenorite" pitchFamily="2" charset="0"/>
                </a:rPr>
                <a:t>UI </a:t>
              </a:r>
              <a:r>
                <a:rPr lang="en-US" altLang="zh-CN" sz="1050" b="1" dirty="0" err="1">
                  <a:latin typeface="Tenorite" pitchFamily="2" charset="0"/>
                </a:rPr>
                <a:t>Engnine</a:t>
              </a:r>
              <a:r>
                <a:rPr lang="zh-CN" altLang="en-US" sz="1050" b="1" dirty="0">
                  <a:latin typeface="Tenorite" pitchFamily="2" charset="0"/>
                </a:rPr>
                <a:t> </a:t>
              </a:r>
              <a:r>
                <a:rPr lang="en-US" altLang="zh-CN" sz="1050" b="1" dirty="0">
                  <a:latin typeface="Tenorite" pitchFamily="2" charset="0"/>
                </a:rPr>
                <a:t>(</a:t>
              </a:r>
              <a:r>
                <a:rPr lang="en-US" altLang="zh-CN" sz="1050" b="1" dirty="0" err="1">
                  <a:latin typeface="Tenorite" pitchFamily="2" charset="0"/>
                </a:rPr>
                <a:t>Makepad</a:t>
              </a:r>
              <a:r>
                <a:rPr lang="en-US" altLang="zh-CN" sz="1050" b="1" dirty="0">
                  <a:latin typeface="Tenorite" pitchFamily="2" charset="0"/>
                </a:rPr>
                <a:t>)</a:t>
              </a:r>
              <a:endParaRPr sz="1050" dirty="0">
                <a:solidFill>
                  <a:srgbClr val="FCE6CE"/>
                </a:solidFill>
                <a:latin typeface="Tenorite" pitchFamily="2" charset="0"/>
              </a:endParaRPr>
            </a:p>
          </p:txBody>
        </p:sp>
        <p:grpSp>
          <p:nvGrpSpPr>
            <p:cNvPr id="84" name="Group 83">
              <a:extLst>
                <a:ext uri="{FF2B5EF4-FFF2-40B4-BE49-F238E27FC236}">
                  <a16:creationId xmlns:a16="http://schemas.microsoft.com/office/drawing/2014/main" id="{13DF864D-1B2A-BEC0-CDD6-383B542A3BD4}"/>
                </a:ext>
              </a:extLst>
            </p:cNvPr>
            <p:cNvGrpSpPr/>
            <p:nvPr/>
          </p:nvGrpSpPr>
          <p:grpSpPr>
            <a:xfrm>
              <a:off x="659162" y="4192944"/>
              <a:ext cx="2911177" cy="1472160"/>
              <a:chOff x="646460" y="4200974"/>
              <a:chExt cx="1892944" cy="1472160"/>
            </a:xfrm>
          </p:grpSpPr>
          <p:sp>
            <p:nvSpPr>
              <p:cNvPr id="60" name="Google Shape;59;p13">
                <a:extLst>
                  <a:ext uri="{FF2B5EF4-FFF2-40B4-BE49-F238E27FC236}">
                    <a16:creationId xmlns:a16="http://schemas.microsoft.com/office/drawing/2014/main" id="{4BBB5A05-0760-2637-B9C0-1419C327921A}"/>
                  </a:ext>
                </a:extLst>
              </p:cNvPr>
              <p:cNvSpPr/>
              <p:nvPr/>
            </p:nvSpPr>
            <p:spPr>
              <a:xfrm>
                <a:off x="659045" y="4200974"/>
                <a:ext cx="1880359" cy="643907"/>
              </a:xfrm>
              <a:prstGeom prst="roundRect">
                <a:avLst>
                  <a:gd name="adj" fmla="val 10931"/>
                </a:avLst>
              </a:prstGeom>
              <a:solidFill>
                <a:schemeClr val="accent4">
                  <a:lumMod val="60000"/>
                  <a:lumOff val="40000"/>
                </a:schemeClr>
              </a:solidFill>
              <a:ln>
                <a:noFill/>
              </a:ln>
            </p:spPr>
            <p:txBody>
              <a:bodyPr spcFirstLastPara="1" wrap="square" lIns="0" tIns="0" rIns="0" bIns="0" anchor="t" anchorCtr="0">
                <a:noAutofit/>
              </a:bodyPr>
              <a:lstStyle/>
              <a:p>
                <a:pPr marL="0" lvl="0" indent="0" algn="ctr" rtl="0">
                  <a:spcBef>
                    <a:spcPts val="0"/>
                  </a:spcBef>
                  <a:spcAft>
                    <a:spcPts val="0"/>
                  </a:spcAft>
                  <a:buNone/>
                </a:pPr>
                <a:r>
                  <a:rPr lang="en-US" altLang="zh-CN" sz="1050" b="1" dirty="0">
                    <a:latin typeface="Tenorite" pitchFamily="2" charset="0"/>
                  </a:rPr>
                  <a:t>2D</a:t>
                </a:r>
                <a:r>
                  <a:rPr lang="zh-CN" altLang="en-US" sz="1050" b="1" dirty="0">
                    <a:latin typeface="Tenorite" pitchFamily="2" charset="0"/>
                  </a:rPr>
                  <a:t> </a:t>
                </a:r>
                <a:r>
                  <a:rPr lang="en-US" altLang="zh-CN" sz="1050" b="1" dirty="0">
                    <a:latin typeface="Tenorite" pitchFamily="2" charset="0"/>
                  </a:rPr>
                  <a:t>(</a:t>
                </a:r>
                <a:r>
                  <a:rPr lang="en-US" altLang="zh-CN" sz="1050" b="1" dirty="0" err="1">
                    <a:latin typeface="Tenorite" pitchFamily="2" charset="0"/>
                  </a:rPr>
                  <a:t>Makepad</a:t>
                </a:r>
                <a:r>
                  <a:rPr lang="en-US" altLang="zh-CN" sz="1050" b="1" dirty="0">
                    <a:latin typeface="Tenorite" pitchFamily="2" charset="0"/>
                  </a:rPr>
                  <a:t>)</a:t>
                </a:r>
                <a:endParaRPr sz="1050" b="1" dirty="0">
                  <a:solidFill>
                    <a:srgbClr val="FCE6CE"/>
                  </a:solidFill>
                  <a:latin typeface="Tenorite" pitchFamily="2" charset="0"/>
                </a:endParaRPr>
              </a:p>
            </p:txBody>
          </p:sp>
          <p:sp>
            <p:nvSpPr>
              <p:cNvPr id="67" name="Google Shape;59;p13">
                <a:extLst>
                  <a:ext uri="{FF2B5EF4-FFF2-40B4-BE49-F238E27FC236}">
                    <a16:creationId xmlns:a16="http://schemas.microsoft.com/office/drawing/2014/main" id="{925CF5DA-70B6-FD90-E4BC-0381C9472E4D}"/>
                  </a:ext>
                </a:extLst>
              </p:cNvPr>
              <p:cNvSpPr/>
              <p:nvPr/>
            </p:nvSpPr>
            <p:spPr>
              <a:xfrm>
                <a:off x="646460" y="5019493"/>
                <a:ext cx="1892944" cy="653641"/>
              </a:xfrm>
              <a:prstGeom prst="roundRect">
                <a:avLst>
                  <a:gd name="adj" fmla="val 10931"/>
                </a:avLst>
              </a:prstGeom>
              <a:solidFill>
                <a:schemeClr val="accent4">
                  <a:lumMod val="60000"/>
                  <a:lumOff val="40000"/>
                </a:schemeClr>
              </a:solidFill>
              <a:ln>
                <a:noFill/>
              </a:ln>
            </p:spPr>
            <p:txBody>
              <a:bodyPr spcFirstLastPara="1" wrap="square" lIns="0" tIns="0" rIns="0" bIns="0" anchor="t" anchorCtr="0">
                <a:noAutofit/>
              </a:bodyPr>
              <a:lstStyle/>
              <a:p>
                <a:pPr marL="0" lvl="0" indent="0" algn="ctr" rtl="0">
                  <a:spcBef>
                    <a:spcPts val="0"/>
                  </a:spcBef>
                  <a:spcAft>
                    <a:spcPts val="0"/>
                  </a:spcAft>
                  <a:buNone/>
                </a:pPr>
                <a:r>
                  <a:rPr lang="en-US" altLang="zh-CN" sz="1050" b="1" dirty="0">
                    <a:latin typeface="Tenorite" pitchFamily="2" charset="0"/>
                  </a:rPr>
                  <a:t>GPU</a:t>
                </a:r>
                <a:r>
                  <a:rPr lang="zh-CN" altLang="en-US" sz="1050" b="1" dirty="0">
                    <a:latin typeface="Tenorite" pitchFamily="2" charset="0"/>
                  </a:rPr>
                  <a:t> </a:t>
                </a:r>
                <a:r>
                  <a:rPr lang="en-US" altLang="zh-CN" sz="1050" b="1" dirty="0">
                    <a:latin typeface="Tenorite" pitchFamily="2" charset="0"/>
                  </a:rPr>
                  <a:t>API</a:t>
                </a:r>
                <a:r>
                  <a:rPr lang="zh-CN" altLang="en-US" sz="1050" b="1" dirty="0">
                    <a:latin typeface="Tenorite" pitchFamily="2" charset="0"/>
                  </a:rPr>
                  <a:t> </a:t>
                </a:r>
                <a:r>
                  <a:rPr lang="en-US" altLang="zh-CN" sz="1050" b="1" dirty="0">
                    <a:latin typeface="Tenorite" pitchFamily="2" charset="0"/>
                  </a:rPr>
                  <a:t>(WGPU)</a:t>
                </a:r>
                <a:endParaRPr sz="1050" b="1" dirty="0">
                  <a:solidFill>
                    <a:srgbClr val="FCE6CE"/>
                  </a:solidFill>
                  <a:latin typeface="Tenorite" pitchFamily="2" charset="0"/>
                </a:endParaRPr>
              </a:p>
            </p:txBody>
          </p:sp>
        </p:grpSp>
        <p:grpSp>
          <p:nvGrpSpPr>
            <p:cNvPr id="118" name="Group 117">
              <a:extLst>
                <a:ext uri="{FF2B5EF4-FFF2-40B4-BE49-F238E27FC236}">
                  <a16:creationId xmlns:a16="http://schemas.microsoft.com/office/drawing/2014/main" id="{054F322F-653E-D72E-0825-3E19F6508550}"/>
                </a:ext>
              </a:extLst>
            </p:cNvPr>
            <p:cNvGrpSpPr/>
            <p:nvPr/>
          </p:nvGrpSpPr>
          <p:grpSpPr>
            <a:xfrm>
              <a:off x="971103" y="3108615"/>
              <a:ext cx="2263311" cy="708337"/>
              <a:chOff x="921408" y="3257700"/>
              <a:chExt cx="2263311" cy="708337"/>
            </a:xfrm>
          </p:grpSpPr>
          <p:sp>
            <p:nvSpPr>
              <p:cNvPr id="57" name="Google Shape;81;p13">
                <a:extLst>
                  <a:ext uri="{FF2B5EF4-FFF2-40B4-BE49-F238E27FC236}">
                    <a16:creationId xmlns:a16="http://schemas.microsoft.com/office/drawing/2014/main" id="{A87871A8-A9B1-E668-5142-B7074DB8A783}"/>
                  </a:ext>
                </a:extLst>
              </p:cNvPr>
              <p:cNvSpPr/>
              <p:nvPr/>
            </p:nvSpPr>
            <p:spPr>
              <a:xfrm>
                <a:off x="921408" y="3662246"/>
                <a:ext cx="686649"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Layout</a:t>
                </a:r>
                <a:endParaRPr sz="700" dirty="0">
                  <a:latin typeface="Tenorite" pitchFamily="2" charset="0"/>
                </a:endParaRPr>
              </a:p>
            </p:txBody>
          </p:sp>
          <p:sp>
            <p:nvSpPr>
              <p:cNvPr id="58" name="Google Shape;83;p13">
                <a:extLst>
                  <a:ext uri="{FF2B5EF4-FFF2-40B4-BE49-F238E27FC236}">
                    <a16:creationId xmlns:a16="http://schemas.microsoft.com/office/drawing/2014/main" id="{B9377EB4-51A0-E10F-1051-49C400F302EE}"/>
                  </a:ext>
                </a:extLst>
              </p:cNvPr>
              <p:cNvSpPr/>
              <p:nvPr/>
            </p:nvSpPr>
            <p:spPr>
              <a:xfrm>
                <a:off x="1710079" y="3662252"/>
                <a:ext cx="686893"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Data</a:t>
                </a:r>
                <a:r>
                  <a:rPr lang="zh-CN" altLang="en-US" sz="700" dirty="0">
                    <a:latin typeface="Tenorite" pitchFamily="2" charset="0"/>
                  </a:rPr>
                  <a:t> </a:t>
                </a:r>
                <a:r>
                  <a:rPr lang="en-US" altLang="zh-CN" sz="700" dirty="0">
                    <a:latin typeface="Tenorite" pitchFamily="2" charset="0"/>
                  </a:rPr>
                  <a:t>Binding</a:t>
                </a:r>
                <a:endParaRPr sz="700" dirty="0">
                  <a:latin typeface="Tenorite" pitchFamily="2" charset="0"/>
                </a:endParaRPr>
              </a:p>
            </p:txBody>
          </p:sp>
          <p:grpSp>
            <p:nvGrpSpPr>
              <p:cNvPr id="108" name="Group 107">
                <a:extLst>
                  <a:ext uri="{FF2B5EF4-FFF2-40B4-BE49-F238E27FC236}">
                    <a16:creationId xmlns:a16="http://schemas.microsoft.com/office/drawing/2014/main" id="{6929FB02-BC93-AA46-51B7-B5A51A7AD2A2}"/>
                  </a:ext>
                </a:extLst>
              </p:cNvPr>
              <p:cNvGrpSpPr/>
              <p:nvPr/>
            </p:nvGrpSpPr>
            <p:grpSpPr>
              <a:xfrm>
                <a:off x="938319" y="3257700"/>
                <a:ext cx="2238286" cy="321445"/>
                <a:chOff x="938319" y="3257700"/>
                <a:chExt cx="2238286" cy="321445"/>
              </a:xfrm>
            </p:grpSpPr>
            <p:sp>
              <p:nvSpPr>
                <p:cNvPr id="30" name="Google Shape;81;p13">
                  <a:extLst>
                    <a:ext uri="{FF2B5EF4-FFF2-40B4-BE49-F238E27FC236}">
                      <a16:creationId xmlns:a16="http://schemas.microsoft.com/office/drawing/2014/main" id="{6C1971E3-BA91-9E2A-88C7-C5643E0068DB}"/>
                    </a:ext>
                  </a:extLst>
                </p:cNvPr>
                <p:cNvSpPr/>
                <p:nvPr/>
              </p:nvSpPr>
              <p:spPr>
                <a:xfrm>
                  <a:off x="938319" y="3267546"/>
                  <a:ext cx="678779" cy="301753"/>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Widget</a:t>
                  </a:r>
                  <a:endParaRPr sz="700" dirty="0">
                    <a:latin typeface="Tenorite" pitchFamily="2" charset="0"/>
                  </a:endParaRPr>
                </a:p>
              </p:txBody>
            </p:sp>
            <p:sp>
              <p:nvSpPr>
                <p:cNvPr id="32" name="Google Shape;83;p13">
                  <a:extLst>
                    <a:ext uri="{FF2B5EF4-FFF2-40B4-BE49-F238E27FC236}">
                      <a16:creationId xmlns:a16="http://schemas.microsoft.com/office/drawing/2014/main" id="{B1D0DE75-DB5A-E24D-06ED-930B0BCA843B}"/>
                    </a:ext>
                  </a:extLst>
                </p:cNvPr>
                <p:cNvSpPr/>
                <p:nvPr/>
              </p:nvSpPr>
              <p:spPr>
                <a:xfrm>
                  <a:off x="1717952" y="3267546"/>
                  <a:ext cx="679020" cy="301753"/>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Theme</a:t>
                  </a:r>
                  <a:endParaRPr sz="700" dirty="0">
                    <a:latin typeface="Tenorite" pitchFamily="2" charset="0"/>
                  </a:endParaRPr>
                </a:p>
              </p:txBody>
            </p:sp>
            <p:sp>
              <p:nvSpPr>
                <p:cNvPr id="85" name="Google Shape;81;p13">
                  <a:extLst>
                    <a:ext uri="{FF2B5EF4-FFF2-40B4-BE49-F238E27FC236}">
                      <a16:creationId xmlns:a16="http://schemas.microsoft.com/office/drawing/2014/main" id="{7C360F70-3084-4316-05DC-269ABD609AC8}"/>
                    </a:ext>
                  </a:extLst>
                </p:cNvPr>
                <p:cNvSpPr/>
                <p:nvPr/>
              </p:nvSpPr>
              <p:spPr>
                <a:xfrm>
                  <a:off x="2497826" y="3257700"/>
                  <a:ext cx="678779" cy="321445"/>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Event</a:t>
                  </a:r>
                  <a:r>
                    <a:rPr lang="zh-CN" altLang="en-US" sz="700" dirty="0">
                      <a:latin typeface="Tenorite" pitchFamily="2" charset="0"/>
                    </a:rPr>
                    <a:t> </a:t>
                  </a:r>
                  <a:r>
                    <a:rPr lang="en-US" altLang="zh-CN" sz="700" dirty="0">
                      <a:latin typeface="Tenorite" pitchFamily="2" charset="0"/>
                    </a:rPr>
                    <a:t>Loop</a:t>
                  </a:r>
                  <a:endParaRPr sz="700" dirty="0">
                    <a:latin typeface="Tenorite" pitchFamily="2" charset="0"/>
                  </a:endParaRPr>
                </a:p>
              </p:txBody>
            </p:sp>
          </p:grpSp>
          <p:sp>
            <p:nvSpPr>
              <p:cNvPr id="86" name="Google Shape;83;p13">
                <a:extLst>
                  <a:ext uri="{FF2B5EF4-FFF2-40B4-BE49-F238E27FC236}">
                    <a16:creationId xmlns:a16="http://schemas.microsoft.com/office/drawing/2014/main" id="{80B15755-D99B-CF46-D249-A0F7E13DEFED}"/>
                  </a:ext>
                </a:extLst>
              </p:cNvPr>
              <p:cNvSpPr/>
              <p:nvPr/>
            </p:nvSpPr>
            <p:spPr>
              <a:xfrm>
                <a:off x="2497826" y="3664285"/>
                <a:ext cx="686893"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Animation</a:t>
                </a:r>
                <a:endParaRPr sz="700" dirty="0">
                  <a:latin typeface="Tenorite" pitchFamily="2" charset="0"/>
                </a:endParaRPr>
              </a:p>
            </p:txBody>
          </p:sp>
        </p:grpSp>
        <p:grpSp>
          <p:nvGrpSpPr>
            <p:cNvPr id="93" name="Group 92">
              <a:extLst>
                <a:ext uri="{FF2B5EF4-FFF2-40B4-BE49-F238E27FC236}">
                  <a16:creationId xmlns:a16="http://schemas.microsoft.com/office/drawing/2014/main" id="{EAA4BD7B-5164-051F-F886-EAE76A3B59C4}"/>
                </a:ext>
              </a:extLst>
            </p:cNvPr>
            <p:cNvGrpSpPr/>
            <p:nvPr/>
          </p:nvGrpSpPr>
          <p:grpSpPr>
            <a:xfrm>
              <a:off x="892258" y="4424435"/>
              <a:ext cx="2491264" cy="307991"/>
              <a:chOff x="892258" y="4503947"/>
              <a:chExt cx="2491264" cy="307991"/>
            </a:xfrm>
          </p:grpSpPr>
          <p:sp>
            <p:nvSpPr>
              <p:cNvPr id="88" name="Google Shape;81;p13">
                <a:extLst>
                  <a:ext uri="{FF2B5EF4-FFF2-40B4-BE49-F238E27FC236}">
                    <a16:creationId xmlns:a16="http://schemas.microsoft.com/office/drawing/2014/main" id="{63C651BB-ED1F-C909-8E6A-8322B009CFC2}"/>
                  </a:ext>
                </a:extLst>
              </p:cNvPr>
              <p:cNvSpPr/>
              <p:nvPr/>
            </p:nvSpPr>
            <p:spPr>
              <a:xfrm>
                <a:off x="892258" y="4508147"/>
                <a:ext cx="560666"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Drawing</a:t>
                </a:r>
              </a:p>
            </p:txBody>
          </p:sp>
          <p:sp>
            <p:nvSpPr>
              <p:cNvPr id="89" name="Google Shape;83;p13">
                <a:extLst>
                  <a:ext uri="{FF2B5EF4-FFF2-40B4-BE49-F238E27FC236}">
                    <a16:creationId xmlns:a16="http://schemas.microsoft.com/office/drawing/2014/main" id="{51B5D511-AD9F-FEEA-35B3-AFF56F03EB6C}"/>
                  </a:ext>
                </a:extLst>
              </p:cNvPr>
              <p:cNvSpPr/>
              <p:nvPr/>
            </p:nvSpPr>
            <p:spPr>
              <a:xfrm>
                <a:off x="1536227" y="4508153"/>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Canvas</a:t>
                </a:r>
                <a:endParaRPr sz="700" dirty="0">
                  <a:latin typeface="Tenorite" pitchFamily="2" charset="0"/>
                </a:endParaRPr>
              </a:p>
            </p:txBody>
          </p:sp>
          <p:sp>
            <p:nvSpPr>
              <p:cNvPr id="90" name="Google Shape;83;p13">
                <a:extLst>
                  <a:ext uri="{FF2B5EF4-FFF2-40B4-BE49-F238E27FC236}">
                    <a16:creationId xmlns:a16="http://schemas.microsoft.com/office/drawing/2014/main" id="{37E7D05A-E42E-C1DB-6F03-067B6456BB6C}"/>
                  </a:ext>
                </a:extLst>
              </p:cNvPr>
              <p:cNvSpPr/>
              <p:nvPr/>
            </p:nvSpPr>
            <p:spPr>
              <a:xfrm>
                <a:off x="2179442" y="4510186"/>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Vector</a:t>
                </a:r>
                <a:endParaRPr sz="700" dirty="0">
                  <a:latin typeface="Tenorite" pitchFamily="2" charset="0"/>
                </a:endParaRPr>
              </a:p>
            </p:txBody>
          </p:sp>
          <p:sp>
            <p:nvSpPr>
              <p:cNvPr id="91" name="Google Shape;83;p13">
                <a:extLst>
                  <a:ext uri="{FF2B5EF4-FFF2-40B4-BE49-F238E27FC236}">
                    <a16:creationId xmlns:a16="http://schemas.microsoft.com/office/drawing/2014/main" id="{1C784525-D2F3-761E-E071-645CF8E44484}"/>
                  </a:ext>
                </a:extLst>
              </p:cNvPr>
              <p:cNvSpPr/>
              <p:nvPr/>
            </p:nvSpPr>
            <p:spPr>
              <a:xfrm>
                <a:off x="2822657" y="4503947"/>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Font</a:t>
                </a:r>
                <a:endParaRPr sz="700" dirty="0">
                  <a:latin typeface="Tenorite" pitchFamily="2" charset="0"/>
                </a:endParaRPr>
              </a:p>
            </p:txBody>
          </p:sp>
        </p:grpSp>
        <p:grpSp>
          <p:nvGrpSpPr>
            <p:cNvPr id="95" name="Group 94">
              <a:extLst>
                <a:ext uri="{FF2B5EF4-FFF2-40B4-BE49-F238E27FC236}">
                  <a16:creationId xmlns:a16="http://schemas.microsoft.com/office/drawing/2014/main" id="{0CF74CD8-8B88-9173-D4ED-532886997137}"/>
                </a:ext>
              </a:extLst>
            </p:cNvPr>
            <p:cNvGrpSpPr/>
            <p:nvPr/>
          </p:nvGrpSpPr>
          <p:grpSpPr>
            <a:xfrm>
              <a:off x="897599" y="5262902"/>
              <a:ext cx="2491264" cy="307991"/>
              <a:chOff x="892258" y="4503947"/>
              <a:chExt cx="2491264" cy="307991"/>
            </a:xfrm>
          </p:grpSpPr>
          <p:sp>
            <p:nvSpPr>
              <p:cNvPr id="96" name="Google Shape;81;p13">
                <a:extLst>
                  <a:ext uri="{FF2B5EF4-FFF2-40B4-BE49-F238E27FC236}">
                    <a16:creationId xmlns:a16="http://schemas.microsoft.com/office/drawing/2014/main" id="{9E874797-336A-0ECA-5B18-2CACB72BF1EE}"/>
                  </a:ext>
                </a:extLst>
              </p:cNvPr>
              <p:cNvSpPr/>
              <p:nvPr/>
            </p:nvSpPr>
            <p:spPr>
              <a:xfrm>
                <a:off x="892258" y="4508147"/>
                <a:ext cx="560666"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Vulcan</a:t>
                </a:r>
              </a:p>
            </p:txBody>
          </p:sp>
          <p:sp>
            <p:nvSpPr>
              <p:cNvPr id="97" name="Google Shape;83;p13">
                <a:extLst>
                  <a:ext uri="{FF2B5EF4-FFF2-40B4-BE49-F238E27FC236}">
                    <a16:creationId xmlns:a16="http://schemas.microsoft.com/office/drawing/2014/main" id="{629D4717-33B7-7353-2CF7-08A01334824B}"/>
                  </a:ext>
                </a:extLst>
              </p:cNvPr>
              <p:cNvSpPr/>
              <p:nvPr/>
            </p:nvSpPr>
            <p:spPr>
              <a:xfrm>
                <a:off x="1536227" y="4508153"/>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err="1">
                    <a:latin typeface="Tenorite" pitchFamily="2" charset="0"/>
                  </a:rPr>
                  <a:t>DircetX</a:t>
                </a:r>
                <a:endParaRPr sz="700" dirty="0">
                  <a:latin typeface="Tenorite" pitchFamily="2" charset="0"/>
                </a:endParaRPr>
              </a:p>
            </p:txBody>
          </p:sp>
          <p:sp>
            <p:nvSpPr>
              <p:cNvPr id="98" name="Google Shape;83;p13">
                <a:extLst>
                  <a:ext uri="{FF2B5EF4-FFF2-40B4-BE49-F238E27FC236}">
                    <a16:creationId xmlns:a16="http://schemas.microsoft.com/office/drawing/2014/main" id="{19268C62-0292-CC28-57A4-4DA9F9B85394}"/>
                  </a:ext>
                </a:extLst>
              </p:cNvPr>
              <p:cNvSpPr/>
              <p:nvPr/>
            </p:nvSpPr>
            <p:spPr>
              <a:xfrm>
                <a:off x="2179442" y="4510186"/>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Metal</a:t>
                </a:r>
                <a:endParaRPr sz="700" dirty="0">
                  <a:latin typeface="Tenorite" pitchFamily="2" charset="0"/>
                </a:endParaRPr>
              </a:p>
            </p:txBody>
          </p:sp>
          <p:sp>
            <p:nvSpPr>
              <p:cNvPr id="99" name="Google Shape;83;p13">
                <a:extLst>
                  <a:ext uri="{FF2B5EF4-FFF2-40B4-BE49-F238E27FC236}">
                    <a16:creationId xmlns:a16="http://schemas.microsoft.com/office/drawing/2014/main" id="{7CC642AA-5BBD-1D98-D80E-A38E343674B4}"/>
                  </a:ext>
                </a:extLst>
              </p:cNvPr>
              <p:cNvSpPr/>
              <p:nvPr/>
            </p:nvSpPr>
            <p:spPr>
              <a:xfrm>
                <a:off x="2822657" y="4503947"/>
                <a:ext cx="560865" cy="301752"/>
              </a:xfrm>
              <a:prstGeom prst="roundRect">
                <a:avLst>
                  <a:gd name="adj" fmla="val 16667"/>
                </a:avLst>
              </a:prstGeom>
              <a:solidFill>
                <a:srgbClr val="E69138"/>
              </a:solid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err="1">
                    <a:latin typeface="Tenorite" pitchFamily="2" charset="0"/>
                  </a:rPr>
                  <a:t>WebGPU</a:t>
                </a:r>
                <a:endParaRPr sz="700" dirty="0">
                  <a:latin typeface="Tenorite" pitchFamily="2" charset="0"/>
                </a:endParaRPr>
              </a:p>
            </p:txBody>
          </p:sp>
        </p:grpSp>
        <p:grpSp>
          <p:nvGrpSpPr>
            <p:cNvPr id="113" name="Group 112">
              <a:extLst>
                <a:ext uri="{FF2B5EF4-FFF2-40B4-BE49-F238E27FC236}">
                  <a16:creationId xmlns:a16="http://schemas.microsoft.com/office/drawing/2014/main" id="{2C256417-F45F-F18A-81CC-A2B343876DAE}"/>
                </a:ext>
              </a:extLst>
            </p:cNvPr>
            <p:cNvGrpSpPr/>
            <p:nvPr/>
          </p:nvGrpSpPr>
          <p:grpSpPr>
            <a:xfrm>
              <a:off x="803407" y="1990962"/>
              <a:ext cx="2660864" cy="307991"/>
              <a:chOff x="892258" y="4503947"/>
              <a:chExt cx="2491264" cy="307991"/>
            </a:xfrm>
            <a:solidFill>
              <a:schemeClr val="accent4">
                <a:lumMod val="40000"/>
                <a:lumOff val="60000"/>
              </a:schemeClr>
            </a:solidFill>
          </p:grpSpPr>
          <p:sp>
            <p:nvSpPr>
              <p:cNvPr id="114" name="Google Shape;81;p13">
                <a:extLst>
                  <a:ext uri="{FF2B5EF4-FFF2-40B4-BE49-F238E27FC236}">
                    <a16:creationId xmlns:a16="http://schemas.microsoft.com/office/drawing/2014/main" id="{7C46FE0B-9FD6-0F36-3D90-23B662579AEB}"/>
                  </a:ext>
                </a:extLst>
              </p:cNvPr>
              <p:cNvSpPr/>
              <p:nvPr/>
            </p:nvSpPr>
            <p:spPr>
              <a:xfrm>
                <a:off x="892258" y="4508147"/>
                <a:ext cx="560666" cy="301752"/>
              </a:xfrm>
              <a:prstGeom prst="roundRect">
                <a:avLst>
                  <a:gd name="adj" fmla="val 16667"/>
                </a:avLst>
              </a:prstGeom>
              <a:grp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Widget</a:t>
                </a:r>
              </a:p>
            </p:txBody>
          </p:sp>
          <p:sp>
            <p:nvSpPr>
              <p:cNvPr id="115" name="Google Shape;83;p13">
                <a:extLst>
                  <a:ext uri="{FF2B5EF4-FFF2-40B4-BE49-F238E27FC236}">
                    <a16:creationId xmlns:a16="http://schemas.microsoft.com/office/drawing/2014/main" id="{0506910B-0E09-7B0E-1FD4-0E54F6888561}"/>
                  </a:ext>
                </a:extLst>
              </p:cNvPr>
              <p:cNvSpPr/>
              <p:nvPr/>
            </p:nvSpPr>
            <p:spPr>
              <a:xfrm>
                <a:off x="1536227" y="4508153"/>
                <a:ext cx="560865" cy="301752"/>
              </a:xfrm>
              <a:prstGeom prst="roundRect">
                <a:avLst>
                  <a:gd name="adj" fmla="val 16667"/>
                </a:avLst>
              </a:prstGeom>
              <a:grp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Layout</a:t>
                </a:r>
                <a:endParaRPr sz="700" dirty="0">
                  <a:latin typeface="Tenorite" pitchFamily="2" charset="0"/>
                </a:endParaRPr>
              </a:p>
            </p:txBody>
          </p:sp>
          <p:sp>
            <p:nvSpPr>
              <p:cNvPr id="116" name="Google Shape;83;p13">
                <a:extLst>
                  <a:ext uri="{FF2B5EF4-FFF2-40B4-BE49-F238E27FC236}">
                    <a16:creationId xmlns:a16="http://schemas.microsoft.com/office/drawing/2014/main" id="{EF37AC9D-E2D2-8766-43CB-D38714AAE3CB}"/>
                  </a:ext>
                </a:extLst>
              </p:cNvPr>
              <p:cNvSpPr/>
              <p:nvPr/>
            </p:nvSpPr>
            <p:spPr>
              <a:xfrm>
                <a:off x="2179442" y="4510186"/>
                <a:ext cx="560865" cy="301752"/>
              </a:xfrm>
              <a:prstGeom prst="roundRect">
                <a:avLst>
                  <a:gd name="adj" fmla="val 16667"/>
                </a:avLst>
              </a:prstGeom>
              <a:grp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State</a:t>
                </a:r>
                <a:r>
                  <a:rPr lang="zh-CN" altLang="en-US" sz="700" dirty="0">
                    <a:latin typeface="Tenorite" pitchFamily="2" charset="0"/>
                  </a:rPr>
                  <a:t> </a:t>
                </a:r>
                <a:r>
                  <a:rPr lang="en-US" altLang="zh-CN" sz="700" dirty="0" err="1">
                    <a:latin typeface="Tenorite" pitchFamily="2" charset="0"/>
                  </a:rPr>
                  <a:t>Mgmt</a:t>
                </a:r>
                <a:endParaRPr sz="700" dirty="0">
                  <a:latin typeface="Tenorite" pitchFamily="2" charset="0"/>
                </a:endParaRPr>
              </a:p>
            </p:txBody>
          </p:sp>
          <p:sp>
            <p:nvSpPr>
              <p:cNvPr id="117" name="Google Shape;83;p13">
                <a:extLst>
                  <a:ext uri="{FF2B5EF4-FFF2-40B4-BE49-F238E27FC236}">
                    <a16:creationId xmlns:a16="http://schemas.microsoft.com/office/drawing/2014/main" id="{9E5FC565-2CB0-CCED-BD6E-DC48DE2988ED}"/>
                  </a:ext>
                </a:extLst>
              </p:cNvPr>
              <p:cNvSpPr/>
              <p:nvPr/>
            </p:nvSpPr>
            <p:spPr>
              <a:xfrm>
                <a:off x="2822657" y="4503947"/>
                <a:ext cx="560865" cy="301752"/>
              </a:xfrm>
              <a:prstGeom prst="roundRect">
                <a:avLst>
                  <a:gd name="adj" fmla="val 16667"/>
                </a:avLst>
              </a:prstGeom>
              <a:grpFill/>
              <a:ln w="9525" cap="flat" cmpd="sng">
                <a:no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altLang="zh-CN" sz="700" dirty="0">
                    <a:latin typeface="Tenorite" pitchFamily="2" charset="0"/>
                  </a:rPr>
                  <a:t>Callback</a:t>
                </a:r>
                <a:endParaRPr sz="700" dirty="0">
                  <a:latin typeface="Tenorite" pitchFamily="2" charset="0"/>
                </a:endParaRPr>
              </a:p>
            </p:txBody>
          </p:sp>
        </p:grpSp>
        <p:cxnSp>
          <p:nvCxnSpPr>
            <p:cNvPr id="127" name="Google Shape;69;p13">
              <a:extLst>
                <a:ext uri="{FF2B5EF4-FFF2-40B4-BE49-F238E27FC236}">
                  <a16:creationId xmlns:a16="http://schemas.microsoft.com/office/drawing/2014/main" id="{EE141FB4-5D12-517E-9488-0FD3E02D430D}"/>
                </a:ext>
              </a:extLst>
            </p:cNvPr>
            <p:cNvCxnSpPr>
              <a:cxnSpLocks/>
            </p:cNvCxnSpPr>
            <p:nvPr/>
          </p:nvCxnSpPr>
          <p:spPr>
            <a:xfrm flipH="1">
              <a:off x="2106530" y="4813098"/>
              <a:ext cx="4293" cy="213333"/>
            </a:xfrm>
            <a:prstGeom prst="straightConnector1">
              <a:avLst/>
            </a:prstGeom>
            <a:noFill/>
            <a:ln w="9525" cap="flat" cmpd="sng">
              <a:solidFill>
                <a:srgbClr val="000000"/>
              </a:solidFill>
              <a:prstDash val="solid"/>
              <a:round/>
              <a:headEnd type="none" w="med" len="med"/>
              <a:tailEnd type="triangle" w="med" len="med"/>
            </a:ln>
          </p:spPr>
        </p:cxnSp>
        <p:cxnSp>
          <p:nvCxnSpPr>
            <p:cNvPr id="128" name="Google Shape;69;p13">
              <a:extLst>
                <a:ext uri="{FF2B5EF4-FFF2-40B4-BE49-F238E27FC236}">
                  <a16:creationId xmlns:a16="http://schemas.microsoft.com/office/drawing/2014/main" id="{731F57FD-28E8-E342-B0BB-D9CC295FF5C1}"/>
                </a:ext>
              </a:extLst>
            </p:cNvPr>
            <p:cNvCxnSpPr>
              <a:cxnSpLocks/>
            </p:cNvCxnSpPr>
            <p:nvPr/>
          </p:nvCxnSpPr>
          <p:spPr>
            <a:xfrm flipH="1">
              <a:off x="2089966" y="5641359"/>
              <a:ext cx="4293" cy="213333"/>
            </a:xfrm>
            <a:prstGeom prst="straightConnector1">
              <a:avLst/>
            </a:prstGeom>
            <a:noFill/>
            <a:ln w="9525" cap="flat" cmpd="sng">
              <a:solidFill>
                <a:srgbClr val="000000"/>
              </a:solidFill>
              <a:prstDash val="solid"/>
              <a:round/>
              <a:headEnd type="none" w="med" len="med"/>
              <a:tailEnd type="triangle" w="med" len="med"/>
            </a:ln>
          </p:spPr>
        </p:cxnSp>
        <p:sp>
          <p:nvSpPr>
            <p:cNvPr id="139" name="Google Shape;55;p13">
              <a:extLst>
                <a:ext uri="{FF2B5EF4-FFF2-40B4-BE49-F238E27FC236}">
                  <a16:creationId xmlns:a16="http://schemas.microsoft.com/office/drawing/2014/main" id="{96A9C6A5-1B70-0EB6-775B-CA0309501CE0}"/>
                </a:ext>
              </a:extLst>
            </p:cNvPr>
            <p:cNvSpPr/>
            <p:nvPr/>
          </p:nvSpPr>
          <p:spPr>
            <a:xfrm>
              <a:off x="4453051" y="2754834"/>
              <a:ext cx="1503035" cy="699743"/>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altLang="zh-CN" sz="1050" b="1" dirty="0">
                  <a:latin typeface="Tenorite" pitchFamily="2" charset="0"/>
                </a:rPr>
                <a:t>Language</a:t>
              </a:r>
              <a:r>
                <a:rPr lang="zh-CN" altLang="en-US" sz="1050" b="1" dirty="0">
                  <a:latin typeface="Tenorite" pitchFamily="2" charset="0"/>
                </a:rPr>
                <a:t> </a:t>
              </a:r>
              <a:r>
                <a:rPr lang="en-US" altLang="zh-CN" sz="1050" b="1" dirty="0">
                  <a:latin typeface="Tenorite" pitchFamily="2" charset="0"/>
                </a:rPr>
                <a:t>Runtime</a:t>
              </a:r>
              <a:r>
                <a:rPr lang="zh-CN" altLang="en-US" sz="1050" b="1" dirty="0">
                  <a:latin typeface="Tenorite" pitchFamily="2" charset="0"/>
                </a:rPr>
                <a:t> </a:t>
              </a:r>
              <a:endParaRPr lang="en-US" altLang="zh-CN" sz="1050" b="1" dirty="0">
                <a:latin typeface="Tenorite" pitchFamily="2" charset="0"/>
              </a:endParaRPr>
            </a:p>
            <a:p>
              <a:pPr marL="0" lvl="0" indent="0" algn="ctr" rtl="0">
                <a:spcBef>
                  <a:spcPts val="0"/>
                </a:spcBef>
                <a:spcAft>
                  <a:spcPts val="0"/>
                </a:spcAft>
                <a:buNone/>
              </a:pPr>
              <a:r>
                <a:rPr lang="en-US" altLang="zh-CN" sz="1050" b="1" dirty="0">
                  <a:latin typeface="Tenorite" pitchFamily="2" charset="0"/>
                </a:rPr>
                <a:t>(</a:t>
              </a:r>
              <a:r>
                <a:rPr lang="en-US" altLang="zh-CN" sz="1050" b="1" dirty="0" err="1">
                  <a:latin typeface="Tenorite" pitchFamily="2" charset="0"/>
                </a:rPr>
                <a:t>ArkTS</a:t>
              </a:r>
              <a:r>
                <a:rPr lang="en-US" altLang="zh-CN" sz="1050" b="1" dirty="0">
                  <a:latin typeface="Tenorite" pitchFamily="2" charset="0"/>
                </a:rPr>
                <a:t>,</a:t>
              </a:r>
              <a:r>
                <a:rPr lang="zh-CN" altLang="en-US" sz="1050" b="1" dirty="0">
                  <a:latin typeface="Tenorite" pitchFamily="2" charset="0"/>
                </a:rPr>
                <a:t> </a:t>
              </a:r>
              <a:r>
                <a:rPr lang="zh-CN" altLang="en-US" sz="1050" dirty="0">
                  <a:latin typeface="Microsoft YaHei UI" panose="020B0503020204020204" pitchFamily="34" charset="-122"/>
                  <a:ea typeface="Microsoft YaHei UI" panose="020B0503020204020204" pitchFamily="34" charset="-122"/>
                </a:rPr>
                <a:t>仓颉</a:t>
              </a:r>
              <a:r>
                <a:rPr lang="en-US" altLang="zh-CN" sz="1050" b="1" dirty="0">
                  <a:latin typeface="Tenorite" pitchFamily="2" charset="0"/>
                </a:rPr>
                <a:t>)</a:t>
              </a:r>
              <a:endParaRPr lang="en" sz="1050" b="1" dirty="0">
                <a:latin typeface="Tenorite" pitchFamily="2" charset="0"/>
              </a:endParaRPr>
            </a:p>
          </p:txBody>
        </p:sp>
        <p:cxnSp>
          <p:nvCxnSpPr>
            <p:cNvPr id="145" name="Google Shape;66;p13">
              <a:extLst>
                <a:ext uri="{FF2B5EF4-FFF2-40B4-BE49-F238E27FC236}">
                  <a16:creationId xmlns:a16="http://schemas.microsoft.com/office/drawing/2014/main" id="{B84108B3-B4D7-C104-F3F1-10A3F8D54B19}"/>
                </a:ext>
              </a:extLst>
            </p:cNvPr>
            <p:cNvCxnSpPr>
              <a:cxnSpLocks/>
              <a:stCxn id="139" idx="2"/>
              <a:endCxn id="14" idx="0"/>
            </p:cNvCxnSpPr>
            <p:nvPr/>
          </p:nvCxnSpPr>
          <p:spPr>
            <a:xfrm>
              <a:off x="5204569" y="3454577"/>
              <a:ext cx="0" cy="314577"/>
            </a:xfrm>
            <a:prstGeom prst="straightConnector1">
              <a:avLst/>
            </a:prstGeom>
            <a:noFill/>
            <a:ln w="9525" cap="flat" cmpd="sng">
              <a:solidFill>
                <a:srgbClr val="000000"/>
              </a:solidFill>
              <a:prstDash val="solid"/>
              <a:round/>
              <a:headEnd type="triangle" w="med" len="med"/>
              <a:tailEnd type="triangle" w="med" len="med"/>
            </a:ln>
          </p:spPr>
        </p:cxnSp>
        <p:cxnSp>
          <p:nvCxnSpPr>
            <p:cNvPr id="153" name="Google Shape;66;p13">
              <a:extLst>
                <a:ext uri="{FF2B5EF4-FFF2-40B4-BE49-F238E27FC236}">
                  <a16:creationId xmlns:a16="http://schemas.microsoft.com/office/drawing/2014/main" id="{056D5D2B-9E89-2371-61AA-D0BF58AD7B76}"/>
                </a:ext>
              </a:extLst>
            </p:cNvPr>
            <p:cNvCxnSpPr>
              <a:cxnSpLocks/>
              <a:stCxn id="139" idx="1"/>
            </p:cNvCxnSpPr>
            <p:nvPr/>
          </p:nvCxnSpPr>
          <p:spPr>
            <a:xfrm flipH="1">
              <a:off x="3581397" y="3104706"/>
              <a:ext cx="871654" cy="10306"/>
            </a:xfrm>
            <a:prstGeom prst="straightConnector1">
              <a:avLst/>
            </a:prstGeom>
            <a:noFill/>
            <a:ln w="9525" cap="flat" cmpd="sng">
              <a:solidFill>
                <a:srgbClr val="000000"/>
              </a:solidFill>
              <a:prstDash val="solid"/>
              <a:round/>
              <a:headEnd type="triangle" w="med" len="med"/>
              <a:tailEnd type="triangle" w="med" len="med"/>
            </a:ln>
          </p:spPr>
        </p:cxnSp>
        <p:cxnSp>
          <p:nvCxnSpPr>
            <p:cNvPr id="156" name="Google Shape;66;p13">
              <a:extLst>
                <a:ext uri="{FF2B5EF4-FFF2-40B4-BE49-F238E27FC236}">
                  <a16:creationId xmlns:a16="http://schemas.microsoft.com/office/drawing/2014/main" id="{9AF7AD52-4FBB-456A-5406-D8594B014EBB}"/>
                </a:ext>
              </a:extLst>
            </p:cNvPr>
            <p:cNvCxnSpPr>
              <a:cxnSpLocks/>
            </p:cNvCxnSpPr>
            <p:nvPr/>
          </p:nvCxnSpPr>
          <p:spPr>
            <a:xfrm flipH="1">
              <a:off x="3570339" y="4519941"/>
              <a:ext cx="871654" cy="10306"/>
            </a:xfrm>
            <a:prstGeom prst="straightConnector1">
              <a:avLst/>
            </a:prstGeom>
            <a:noFill/>
            <a:ln w="9525" cap="flat" cmpd="sng">
              <a:solidFill>
                <a:srgbClr val="000000"/>
              </a:solidFill>
              <a:prstDash val="solid"/>
              <a:round/>
              <a:headEnd type="triangle" w="med" len="med"/>
              <a:tailEnd type="triangle" w="med" len="med"/>
            </a:ln>
          </p:spPr>
        </p:cxnSp>
        <p:cxnSp>
          <p:nvCxnSpPr>
            <p:cNvPr id="159" name="Elbow Connector 158">
              <a:extLst>
                <a:ext uri="{FF2B5EF4-FFF2-40B4-BE49-F238E27FC236}">
                  <a16:creationId xmlns:a16="http://schemas.microsoft.com/office/drawing/2014/main" id="{A3F264A2-4E71-ABFB-8E70-F4540DD01C22}"/>
                </a:ext>
              </a:extLst>
            </p:cNvPr>
            <p:cNvCxnSpPr>
              <a:stCxn id="5" idx="3"/>
              <a:endCxn id="14" idx="1"/>
            </p:cNvCxnSpPr>
            <p:nvPr/>
          </p:nvCxnSpPr>
          <p:spPr>
            <a:xfrm>
              <a:off x="3570339" y="3360580"/>
              <a:ext cx="882712" cy="980125"/>
            </a:xfrm>
            <a:prstGeom prst="bentConnector3">
              <a:avLst/>
            </a:prstGeom>
            <a:noFill/>
            <a:ln w="9525" cap="flat" cmpd="sng">
              <a:solidFill>
                <a:srgbClr val="000000"/>
              </a:solidFill>
              <a:prstDash val="solid"/>
              <a:round/>
              <a:headEnd type="triangle" w="med" len="med"/>
              <a:tailEnd type="triangle" w="med" len="med"/>
            </a:ln>
          </p:spPr>
        </p:cxnSp>
      </p:grpSp>
      <p:sp>
        <p:nvSpPr>
          <p:cNvPr id="26" name="Content Placeholder 2">
            <a:extLst>
              <a:ext uri="{FF2B5EF4-FFF2-40B4-BE49-F238E27FC236}">
                <a16:creationId xmlns:a16="http://schemas.microsoft.com/office/drawing/2014/main" id="{FB21E930-C526-4178-A58C-701E64E16B41}"/>
              </a:ext>
            </a:extLst>
          </p:cNvPr>
          <p:cNvSpPr>
            <a:spLocks noGrp="1"/>
          </p:cNvSpPr>
          <p:nvPr>
            <p:ph idx="1"/>
          </p:nvPr>
        </p:nvSpPr>
        <p:spPr>
          <a:xfrm>
            <a:off x="8600666" y="1325180"/>
            <a:ext cx="3346164" cy="4966289"/>
          </a:xfrm>
          <a:prstGeom prst="roundRect">
            <a:avLst/>
          </a:prstGeom>
          <a:solidFill>
            <a:schemeClr val="accent4">
              <a:lumMod val="60000"/>
              <a:lumOff val="40000"/>
            </a:schemeClr>
          </a:solidFill>
        </p:spPr>
        <p:txBody>
          <a:bodyPr>
            <a:normAutofit lnSpcReduction="10000"/>
          </a:bodyPr>
          <a:lstStyle/>
          <a:p>
            <a:pPr marL="0" indent="0">
              <a:lnSpc>
                <a:spcPct val="100000"/>
              </a:lnSpc>
              <a:buNone/>
            </a:pPr>
            <a:r>
              <a:rPr lang="en-US" altLang="zh-CN" sz="1200" b="1" dirty="0">
                <a:latin typeface="Microsoft YaHei UI" panose="020B0503020204020204" pitchFamily="34" charset="-122"/>
                <a:ea typeface="Microsoft YaHei UI" panose="020B0503020204020204" pitchFamily="34" charset="-122"/>
              </a:rPr>
              <a:t>2023</a:t>
            </a:r>
            <a:r>
              <a:rPr lang="zh-CN" altLang="en-US" sz="1200" b="1" dirty="0">
                <a:latin typeface="Microsoft YaHei UI" panose="020B0503020204020204" pitchFamily="34" charset="-122"/>
                <a:ea typeface="Microsoft YaHei UI" panose="020B0503020204020204" pitchFamily="34" charset="-122"/>
              </a:rPr>
              <a:t> 合作成果</a:t>
            </a:r>
            <a:endParaRPr lang="en-US" altLang="zh-CN" sz="1200" b="1" dirty="0">
              <a:latin typeface="Microsoft YaHei UI" panose="020B0503020204020204" pitchFamily="34" charset="-122"/>
              <a:ea typeface="Microsoft YaHei UI" panose="020B0503020204020204" pitchFamily="34" charset="-122"/>
            </a:endParaRPr>
          </a:p>
          <a:p>
            <a:pPr>
              <a:lnSpc>
                <a:spcPct val="100000"/>
              </a:lnSpc>
            </a:pPr>
            <a:r>
              <a:rPr lang="en-US" sz="1200" dirty="0">
                <a:latin typeface="Microsoft YaHei UI Light" panose="020B0502040204020203" pitchFamily="34" charset="-122"/>
                <a:ea typeface="Microsoft YaHei UI Light" panose="020B0502040204020203" pitchFamily="34" charset="-122"/>
              </a:rPr>
              <a:t>实现了</a:t>
            </a:r>
            <a:r>
              <a:rPr lang="en-US" altLang="zh-CN" sz="1200" dirty="0">
                <a:latin typeface="Microsoft YaHei UI Light" panose="020B0502040204020203" pitchFamily="34" charset="-122"/>
                <a:ea typeface="Microsoft YaHei UI Light" panose="020B0502040204020203" pitchFamily="34" charset="-122"/>
              </a:rPr>
              <a:t>5</a:t>
            </a:r>
            <a:r>
              <a:rPr lang="zh-CN" altLang="en-US" sz="1200" dirty="0">
                <a:latin typeface="Microsoft YaHei UI Light" panose="020B0502040204020203" pitchFamily="34" charset="-122"/>
                <a:ea typeface="Microsoft YaHei UI Light" panose="020B0502040204020203" pitchFamily="34" charset="-122"/>
              </a:rPr>
              <a:t>个典型</a:t>
            </a:r>
            <a:r>
              <a:rPr lang="en-US" altLang="zh-CN" sz="1200" dirty="0">
                <a:latin typeface="Microsoft YaHei UI Light" panose="020B0502040204020203" pitchFamily="34" charset="-122"/>
                <a:ea typeface="Microsoft YaHei UI Light" panose="020B0502040204020203" pitchFamily="34" charset="-122"/>
              </a:rPr>
              <a:t>benchmark App</a:t>
            </a:r>
            <a:r>
              <a:rPr lang="zh-CN" altLang="en-US" sz="1200" dirty="0">
                <a:latin typeface="Microsoft YaHei UI Light" panose="020B0502040204020203" pitchFamily="34" charset="-122"/>
                <a:ea typeface="Microsoft YaHei UI Light" panose="020B0502040204020203" pitchFamily="34" charset="-122"/>
              </a:rPr>
              <a:t>（淘宝、微信、抖音、动画、图形处理），用于</a:t>
            </a:r>
            <a:r>
              <a:rPr lang="en-US" altLang="zh-CN" sz="1200" dirty="0" err="1">
                <a:latin typeface="Microsoft YaHei UI Light" panose="020B0502040204020203" pitchFamily="34" charset="-122"/>
                <a:ea typeface="Microsoft YaHei UI Light" panose="020B0502040204020203" pitchFamily="34" charset="-122"/>
              </a:rPr>
              <a:t>Makepad</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UI</a:t>
            </a:r>
            <a:r>
              <a:rPr lang="zh-CN" altLang="en-US" sz="1200" dirty="0">
                <a:latin typeface="Microsoft YaHei UI Light" panose="020B0502040204020203" pitchFamily="34" charset="-122"/>
                <a:ea typeface="Microsoft YaHei UI Light" panose="020B0502040204020203" pitchFamily="34" charset="-122"/>
              </a:rPr>
              <a:t> 性能评测（</a:t>
            </a:r>
            <a:r>
              <a:rPr lang="en-US" altLang="zh-CN" sz="1200" dirty="0" err="1">
                <a:latin typeface="Microsoft YaHei UI Light" panose="020B0502040204020203" pitchFamily="34" charset="-122"/>
                <a:ea typeface="Microsoft YaHei UI Light" panose="020B0502040204020203" pitchFamily="34" charset="-122"/>
              </a:rPr>
              <a:t>ArikUI</a:t>
            </a:r>
            <a:r>
              <a:rPr lang="en-US" altLang="zh-CN" sz="1200" dirty="0">
                <a:latin typeface="Microsoft YaHei UI Light" panose="020B0502040204020203" pitchFamily="34" charset="-122"/>
                <a:ea typeface="Microsoft YaHei UI Light" panose="020B0502040204020203" pitchFamily="34" charset="-122"/>
              </a:rPr>
              <a:t>-X</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Android</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iOS</a:t>
            </a:r>
            <a:r>
              <a:rPr lang="zh-CN" altLang="en-US" sz="1200" dirty="0">
                <a:latin typeface="Microsoft YaHei UI Light" panose="020B0502040204020203" pitchFamily="34" charset="-122"/>
                <a:ea typeface="Microsoft YaHei UI Light" panose="020B0502040204020203" pitchFamily="34" charset="-122"/>
              </a:rPr>
              <a:t>）</a:t>
            </a:r>
            <a:endParaRPr lang="en-US" altLang="zh-CN" sz="1200" dirty="0">
              <a:latin typeface="Microsoft YaHei UI Light" panose="020B0502040204020203" pitchFamily="34" charset="-122"/>
              <a:ea typeface="Microsoft YaHei UI Light" panose="020B0502040204020203" pitchFamily="34" charset="-122"/>
            </a:endParaRP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性能目标超越</a:t>
            </a:r>
            <a:r>
              <a:rPr lang="en-US" altLang="zh-CN" sz="1200" dirty="0">
                <a:latin typeface="Microsoft YaHei UI Light" panose="020B0502040204020203" pitchFamily="34" charset="-122"/>
                <a:ea typeface="Microsoft YaHei UI Light" panose="020B0502040204020203" pitchFamily="34" charset="-122"/>
              </a:rPr>
              <a:t>Android</a:t>
            </a:r>
            <a:r>
              <a:rPr lang="zh-CN" altLang="en-US" sz="1200" dirty="0">
                <a:latin typeface="Microsoft YaHei UI Light" panose="020B0502040204020203" pitchFamily="34" charset="-122"/>
                <a:ea typeface="Microsoft YaHei UI Light" panose="020B0502040204020203" pitchFamily="34" charset="-122"/>
              </a:rPr>
              <a:t>和</a:t>
            </a:r>
            <a:r>
              <a:rPr lang="en-US" altLang="zh-CN" sz="1200" dirty="0">
                <a:latin typeface="Microsoft YaHei UI Light" panose="020B0502040204020203" pitchFamily="34" charset="-122"/>
                <a:ea typeface="Microsoft YaHei UI Light" panose="020B0502040204020203" pitchFamily="34" charset="-122"/>
              </a:rPr>
              <a:t>iOS</a:t>
            </a:r>
            <a:r>
              <a:rPr lang="zh-CN" altLang="en-US" sz="1200" dirty="0">
                <a:latin typeface="Microsoft YaHei UI Light" panose="020B0502040204020203" pitchFamily="34" charset="-122"/>
                <a:ea typeface="Microsoft YaHei UI Light" panose="020B0502040204020203" pitchFamily="34" charset="-122"/>
              </a:rPr>
              <a:t>的原生</a:t>
            </a:r>
            <a:r>
              <a:rPr lang="en-US" altLang="zh-CN" sz="1200" dirty="0">
                <a:latin typeface="Microsoft YaHei UI Light" panose="020B0502040204020203" pitchFamily="34" charset="-122"/>
                <a:ea typeface="Microsoft YaHei UI Light" panose="020B0502040204020203" pitchFamily="34" charset="-122"/>
              </a:rPr>
              <a:t>benchmark</a:t>
            </a:r>
            <a:r>
              <a:rPr lang="zh-CN" altLang="en-US" sz="1200" dirty="0">
                <a:latin typeface="Microsoft YaHei UI Light" panose="020B0502040204020203" pitchFamily="34" charset="-122"/>
                <a:ea typeface="Microsoft YaHei UI Light" panose="020B0502040204020203" pitchFamily="34" charset="-122"/>
              </a:rPr>
              <a:t>应用（</a:t>
            </a:r>
            <a:r>
              <a:rPr lang="en-US" altLang="zh-CN" sz="1200" dirty="0">
                <a:latin typeface="Microsoft YaHei UI Light" panose="020B0502040204020203" pitchFamily="34" charset="-122"/>
                <a:ea typeface="Microsoft YaHei UI Light" panose="020B0502040204020203" pitchFamily="34" charset="-122"/>
              </a:rPr>
              <a:t>CPU</a:t>
            </a:r>
            <a:r>
              <a:rPr lang="zh-CN" altLang="en-US" sz="1200" dirty="0">
                <a:latin typeface="Microsoft YaHei UI Light" panose="020B0502040204020203" pitchFamily="34" charset="-122"/>
                <a:ea typeface="Microsoft YaHei UI Light" panose="020B0502040204020203" pitchFamily="34" charset="-122"/>
              </a:rPr>
              <a:t>，内存，</a:t>
            </a:r>
            <a:r>
              <a:rPr lang="en-US" altLang="zh-CN" sz="1200" dirty="0">
                <a:latin typeface="Microsoft YaHei UI Light" panose="020B0502040204020203" pitchFamily="34" charset="-122"/>
                <a:ea typeface="Microsoft YaHei UI Light" panose="020B0502040204020203" pitchFamily="34" charset="-122"/>
              </a:rPr>
              <a:t>GPU</a:t>
            </a:r>
            <a:r>
              <a:rPr lang="zh-CN" altLang="en-US" sz="1200" dirty="0">
                <a:latin typeface="Microsoft YaHei UI Light" panose="020B0502040204020203" pitchFamily="34" charset="-122"/>
                <a:ea typeface="Microsoft YaHei UI Light" panose="020B0502040204020203" pitchFamily="34" charset="-122"/>
              </a:rPr>
              <a:t>）</a:t>
            </a:r>
            <a:endParaRPr lang="en-US" altLang="zh-CN" sz="1200" dirty="0">
              <a:latin typeface="Microsoft YaHei UI Light" panose="020B0502040204020203" pitchFamily="34" charset="-122"/>
              <a:ea typeface="Microsoft YaHei UI Light" panose="020B0502040204020203" pitchFamily="34" charset="-122"/>
            </a:endParaRPr>
          </a:p>
          <a:p>
            <a:pPr marL="0" indent="0">
              <a:lnSpc>
                <a:spcPct val="100000"/>
              </a:lnSpc>
              <a:buNone/>
            </a:pPr>
            <a:r>
              <a:rPr lang="en-US" altLang="zh-CN" sz="1200" b="1" dirty="0">
                <a:latin typeface="Microsoft YaHei UI" panose="020B0503020204020204" pitchFamily="34" charset="-122"/>
                <a:ea typeface="Microsoft YaHei UI" panose="020B0503020204020204" pitchFamily="34" charset="-122"/>
              </a:rPr>
              <a:t>2024</a:t>
            </a:r>
            <a:r>
              <a:rPr lang="zh-CN" altLang="en-US" sz="1200" b="1" dirty="0">
                <a:latin typeface="Microsoft YaHei UI" panose="020B0503020204020204" pitchFamily="34" charset="-122"/>
                <a:ea typeface="Microsoft YaHei UI" panose="020B0503020204020204" pitchFamily="34" charset="-122"/>
              </a:rPr>
              <a:t> 合作计划</a:t>
            </a:r>
            <a:endParaRPr lang="en-US" altLang="zh-CN" sz="1200" b="1" dirty="0">
              <a:latin typeface="Microsoft YaHei UI" panose="020B0503020204020204" pitchFamily="34" charset="-122"/>
              <a:ea typeface="Microsoft YaHei UI" panose="020B0503020204020204" pitchFamily="34" charset="-122"/>
            </a:endParaRP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通过合作完善</a:t>
            </a:r>
            <a:r>
              <a:rPr lang="en-US" altLang="zh-CN" sz="1200" dirty="0">
                <a:latin typeface="Microsoft YaHei UI Light" panose="020B0502040204020203" pitchFamily="34" charset="-122"/>
                <a:ea typeface="Microsoft YaHei UI Light" panose="020B0502040204020203" pitchFamily="34" charset="-122"/>
              </a:rPr>
              <a:t>OH</a:t>
            </a:r>
            <a:r>
              <a:rPr lang="zh-CN" altLang="en-US" sz="1200" dirty="0">
                <a:latin typeface="Microsoft YaHei UI Light" panose="020B0502040204020203" pitchFamily="34" charset="-122"/>
                <a:ea typeface="Microsoft YaHei UI Light" panose="020B0502040204020203" pitchFamily="34" charset="-122"/>
              </a:rPr>
              <a:t>的</a:t>
            </a:r>
            <a:r>
              <a:rPr lang="en-US" altLang="zh-CN" sz="1200" dirty="0">
                <a:latin typeface="Microsoft YaHei UI Light" panose="020B0502040204020203" pitchFamily="34" charset="-122"/>
                <a:ea typeface="Microsoft YaHei UI Light" panose="020B0502040204020203" pitchFamily="34" charset="-122"/>
              </a:rPr>
              <a:t>App</a:t>
            </a:r>
            <a:r>
              <a:rPr lang="zh-CN" altLang="en-US" sz="1200" dirty="0">
                <a:latin typeface="Microsoft YaHei UI Light" panose="020B0502040204020203" pitchFamily="34" charset="-122"/>
                <a:ea typeface="Microsoft YaHei UI Light" panose="020B0502040204020203" pitchFamily="34" charset="-122"/>
              </a:rPr>
              <a:t>性能数据获取和解析能力，集成</a:t>
            </a:r>
            <a:r>
              <a:rPr lang="en-US" altLang="zh-CN" sz="1200" dirty="0" err="1">
                <a:latin typeface="Microsoft YaHei UI Light" panose="020B0502040204020203" pitchFamily="34" charset="-122"/>
                <a:ea typeface="Microsoft YaHei UI Light" panose="020B0502040204020203" pitchFamily="34" charset="-122"/>
              </a:rPr>
              <a:t>perfetto</a:t>
            </a:r>
            <a:endParaRPr lang="en-US" altLang="zh-CN" sz="1200" dirty="0">
              <a:latin typeface="Microsoft YaHei UI Light" panose="020B0502040204020203" pitchFamily="34" charset="-122"/>
              <a:ea typeface="Microsoft YaHei UI Light" panose="020B0502040204020203" pitchFamily="34" charset="-122"/>
            </a:endParaRP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进一步评测</a:t>
            </a:r>
            <a:r>
              <a:rPr lang="en-US" altLang="zh-CN" sz="1200" dirty="0">
                <a:latin typeface="Microsoft YaHei UI Light" panose="020B0502040204020203" pitchFamily="34" charset="-122"/>
                <a:ea typeface="Microsoft YaHei UI Light" panose="020B0502040204020203" pitchFamily="34" charset="-122"/>
              </a:rPr>
              <a:t>2D</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vector</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font</a:t>
            </a:r>
            <a:r>
              <a:rPr lang="zh-CN" altLang="en-US" sz="1200" dirty="0">
                <a:latin typeface="Microsoft YaHei UI Light" panose="020B0502040204020203" pitchFamily="34" charset="-122"/>
                <a:ea typeface="Microsoft YaHei UI Light" panose="020B0502040204020203" pitchFamily="34" charset="-122"/>
              </a:rPr>
              <a:t>，动画渲染性能，持续改进</a:t>
            </a:r>
            <a:r>
              <a:rPr lang="en-US" altLang="zh-CN" sz="1200" dirty="0">
                <a:latin typeface="Microsoft YaHei UI Light" panose="020B0502040204020203" pitchFamily="34" charset="-122"/>
                <a:ea typeface="Microsoft YaHei UI Light" panose="020B0502040204020203" pitchFamily="34" charset="-122"/>
              </a:rPr>
              <a:t>GPU</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renderer</a:t>
            </a:r>
            <a:r>
              <a:rPr lang="zh-CN" altLang="en-US" sz="1200" dirty="0">
                <a:latin typeface="Microsoft YaHei UI Light" panose="020B0502040204020203" pitchFamily="34" charset="-122"/>
                <a:ea typeface="Microsoft YaHei UI Light" panose="020B0502040204020203" pitchFamily="34" charset="-122"/>
              </a:rPr>
              <a:t>，对标</a:t>
            </a:r>
            <a:r>
              <a:rPr lang="en-US" altLang="zh-CN" sz="1200" dirty="0" err="1">
                <a:latin typeface="Microsoft YaHei UI Light" panose="020B0502040204020203" pitchFamily="34" charset="-122"/>
                <a:ea typeface="Microsoft YaHei UI Light" panose="020B0502040204020203" pitchFamily="34" charset="-122"/>
              </a:rPr>
              <a:t>Skia</a:t>
            </a:r>
            <a:r>
              <a:rPr lang="zh-CN" altLang="en-US" sz="1200" dirty="0">
                <a:latin typeface="Microsoft YaHei UI Light" panose="020B0502040204020203" pitchFamily="34" charset="-122"/>
                <a:ea typeface="Microsoft YaHei UI Light" panose="020B0502040204020203" pitchFamily="34" charset="-122"/>
              </a:rPr>
              <a:t>下一代</a:t>
            </a:r>
            <a:r>
              <a:rPr lang="en-US" altLang="zh-CN" sz="1200" dirty="0">
                <a:latin typeface="Microsoft YaHei UI Light" panose="020B0502040204020203" pitchFamily="34" charset="-122"/>
                <a:ea typeface="Microsoft YaHei UI Light" panose="020B0502040204020203" pitchFamily="34" charset="-122"/>
              </a:rPr>
              <a:t>GPU</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renderer</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err="1">
                <a:latin typeface="Microsoft YaHei UI Light" panose="020B0502040204020203" pitchFamily="34" charset="-122"/>
                <a:ea typeface="Microsoft YaHei UI Light" panose="020B0502040204020203" pitchFamily="34" charset="-122"/>
              </a:rPr>
              <a:t>Vello</a:t>
            </a:r>
            <a:endParaRPr lang="en-US" altLang="zh-CN" sz="1200" dirty="0">
              <a:latin typeface="Microsoft YaHei UI Light" panose="020B0502040204020203" pitchFamily="34" charset="-122"/>
              <a:ea typeface="Microsoft YaHei UI Light" panose="020B0502040204020203" pitchFamily="34" charset="-122"/>
            </a:endParaRP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提供完整基于</a:t>
            </a:r>
            <a:r>
              <a:rPr lang="en-US" altLang="zh-CN" sz="1200" dirty="0">
                <a:latin typeface="Microsoft YaHei UI Light" panose="020B0502040204020203" pitchFamily="34" charset="-122"/>
                <a:ea typeface="Microsoft YaHei UI Light" panose="020B0502040204020203" pitchFamily="34" charset="-122"/>
              </a:rPr>
              <a:t>Rust</a:t>
            </a:r>
            <a:r>
              <a:rPr lang="zh-CN" altLang="en-US" sz="1200" dirty="0">
                <a:latin typeface="Microsoft YaHei UI Light" panose="020B0502040204020203" pitchFamily="34" charset="-122"/>
                <a:ea typeface="Microsoft YaHei UI Light" panose="020B0502040204020203" pitchFamily="34" charset="-122"/>
              </a:rPr>
              <a:t>的</a:t>
            </a:r>
            <a:r>
              <a:rPr lang="en-US" altLang="zh-CN" sz="1200" dirty="0">
                <a:latin typeface="Microsoft YaHei UI Light" panose="020B0502040204020203" pitchFamily="34" charset="-122"/>
                <a:ea typeface="Microsoft YaHei UI Light" panose="020B0502040204020203" pitchFamily="34" charset="-122"/>
              </a:rPr>
              <a:t>imperative</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UI</a:t>
            </a:r>
            <a:r>
              <a:rPr lang="zh-CN" altLang="en-US" sz="1200" dirty="0">
                <a:latin typeface="Microsoft YaHei UI Light" panose="020B0502040204020203" pitchFamily="34" charset="-122"/>
                <a:ea typeface="Microsoft YaHei UI Light" panose="020B0502040204020203" pitchFamily="34" charset="-122"/>
              </a:rPr>
              <a:t>编程的框架，对标 </a:t>
            </a:r>
            <a:r>
              <a:rPr lang="en-US" altLang="zh-CN" sz="1200" dirty="0">
                <a:latin typeface="Microsoft YaHei UI Light" panose="020B0502040204020203" pitchFamily="34" charset="-122"/>
                <a:ea typeface="Microsoft YaHei UI Light" panose="020B0502040204020203" pitchFamily="34" charset="-122"/>
              </a:rPr>
              <a:t>Android</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XML</a:t>
            </a:r>
            <a:r>
              <a:rPr lang="zh-CN" altLang="en-US" sz="1200" dirty="0">
                <a:latin typeface="Microsoft YaHei UI Light" panose="020B0502040204020203" pitchFamily="34" charset="-122"/>
                <a:ea typeface="Microsoft YaHei UI Light" panose="020B0502040204020203" pitchFamily="34" charset="-122"/>
              </a:rPr>
              <a:t>和</a:t>
            </a:r>
            <a:r>
              <a:rPr lang="en-US" altLang="zh-CN" sz="1200" dirty="0" err="1">
                <a:latin typeface="Microsoft YaHei UI Light" panose="020B0502040204020203" pitchFamily="34" charset="-122"/>
                <a:ea typeface="Microsoft YaHei UI Light" panose="020B0502040204020203" pitchFamily="34" charset="-122"/>
              </a:rPr>
              <a:t>UIKit</a:t>
            </a:r>
            <a:r>
              <a:rPr lang="zh-CN" altLang="en-US" sz="1200" dirty="0">
                <a:latin typeface="Microsoft YaHei UI Light" panose="020B0502040204020203" pitchFamily="34" charset="-122"/>
                <a:ea typeface="Microsoft YaHei UI Light" panose="020B0502040204020203" pitchFamily="34" charset="-122"/>
              </a:rPr>
              <a:t>，尝试支持</a:t>
            </a:r>
            <a:r>
              <a:rPr lang="en-US" altLang="zh-CN" sz="1200" dirty="0">
                <a:latin typeface="Microsoft YaHei UI Light" panose="020B0502040204020203" pitchFamily="34" charset="-122"/>
                <a:ea typeface="Microsoft YaHei UI Light" panose="020B0502040204020203" pitchFamily="34" charset="-122"/>
              </a:rPr>
              <a:t>XML</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UI</a:t>
            </a: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和</a:t>
            </a:r>
            <a:r>
              <a:rPr lang="en-US" altLang="zh-CN" sz="1200" dirty="0" err="1">
                <a:latin typeface="Microsoft YaHei UI Light" panose="020B0502040204020203" pitchFamily="34" charset="-122"/>
                <a:ea typeface="Microsoft YaHei UI Light" panose="020B0502040204020203" pitchFamily="34" charset="-122"/>
              </a:rPr>
              <a:t>ArkUI</a:t>
            </a:r>
            <a:r>
              <a:rPr lang="zh-CN" altLang="en-US" sz="1200" dirty="0">
                <a:latin typeface="Microsoft YaHei UI Light" panose="020B0502040204020203" pitchFamily="34" charset="-122"/>
                <a:ea typeface="Microsoft YaHei UI Light" panose="020B0502040204020203" pitchFamily="34" charset="-122"/>
              </a:rPr>
              <a:t>集成，取代目前基于</a:t>
            </a:r>
            <a:r>
              <a:rPr lang="en-US" altLang="zh-CN" sz="1200" dirty="0" err="1">
                <a:latin typeface="Microsoft YaHei UI Light" panose="020B0502040204020203" pitchFamily="34" charset="-122"/>
                <a:ea typeface="Microsoft YaHei UI Light" panose="020B0502040204020203" pitchFamily="34" charset="-122"/>
              </a:rPr>
              <a:t>Skia</a:t>
            </a:r>
            <a:r>
              <a:rPr lang="zh-CN" altLang="en-US" sz="1200" dirty="0">
                <a:latin typeface="Microsoft YaHei UI Light" panose="020B0502040204020203" pitchFamily="34" charset="-122"/>
                <a:ea typeface="Microsoft YaHei UI Light" panose="020B0502040204020203" pitchFamily="34" charset="-122"/>
              </a:rPr>
              <a:t>的</a:t>
            </a:r>
            <a:r>
              <a:rPr lang="en-US" altLang="zh-CN" sz="1200" dirty="0">
                <a:latin typeface="Microsoft YaHei UI Light" panose="020B0502040204020203" pitchFamily="34" charset="-122"/>
                <a:ea typeface="Microsoft YaHei UI Light" panose="020B0502040204020203" pitchFamily="34" charset="-122"/>
              </a:rPr>
              <a:t>UI</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Engine</a:t>
            </a:r>
            <a:r>
              <a:rPr lang="zh-CN" altLang="en-US" sz="1200" dirty="0">
                <a:latin typeface="Microsoft YaHei UI Light" panose="020B0502040204020203" pitchFamily="34" charset="-122"/>
                <a:ea typeface="Microsoft YaHei UI Light" panose="020B0502040204020203" pitchFamily="34" charset="-122"/>
              </a:rPr>
              <a:t>，用于端到端性能评测</a:t>
            </a:r>
            <a:endParaRPr lang="en-US" altLang="zh-CN" sz="1200" dirty="0">
              <a:latin typeface="Microsoft YaHei UI Light" panose="020B0502040204020203" pitchFamily="34" charset="-122"/>
              <a:ea typeface="Microsoft YaHei UI Light" panose="020B0502040204020203" pitchFamily="34" charset="-122"/>
            </a:endParaRPr>
          </a:p>
          <a:p>
            <a:pPr>
              <a:lnSpc>
                <a:spcPct val="100000"/>
              </a:lnSpc>
            </a:pPr>
            <a:r>
              <a:rPr lang="zh-CN" altLang="en-US" sz="1200" dirty="0">
                <a:latin typeface="Microsoft YaHei UI Light" panose="020B0502040204020203" pitchFamily="34" charset="-122"/>
                <a:ea typeface="Microsoft YaHei UI Light" panose="020B0502040204020203" pitchFamily="34" charset="-122"/>
              </a:rPr>
              <a:t>提供完整的跨平台（</a:t>
            </a:r>
            <a:r>
              <a:rPr lang="en-US" altLang="zh-CN" sz="1200" dirty="0">
                <a:latin typeface="Microsoft YaHei UI Light" panose="020B0502040204020203" pitchFamily="34" charset="-122"/>
                <a:ea typeface="Microsoft YaHei UI Light" panose="020B0502040204020203" pitchFamily="34" charset="-122"/>
              </a:rPr>
              <a:t>Android</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iOS</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OH</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Desktop</a:t>
            </a:r>
            <a:r>
              <a:rPr lang="zh-CN" altLang="en-US" sz="1200" dirty="0">
                <a:latin typeface="Microsoft YaHei UI Light" panose="020B0502040204020203" pitchFamily="34" charset="-122"/>
                <a:ea typeface="Microsoft YaHei UI Light" panose="020B0502040204020203" pitchFamily="34" charset="-122"/>
              </a:rPr>
              <a:t>）</a:t>
            </a:r>
            <a:r>
              <a:rPr lang="en-US" altLang="zh-CN" sz="1200" dirty="0">
                <a:latin typeface="Microsoft YaHei UI Light" panose="020B0502040204020203" pitchFamily="34" charset="-122"/>
                <a:ea typeface="Microsoft YaHei UI Light" panose="020B0502040204020203" pitchFamily="34" charset="-122"/>
              </a:rPr>
              <a:t>UI</a:t>
            </a:r>
            <a:r>
              <a:rPr lang="zh-CN" altLang="en-US" sz="1200" dirty="0">
                <a:latin typeface="Microsoft YaHei UI Light" panose="020B0502040204020203" pitchFamily="34" charset="-122"/>
                <a:ea typeface="Microsoft YaHei UI Light" panose="020B0502040204020203" pitchFamily="34" charset="-122"/>
              </a:rPr>
              <a:t> </a:t>
            </a:r>
            <a:r>
              <a:rPr lang="en-US" altLang="zh-CN" sz="1200" dirty="0">
                <a:latin typeface="Microsoft YaHei UI Light" panose="020B0502040204020203" pitchFamily="34" charset="-122"/>
                <a:ea typeface="Microsoft YaHei UI Light" panose="020B0502040204020203" pitchFamily="34" charset="-122"/>
              </a:rPr>
              <a:t>Engine</a:t>
            </a:r>
            <a:r>
              <a:rPr lang="zh-CN" altLang="en-US" sz="1200" dirty="0">
                <a:latin typeface="Microsoft YaHei UI Light" panose="020B0502040204020203" pitchFamily="34" charset="-122"/>
                <a:ea typeface="Microsoft YaHei UI Light" panose="020B0502040204020203" pitchFamily="34" charset="-122"/>
              </a:rPr>
              <a:t>能力</a:t>
            </a:r>
            <a:endParaRPr lang="en-US" altLang="zh-CN" sz="1200" dirty="0">
              <a:latin typeface="Microsoft YaHei UI Light" panose="020B0502040204020203" pitchFamily="34" charset="-122"/>
              <a:ea typeface="Microsoft YaHei UI Light" panose="020B0502040204020203" pitchFamily="34" charset="-122"/>
            </a:endParaRPr>
          </a:p>
          <a:p>
            <a:pPr>
              <a:lnSpc>
                <a:spcPct val="100000"/>
              </a:lnSpc>
            </a:pPr>
            <a:endParaRPr lang="en-US" sz="1200" dirty="0">
              <a:latin typeface="Microsoft YaHei UI Light" panose="020B0502040204020203" pitchFamily="34" charset="-122"/>
              <a:ea typeface="Microsoft YaHei UI Light" panose="020B0502040204020203" pitchFamily="34" charset="-122"/>
            </a:endParaRPr>
          </a:p>
        </p:txBody>
      </p:sp>
      <p:cxnSp>
        <p:nvCxnSpPr>
          <p:cNvPr id="33" name="Google Shape;54;p13">
            <a:extLst>
              <a:ext uri="{FF2B5EF4-FFF2-40B4-BE49-F238E27FC236}">
                <a16:creationId xmlns:a16="http://schemas.microsoft.com/office/drawing/2014/main" id="{C9CBB5FD-C769-6996-12D2-A2D49E9AE98E}"/>
              </a:ext>
            </a:extLst>
          </p:cNvPr>
          <p:cNvCxnSpPr>
            <a:cxnSpLocks/>
          </p:cNvCxnSpPr>
          <p:nvPr/>
        </p:nvCxnSpPr>
        <p:spPr>
          <a:xfrm flipH="1">
            <a:off x="4442357" y="3081543"/>
            <a:ext cx="417856" cy="0"/>
          </a:xfrm>
          <a:prstGeom prst="straightConnector1">
            <a:avLst/>
          </a:prstGeom>
          <a:noFill/>
          <a:ln w="9525" cap="flat" cmpd="sng">
            <a:solidFill>
              <a:srgbClr val="000000"/>
            </a:solidFill>
            <a:prstDash val="solid"/>
            <a:round/>
            <a:headEnd type="triangle" w="med" len="med"/>
            <a:tailEnd type="triangle" w="med" len="med"/>
          </a:ln>
        </p:spPr>
      </p:cxnSp>
    </p:spTree>
    <p:extLst>
      <p:ext uri="{BB962C8B-B14F-4D97-AF65-F5344CB8AC3E}">
        <p14:creationId xmlns:p14="http://schemas.microsoft.com/office/powerpoint/2010/main" val="59058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9E7D-3B24-1D26-6537-571EF2F10F52}"/>
              </a:ext>
            </a:extLst>
          </p:cNvPr>
          <p:cNvSpPr>
            <a:spLocks noGrp="1"/>
          </p:cNvSpPr>
          <p:nvPr>
            <p:ph type="title"/>
          </p:nvPr>
        </p:nvSpPr>
        <p:spPr/>
        <p:txBody>
          <a:bodyPr>
            <a:noAutofit/>
          </a:bodyPr>
          <a:lstStyle/>
          <a:p>
            <a:r>
              <a:rPr lang="en-US" altLang="zh-CN" sz="2800" i="0" dirty="0">
                <a:effectLst/>
              </a:rPr>
              <a:t>Servo</a:t>
            </a:r>
            <a:r>
              <a:rPr lang="en-US" altLang="zh-CN" sz="2800" dirty="0"/>
              <a:t>:</a:t>
            </a:r>
            <a:r>
              <a:rPr lang="zh-CN" altLang="en-US" sz="2800" dirty="0"/>
              <a:t> </a:t>
            </a:r>
            <a:r>
              <a:rPr lang="en-US" sz="2800" i="0" dirty="0">
                <a:solidFill>
                  <a:srgbClr val="4FC066"/>
                </a:solidFill>
                <a:effectLst/>
              </a:rPr>
              <a:t>embeddable</a:t>
            </a:r>
            <a:r>
              <a:rPr lang="en-US" altLang="zh-CN" sz="2800" i="0" dirty="0">
                <a:effectLst/>
              </a:rPr>
              <a:t>,</a:t>
            </a:r>
            <a:r>
              <a:rPr lang="zh-CN" altLang="en-US" sz="2800" i="0" dirty="0">
                <a:effectLst/>
              </a:rPr>
              <a:t> </a:t>
            </a:r>
            <a:r>
              <a:rPr lang="en-US" sz="2800" i="0" dirty="0">
                <a:solidFill>
                  <a:srgbClr val="209E9B"/>
                </a:solidFill>
                <a:effectLst/>
              </a:rPr>
              <a:t>independent</a:t>
            </a:r>
            <a:r>
              <a:rPr lang="en-US" altLang="zh-CN" sz="2800" i="0" dirty="0">
                <a:effectLst/>
              </a:rPr>
              <a:t>, </a:t>
            </a:r>
            <a:r>
              <a:rPr lang="en-US" sz="2800" i="0" dirty="0">
                <a:solidFill>
                  <a:srgbClr val="F03278"/>
                </a:solidFill>
                <a:effectLst/>
              </a:rPr>
              <a:t>memory safe</a:t>
            </a:r>
            <a:r>
              <a:rPr lang="en-US" altLang="zh-CN" sz="2800" i="0" dirty="0">
                <a:effectLst/>
              </a:rPr>
              <a:t>,</a:t>
            </a:r>
            <a:r>
              <a:rPr lang="zh-CN" altLang="en-US" sz="2800" i="0" dirty="0">
                <a:effectLst/>
              </a:rPr>
              <a:t> </a:t>
            </a:r>
            <a:r>
              <a:rPr lang="en-US" sz="2800" i="0" dirty="0">
                <a:solidFill>
                  <a:srgbClr val="F68243"/>
                </a:solidFill>
                <a:effectLst/>
              </a:rPr>
              <a:t>modular</a:t>
            </a:r>
            <a:r>
              <a:rPr lang="en-US" altLang="zh-CN" sz="2800" i="0" dirty="0">
                <a:effectLst/>
              </a:rPr>
              <a:t>, </a:t>
            </a:r>
            <a:r>
              <a:rPr lang="en-US" sz="2800" i="0" dirty="0">
                <a:solidFill>
                  <a:srgbClr val="FAAE30"/>
                </a:solidFill>
                <a:effectLst/>
              </a:rPr>
              <a:t>parallel</a:t>
            </a:r>
            <a:r>
              <a:rPr lang="en-US" altLang="zh-CN" sz="2800" i="0" dirty="0">
                <a:effectLst/>
              </a:rPr>
              <a:t>,</a:t>
            </a:r>
            <a:r>
              <a:rPr lang="zh-CN" altLang="en-US" sz="2800" i="0" dirty="0">
                <a:solidFill>
                  <a:srgbClr val="FAAE30"/>
                </a:solidFill>
                <a:effectLst/>
              </a:rPr>
              <a:t> </a:t>
            </a:r>
            <a:r>
              <a:rPr lang="en-US" altLang="zh-CN" sz="2800" i="0" dirty="0" err="1">
                <a:solidFill>
                  <a:schemeClr val="accent2">
                    <a:lumMod val="75000"/>
                  </a:schemeClr>
                </a:solidFill>
                <a:effectLst/>
              </a:rPr>
              <a:t>webview</a:t>
            </a:r>
            <a:r>
              <a:rPr lang="zh-CN" altLang="en-US" sz="2800" i="0" dirty="0">
                <a:solidFill>
                  <a:schemeClr val="accent2">
                    <a:lumMod val="75000"/>
                  </a:schemeClr>
                </a:solidFill>
                <a:effectLst/>
              </a:rPr>
              <a:t> </a:t>
            </a:r>
            <a:r>
              <a:rPr lang="en-US" altLang="zh-CN" sz="2800" i="0" dirty="0">
                <a:solidFill>
                  <a:schemeClr val="accent2">
                    <a:lumMod val="75000"/>
                  </a:schemeClr>
                </a:solidFill>
                <a:effectLst/>
              </a:rPr>
              <a:t>engine</a:t>
            </a:r>
            <a:endParaRPr lang="en-US" sz="2800" dirty="0">
              <a:solidFill>
                <a:schemeClr val="accent2">
                  <a:lumMod val="75000"/>
                </a:schemeClr>
              </a:solidFill>
            </a:endParaRPr>
          </a:p>
        </p:txBody>
      </p:sp>
      <p:grpSp>
        <p:nvGrpSpPr>
          <p:cNvPr id="8" name="Group 7">
            <a:extLst>
              <a:ext uri="{FF2B5EF4-FFF2-40B4-BE49-F238E27FC236}">
                <a16:creationId xmlns:a16="http://schemas.microsoft.com/office/drawing/2014/main" id="{E38B4BD8-8AF1-7388-9E59-E3D32A60B194}"/>
              </a:ext>
            </a:extLst>
          </p:cNvPr>
          <p:cNvGrpSpPr/>
          <p:nvPr/>
        </p:nvGrpSpPr>
        <p:grpSpPr>
          <a:xfrm>
            <a:off x="893869" y="3061252"/>
            <a:ext cx="6411392" cy="2512778"/>
            <a:chOff x="605634" y="2877551"/>
            <a:chExt cx="6990822" cy="2974775"/>
          </a:xfrm>
        </p:grpSpPr>
        <p:sp>
          <p:nvSpPr>
            <p:cNvPr id="5" name="Rounded Rectangle 4">
              <a:extLst>
                <a:ext uri="{FF2B5EF4-FFF2-40B4-BE49-F238E27FC236}">
                  <a16:creationId xmlns:a16="http://schemas.microsoft.com/office/drawing/2014/main" id="{E0D1DDFE-9452-28A2-353A-DC6AB63DBA21}"/>
                </a:ext>
              </a:extLst>
            </p:cNvPr>
            <p:cNvSpPr/>
            <p:nvPr/>
          </p:nvSpPr>
          <p:spPr>
            <a:xfrm>
              <a:off x="605634" y="2877551"/>
              <a:ext cx="3336231"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Constellation</a:t>
              </a:r>
              <a:endParaRPr lang="en-US" sz="1200" dirty="0">
                <a:latin typeface="Tenorite" pitchFamily="2" charset="0"/>
              </a:endParaRPr>
            </a:p>
          </p:txBody>
        </p:sp>
        <p:sp>
          <p:nvSpPr>
            <p:cNvPr id="11" name="Rounded Rectangle 10">
              <a:extLst>
                <a:ext uri="{FF2B5EF4-FFF2-40B4-BE49-F238E27FC236}">
                  <a16:creationId xmlns:a16="http://schemas.microsoft.com/office/drawing/2014/main" id="{1F6041D2-8C28-8C8F-4BC4-07E20FE2C28D}"/>
                </a:ext>
              </a:extLst>
            </p:cNvPr>
            <p:cNvSpPr/>
            <p:nvPr/>
          </p:nvSpPr>
          <p:spPr>
            <a:xfrm>
              <a:off x="605635" y="3640773"/>
              <a:ext cx="2316459"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Compositor</a:t>
              </a:r>
              <a:endParaRPr lang="en-US" sz="1200" dirty="0">
                <a:latin typeface="Tenorite" pitchFamily="2" charset="0"/>
              </a:endParaRPr>
            </a:p>
          </p:txBody>
        </p:sp>
        <p:grpSp>
          <p:nvGrpSpPr>
            <p:cNvPr id="23" name="Group 22">
              <a:extLst>
                <a:ext uri="{FF2B5EF4-FFF2-40B4-BE49-F238E27FC236}">
                  <a16:creationId xmlns:a16="http://schemas.microsoft.com/office/drawing/2014/main" id="{1C8589D6-44ED-6E29-F8F7-5160B6AA9BF7}"/>
                </a:ext>
              </a:extLst>
            </p:cNvPr>
            <p:cNvGrpSpPr/>
            <p:nvPr/>
          </p:nvGrpSpPr>
          <p:grpSpPr>
            <a:xfrm>
              <a:off x="1954032" y="4404176"/>
              <a:ext cx="1987833" cy="684928"/>
              <a:chOff x="6626087" y="4849422"/>
              <a:chExt cx="3863007" cy="684928"/>
            </a:xfrm>
            <a:solidFill>
              <a:schemeClr val="accent5">
                <a:lumMod val="75000"/>
              </a:schemeClr>
            </a:solidFill>
          </p:grpSpPr>
          <p:sp>
            <p:nvSpPr>
              <p:cNvPr id="7" name="Rounded Rectangle 6">
                <a:extLst>
                  <a:ext uri="{FF2B5EF4-FFF2-40B4-BE49-F238E27FC236}">
                    <a16:creationId xmlns:a16="http://schemas.microsoft.com/office/drawing/2014/main" id="{D5C8343D-B3D8-27E3-A87D-8DF94B423A62}"/>
                  </a:ext>
                </a:extLst>
              </p:cNvPr>
              <p:cNvSpPr/>
              <p:nvPr/>
            </p:nvSpPr>
            <p:spPr>
              <a:xfrm>
                <a:off x="8620538" y="4849422"/>
                <a:ext cx="1868556" cy="68492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Path</a:t>
                </a:r>
              </a:p>
              <a:p>
                <a:pPr algn="ctr"/>
                <a:r>
                  <a:rPr lang="en-US" altLang="zh-CN" sz="1200" dirty="0">
                    <a:latin typeface="Tenorite" pitchFamily="2" charset="0"/>
                  </a:rPr>
                  <a:t>finder</a:t>
                </a:r>
                <a:endParaRPr lang="en-US" sz="1200" dirty="0">
                  <a:latin typeface="Tenorite" pitchFamily="2" charset="0"/>
                </a:endParaRPr>
              </a:p>
            </p:txBody>
          </p:sp>
          <p:sp>
            <p:nvSpPr>
              <p:cNvPr id="12" name="Rounded Rectangle 11">
                <a:extLst>
                  <a:ext uri="{FF2B5EF4-FFF2-40B4-BE49-F238E27FC236}">
                    <a16:creationId xmlns:a16="http://schemas.microsoft.com/office/drawing/2014/main" id="{AB044A45-4DDE-1B0E-1DFD-6EB5B5D553E9}"/>
                  </a:ext>
                </a:extLst>
              </p:cNvPr>
              <p:cNvSpPr/>
              <p:nvPr/>
            </p:nvSpPr>
            <p:spPr>
              <a:xfrm>
                <a:off x="6626087" y="4849422"/>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p>
              <a:p>
                <a:pPr algn="ctr"/>
                <a:r>
                  <a:rPr lang="en-US" altLang="zh-CN" sz="1200" dirty="0">
                    <a:latin typeface="Tenorite" pitchFamily="2" charset="0"/>
                  </a:rPr>
                  <a:t>render</a:t>
                </a:r>
                <a:endParaRPr lang="en-US" sz="1200" dirty="0">
                  <a:latin typeface="Tenorite" pitchFamily="2" charset="0"/>
                </a:endParaRPr>
              </a:p>
            </p:txBody>
          </p:sp>
        </p:grpSp>
        <p:sp>
          <p:nvSpPr>
            <p:cNvPr id="15" name="Rounded Rectangle 14">
              <a:extLst>
                <a:ext uri="{FF2B5EF4-FFF2-40B4-BE49-F238E27FC236}">
                  <a16:creationId xmlns:a16="http://schemas.microsoft.com/office/drawing/2014/main" id="{2EE7147F-0369-4FF7-7F28-ABCD38109AC3}"/>
                </a:ext>
              </a:extLst>
            </p:cNvPr>
            <p:cNvSpPr/>
            <p:nvPr/>
          </p:nvSpPr>
          <p:spPr>
            <a:xfrm>
              <a:off x="1954032" y="5167398"/>
              <a:ext cx="1987833"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r>
                <a:rPr lang="zh-CN" altLang="en-US" sz="1200" dirty="0">
                  <a:latin typeface="Tenorite" pitchFamily="2" charset="0"/>
                </a:rPr>
                <a:t> </a:t>
              </a:r>
              <a:r>
                <a:rPr lang="en-US" altLang="zh-CN" sz="1200" dirty="0">
                  <a:latin typeface="Tenorite" pitchFamily="2" charset="0"/>
                </a:rPr>
                <a:t>App</a:t>
              </a:r>
              <a:r>
                <a:rPr lang="zh-CN" altLang="en-US" sz="1200" dirty="0">
                  <a:latin typeface="Tenorite" pitchFamily="2" charset="0"/>
                </a:rPr>
                <a:t> 统一</a:t>
              </a:r>
              <a:endParaRPr lang="en-US" altLang="zh-CN" sz="1200" dirty="0">
                <a:latin typeface="Tenorite" pitchFamily="2" charset="0"/>
              </a:endParaRPr>
            </a:p>
            <a:p>
              <a:pPr algn="ctr"/>
              <a:r>
                <a:rPr lang="en-US" altLang="zh-CN" sz="1200" dirty="0">
                  <a:latin typeface="Tenorite" pitchFamily="2" charset="0"/>
                </a:rPr>
                <a:t>UI</a:t>
              </a:r>
              <a:r>
                <a:rPr lang="zh-CN" altLang="en-US" sz="1200" dirty="0">
                  <a:latin typeface="Tenorite" pitchFamily="2" charset="0"/>
                </a:rPr>
                <a:t> </a:t>
              </a:r>
              <a:r>
                <a:rPr lang="en-US" altLang="zh-CN" sz="1200" dirty="0">
                  <a:latin typeface="Tenorite" pitchFamily="2" charset="0"/>
                </a:rPr>
                <a:t>Engine</a:t>
              </a:r>
              <a:r>
                <a:rPr lang="zh-CN" altLang="en-US" sz="1200" dirty="0">
                  <a:latin typeface="Tenorite" pitchFamily="2" charset="0"/>
                </a:rPr>
                <a:t> </a:t>
              </a:r>
              <a:r>
                <a:rPr lang="en-US" altLang="zh-CN" sz="1200" dirty="0">
                  <a:latin typeface="Tenorite" pitchFamily="2" charset="0"/>
                </a:rPr>
                <a:t>(</a:t>
              </a:r>
              <a:r>
                <a:rPr lang="en-US" altLang="zh-CN" sz="1200" dirty="0" err="1">
                  <a:latin typeface="Tenorite" pitchFamily="2" charset="0"/>
                </a:rPr>
                <a:t>Skia</a:t>
              </a:r>
              <a:r>
                <a:rPr lang="en-US" altLang="zh-CN" sz="1200" dirty="0">
                  <a:latin typeface="Tenorite" pitchFamily="2" charset="0"/>
                </a:rPr>
                <a:t>)</a:t>
              </a:r>
              <a:endParaRPr lang="en-US" sz="1200" dirty="0">
                <a:latin typeface="Tenorite" pitchFamily="2" charset="0"/>
              </a:endParaRPr>
            </a:p>
          </p:txBody>
        </p:sp>
        <p:grpSp>
          <p:nvGrpSpPr>
            <p:cNvPr id="26" name="Group 25">
              <a:extLst>
                <a:ext uri="{FF2B5EF4-FFF2-40B4-BE49-F238E27FC236}">
                  <a16:creationId xmlns:a16="http://schemas.microsoft.com/office/drawing/2014/main" id="{531A3776-4E95-32B9-B412-8EE9B656DAA4}"/>
                </a:ext>
              </a:extLst>
            </p:cNvPr>
            <p:cNvGrpSpPr/>
            <p:nvPr/>
          </p:nvGrpSpPr>
          <p:grpSpPr>
            <a:xfrm>
              <a:off x="4467265" y="2877551"/>
              <a:ext cx="2316460" cy="1445708"/>
              <a:chOff x="6765230" y="2051996"/>
              <a:chExt cx="3091069" cy="1719469"/>
            </a:xfrm>
          </p:grpSpPr>
          <p:sp>
            <p:nvSpPr>
              <p:cNvPr id="25" name="Rounded Rectangle 24">
                <a:extLst>
                  <a:ext uri="{FF2B5EF4-FFF2-40B4-BE49-F238E27FC236}">
                    <a16:creationId xmlns:a16="http://schemas.microsoft.com/office/drawing/2014/main" id="{E76B5A32-1DD7-CF84-039E-B3482AEF4077}"/>
                  </a:ext>
                </a:extLst>
              </p:cNvPr>
              <p:cNvSpPr/>
              <p:nvPr/>
            </p:nvSpPr>
            <p:spPr>
              <a:xfrm>
                <a:off x="6765230" y="2051996"/>
                <a:ext cx="3091069" cy="1719469"/>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1200" dirty="0">
                    <a:latin typeface="Tenorite" pitchFamily="2" charset="0"/>
                  </a:rPr>
                  <a:t>Content</a:t>
                </a:r>
                <a:r>
                  <a:rPr lang="zh-CN" altLang="en-US" sz="1200" dirty="0">
                    <a:latin typeface="Tenorite" pitchFamily="2" charset="0"/>
                  </a:rPr>
                  <a:t> </a:t>
                </a:r>
                <a:r>
                  <a:rPr lang="en-US" altLang="zh-CN" sz="1200" dirty="0">
                    <a:latin typeface="Tenorite" pitchFamily="2" charset="0"/>
                  </a:rPr>
                  <a:t>Thread</a:t>
                </a:r>
                <a:endParaRPr lang="en-US" sz="1200" dirty="0">
                  <a:latin typeface="Tenorite" pitchFamily="2" charset="0"/>
                </a:endParaRPr>
              </a:p>
            </p:txBody>
          </p:sp>
          <p:grpSp>
            <p:nvGrpSpPr>
              <p:cNvPr id="21" name="Group 20">
                <a:extLst>
                  <a:ext uri="{FF2B5EF4-FFF2-40B4-BE49-F238E27FC236}">
                    <a16:creationId xmlns:a16="http://schemas.microsoft.com/office/drawing/2014/main" id="{6220C6CB-C699-3A50-88DB-3D971277AA75}"/>
                  </a:ext>
                </a:extLst>
              </p:cNvPr>
              <p:cNvGrpSpPr/>
              <p:nvPr/>
            </p:nvGrpSpPr>
            <p:grpSpPr>
              <a:xfrm>
                <a:off x="7084962" y="2488095"/>
                <a:ext cx="2537791" cy="1067591"/>
                <a:chOff x="901148" y="2662023"/>
                <a:chExt cx="3916017" cy="1510313"/>
              </a:xfrm>
              <a:solidFill>
                <a:schemeClr val="accent4">
                  <a:lumMod val="60000"/>
                  <a:lumOff val="40000"/>
                </a:schemeClr>
              </a:solidFill>
            </p:grpSpPr>
            <p:sp>
              <p:nvSpPr>
                <p:cNvPr id="17" name="Rounded Rectangle 16">
                  <a:extLst>
                    <a:ext uri="{FF2B5EF4-FFF2-40B4-BE49-F238E27FC236}">
                      <a16:creationId xmlns:a16="http://schemas.microsoft.com/office/drawing/2014/main" id="{327CF5F9-BAFA-E1A7-E2B4-764147943F93}"/>
                    </a:ext>
                  </a:extLst>
                </p:cNvPr>
                <p:cNvSpPr/>
                <p:nvPr/>
              </p:nvSpPr>
              <p:spPr>
                <a:xfrm>
                  <a:off x="2948609"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JS</a:t>
                  </a:r>
                  <a:r>
                    <a:rPr lang="zh-CN" altLang="en-US" sz="1200" dirty="0">
                      <a:solidFill>
                        <a:schemeClr val="tx1"/>
                      </a:solidFill>
                      <a:latin typeface="Tenorite" pitchFamily="2" charset="0"/>
                    </a:rPr>
                    <a:t> </a:t>
                  </a:r>
                  <a:r>
                    <a:rPr lang="en-US" altLang="zh-CN" sz="1200" dirty="0">
                      <a:solidFill>
                        <a:schemeClr val="tx1"/>
                      </a:solidFill>
                      <a:latin typeface="Tenorite" pitchFamily="2" charset="0"/>
                    </a:rPr>
                    <a:t>Engine</a:t>
                  </a:r>
                  <a:endParaRPr lang="en-US" sz="1200" dirty="0">
                    <a:solidFill>
                      <a:schemeClr val="tx1"/>
                    </a:solidFill>
                    <a:latin typeface="Tenorite" pitchFamily="2" charset="0"/>
                  </a:endParaRPr>
                </a:p>
              </p:txBody>
            </p:sp>
            <p:sp>
              <p:nvSpPr>
                <p:cNvPr id="18" name="Rounded Rectangle 17">
                  <a:extLst>
                    <a:ext uri="{FF2B5EF4-FFF2-40B4-BE49-F238E27FC236}">
                      <a16:creationId xmlns:a16="http://schemas.microsoft.com/office/drawing/2014/main" id="{3D65A911-FBCF-08A8-79C6-B0AE5CBDC0FA}"/>
                    </a:ext>
                  </a:extLst>
                </p:cNvPr>
                <p:cNvSpPr/>
                <p:nvPr/>
              </p:nvSpPr>
              <p:spPr>
                <a:xfrm>
                  <a:off x="2948609" y="2662023"/>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Tenorite" pitchFamily="2" charset="0"/>
                    </a:rPr>
                    <a:t>WebAPI</a:t>
                  </a:r>
                  <a:endParaRPr lang="en-US" sz="1200" dirty="0">
                    <a:solidFill>
                      <a:schemeClr val="tx1"/>
                    </a:solidFill>
                    <a:latin typeface="Tenorite" pitchFamily="2" charset="0"/>
                  </a:endParaRPr>
                </a:p>
              </p:txBody>
            </p:sp>
            <p:sp>
              <p:nvSpPr>
                <p:cNvPr id="19" name="Rounded Rectangle 18">
                  <a:extLst>
                    <a:ext uri="{FF2B5EF4-FFF2-40B4-BE49-F238E27FC236}">
                      <a16:creationId xmlns:a16="http://schemas.microsoft.com/office/drawing/2014/main" id="{A785D481-9121-B38B-CEED-50D05D2381F6}"/>
                    </a:ext>
                  </a:extLst>
                </p:cNvPr>
                <p:cNvSpPr/>
                <p:nvPr/>
              </p:nvSpPr>
              <p:spPr>
                <a:xfrm>
                  <a:off x="901148" y="2664117"/>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Script</a:t>
                  </a:r>
                  <a:endParaRPr lang="en-US" sz="1200" dirty="0">
                    <a:solidFill>
                      <a:schemeClr val="tx1"/>
                    </a:solidFill>
                    <a:latin typeface="Tenorite" pitchFamily="2" charset="0"/>
                  </a:endParaRPr>
                </a:p>
              </p:txBody>
            </p:sp>
            <p:sp>
              <p:nvSpPr>
                <p:cNvPr id="20" name="Rounded Rectangle 19">
                  <a:extLst>
                    <a:ext uri="{FF2B5EF4-FFF2-40B4-BE49-F238E27FC236}">
                      <a16:creationId xmlns:a16="http://schemas.microsoft.com/office/drawing/2014/main" id="{37B88232-63B2-154C-E72D-0459AD7E2303}"/>
                    </a:ext>
                  </a:extLst>
                </p:cNvPr>
                <p:cNvSpPr/>
                <p:nvPr/>
              </p:nvSpPr>
              <p:spPr>
                <a:xfrm>
                  <a:off x="901148"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Layout</a:t>
                  </a:r>
                  <a:endParaRPr lang="en-US" sz="1200" dirty="0">
                    <a:solidFill>
                      <a:schemeClr val="tx1"/>
                    </a:solidFill>
                    <a:latin typeface="Tenorite" pitchFamily="2" charset="0"/>
                  </a:endParaRPr>
                </a:p>
              </p:txBody>
            </p:sp>
          </p:grpSp>
        </p:grpSp>
        <p:sp>
          <p:nvSpPr>
            <p:cNvPr id="22" name="Rounded Rectangle 21">
              <a:extLst>
                <a:ext uri="{FF2B5EF4-FFF2-40B4-BE49-F238E27FC236}">
                  <a16:creationId xmlns:a16="http://schemas.microsoft.com/office/drawing/2014/main" id="{C0FB134C-4D52-788E-09E8-1911C154419F}"/>
                </a:ext>
              </a:extLst>
            </p:cNvPr>
            <p:cNvSpPr/>
            <p:nvPr/>
          </p:nvSpPr>
          <p:spPr>
            <a:xfrm>
              <a:off x="605634" y="4400863"/>
              <a:ext cx="1258946" cy="1451463"/>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Resource</a:t>
              </a:r>
              <a:r>
                <a:rPr lang="zh-CN" altLang="en-US" sz="1200" dirty="0">
                  <a:latin typeface="Tenorite" pitchFamily="2" charset="0"/>
                </a:rPr>
                <a:t> </a:t>
              </a:r>
              <a:r>
                <a:rPr lang="en-US" altLang="zh-CN" sz="1200" dirty="0">
                  <a:latin typeface="Tenorite" pitchFamily="2" charset="0"/>
                </a:rPr>
                <a:t>Manager</a:t>
              </a:r>
              <a:endParaRPr lang="en-US" sz="1200" dirty="0">
                <a:latin typeface="Tenorite" pitchFamily="2" charset="0"/>
              </a:endParaRPr>
            </a:p>
          </p:txBody>
        </p:sp>
        <p:sp>
          <p:nvSpPr>
            <p:cNvPr id="24" name="Rounded Rectangle 23">
              <a:extLst>
                <a:ext uri="{FF2B5EF4-FFF2-40B4-BE49-F238E27FC236}">
                  <a16:creationId xmlns:a16="http://schemas.microsoft.com/office/drawing/2014/main" id="{992F9E3F-4010-6E98-8373-059B941D55C6}"/>
                </a:ext>
              </a:extLst>
            </p:cNvPr>
            <p:cNvSpPr/>
            <p:nvPr/>
          </p:nvSpPr>
          <p:spPr>
            <a:xfrm>
              <a:off x="3038035" y="3640773"/>
              <a:ext cx="903830" cy="68492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Cache</a:t>
              </a:r>
              <a:endParaRPr lang="en-US" sz="1200" dirty="0">
                <a:latin typeface="Tenorite" pitchFamily="2" charset="0"/>
              </a:endParaRPr>
            </a:p>
          </p:txBody>
        </p:sp>
        <p:grpSp>
          <p:nvGrpSpPr>
            <p:cNvPr id="34" name="Group 33">
              <a:extLst>
                <a:ext uri="{FF2B5EF4-FFF2-40B4-BE49-F238E27FC236}">
                  <a16:creationId xmlns:a16="http://schemas.microsoft.com/office/drawing/2014/main" id="{14EB1166-8EA6-B4DC-A165-25A265C074CC}"/>
                </a:ext>
              </a:extLst>
            </p:cNvPr>
            <p:cNvGrpSpPr/>
            <p:nvPr/>
          </p:nvGrpSpPr>
          <p:grpSpPr>
            <a:xfrm>
              <a:off x="4917074" y="3288711"/>
              <a:ext cx="2316460" cy="1445708"/>
              <a:chOff x="6765230" y="2051996"/>
              <a:chExt cx="3091069" cy="1719469"/>
            </a:xfrm>
          </p:grpSpPr>
          <p:sp>
            <p:nvSpPr>
              <p:cNvPr id="35" name="Rounded Rectangle 34">
                <a:extLst>
                  <a:ext uri="{FF2B5EF4-FFF2-40B4-BE49-F238E27FC236}">
                    <a16:creationId xmlns:a16="http://schemas.microsoft.com/office/drawing/2014/main" id="{3055BD60-CCBF-AE93-E82C-1581390250B7}"/>
                  </a:ext>
                </a:extLst>
              </p:cNvPr>
              <p:cNvSpPr/>
              <p:nvPr/>
            </p:nvSpPr>
            <p:spPr>
              <a:xfrm>
                <a:off x="6765230" y="2051996"/>
                <a:ext cx="3091069" cy="1719469"/>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1200" dirty="0">
                    <a:latin typeface="Tenorite" pitchFamily="2" charset="0"/>
                  </a:rPr>
                  <a:t>Content</a:t>
                </a:r>
                <a:r>
                  <a:rPr lang="zh-CN" altLang="en-US" sz="1200" dirty="0">
                    <a:latin typeface="Tenorite" pitchFamily="2" charset="0"/>
                  </a:rPr>
                  <a:t> </a:t>
                </a:r>
                <a:r>
                  <a:rPr lang="en-US" altLang="zh-CN" sz="1200" dirty="0">
                    <a:latin typeface="Tenorite" pitchFamily="2" charset="0"/>
                  </a:rPr>
                  <a:t>Thread</a:t>
                </a:r>
                <a:endParaRPr lang="en-US" sz="1200" dirty="0">
                  <a:latin typeface="Tenorite" pitchFamily="2" charset="0"/>
                </a:endParaRPr>
              </a:p>
            </p:txBody>
          </p:sp>
          <p:grpSp>
            <p:nvGrpSpPr>
              <p:cNvPr id="36" name="Group 35">
                <a:extLst>
                  <a:ext uri="{FF2B5EF4-FFF2-40B4-BE49-F238E27FC236}">
                    <a16:creationId xmlns:a16="http://schemas.microsoft.com/office/drawing/2014/main" id="{774E1A42-EC23-46F4-0C7E-D91840F1616D}"/>
                  </a:ext>
                </a:extLst>
              </p:cNvPr>
              <p:cNvGrpSpPr/>
              <p:nvPr/>
            </p:nvGrpSpPr>
            <p:grpSpPr>
              <a:xfrm>
                <a:off x="7084962" y="2488095"/>
                <a:ext cx="2537791" cy="1067591"/>
                <a:chOff x="901148" y="2662023"/>
                <a:chExt cx="3916017" cy="1510313"/>
              </a:xfrm>
              <a:solidFill>
                <a:schemeClr val="accent4">
                  <a:lumMod val="60000"/>
                  <a:lumOff val="40000"/>
                </a:schemeClr>
              </a:solidFill>
            </p:grpSpPr>
            <p:sp>
              <p:nvSpPr>
                <p:cNvPr id="37" name="Rounded Rectangle 36">
                  <a:extLst>
                    <a:ext uri="{FF2B5EF4-FFF2-40B4-BE49-F238E27FC236}">
                      <a16:creationId xmlns:a16="http://schemas.microsoft.com/office/drawing/2014/main" id="{A21079A5-0C9F-85A6-0F55-971362A707F9}"/>
                    </a:ext>
                  </a:extLst>
                </p:cNvPr>
                <p:cNvSpPr/>
                <p:nvPr/>
              </p:nvSpPr>
              <p:spPr>
                <a:xfrm>
                  <a:off x="2948609"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JS</a:t>
                  </a:r>
                  <a:r>
                    <a:rPr lang="zh-CN" altLang="en-US" sz="1200" dirty="0">
                      <a:solidFill>
                        <a:schemeClr val="tx1"/>
                      </a:solidFill>
                      <a:latin typeface="Tenorite" pitchFamily="2" charset="0"/>
                    </a:rPr>
                    <a:t> </a:t>
                  </a:r>
                  <a:r>
                    <a:rPr lang="en-US" altLang="zh-CN" sz="1200" dirty="0">
                      <a:solidFill>
                        <a:schemeClr val="tx1"/>
                      </a:solidFill>
                      <a:latin typeface="Tenorite" pitchFamily="2" charset="0"/>
                    </a:rPr>
                    <a:t>Engine</a:t>
                  </a:r>
                  <a:endParaRPr lang="en-US" sz="1200" dirty="0">
                    <a:solidFill>
                      <a:schemeClr val="tx1"/>
                    </a:solidFill>
                    <a:latin typeface="Tenorite" pitchFamily="2" charset="0"/>
                  </a:endParaRPr>
                </a:p>
              </p:txBody>
            </p:sp>
            <p:sp>
              <p:nvSpPr>
                <p:cNvPr id="38" name="Rounded Rectangle 37">
                  <a:extLst>
                    <a:ext uri="{FF2B5EF4-FFF2-40B4-BE49-F238E27FC236}">
                      <a16:creationId xmlns:a16="http://schemas.microsoft.com/office/drawing/2014/main" id="{2DA2CE1E-6A6E-A8EF-AF5E-A2B0559DF6C7}"/>
                    </a:ext>
                  </a:extLst>
                </p:cNvPr>
                <p:cNvSpPr/>
                <p:nvPr/>
              </p:nvSpPr>
              <p:spPr>
                <a:xfrm>
                  <a:off x="2948609" y="2662023"/>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Tenorite" pitchFamily="2" charset="0"/>
                    </a:rPr>
                    <a:t>WebAPI</a:t>
                  </a:r>
                  <a:endParaRPr lang="en-US" sz="1200" dirty="0">
                    <a:solidFill>
                      <a:schemeClr val="tx1"/>
                    </a:solidFill>
                    <a:latin typeface="Tenorite" pitchFamily="2" charset="0"/>
                  </a:endParaRPr>
                </a:p>
              </p:txBody>
            </p:sp>
            <p:sp>
              <p:nvSpPr>
                <p:cNvPr id="39" name="Rounded Rectangle 38">
                  <a:extLst>
                    <a:ext uri="{FF2B5EF4-FFF2-40B4-BE49-F238E27FC236}">
                      <a16:creationId xmlns:a16="http://schemas.microsoft.com/office/drawing/2014/main" id="{51A1AC40-C874-DFB1-240C-1BAA158BE0E2}"/>
                    </a:ext>
                  </a:extLst>
                </p:cNvPr>
                <p:cNvSpPr/>
                <p:nvPr/>
              </p:nvSpPr>
              <p:spPr>
                <a:xfrm>
                  <a:off x="901148" y="2664117"/>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Script</a:t>
                  </a:r>
                  <a:endParaRPr lang="en-US" sz="1200" dirty="0">
                    <a:solidFill>
                      <a:schemeClr val="tx1"/>
                    </a:solidFill>
                    <a:latin typeface="Tenorite" pitchFamily="2" charset="0"/>
                  </a:endParaRPr>
                </a:p>
              </p:txBody>
            </p:sp>
            <p:sp>
              <p:nvSpPr>
                <p:cNvPr id="40" name="Rounded Rectangle 39">
                  <a:extLst>
                    <a:ext uri="{FF2B5EF4-FFF2-40B4-BE49-F238E27FC236}">
                      <a16:creationId xmlns:a16="http://schemas.microsoft.com/office/drawing/2014/main" id="{51DD84CA-7883-6221-0BB4-093AEDF1BE1B}"/>
                    </a:ext>
                  </a:extLst>
                </p:cNvPr>
                <p:cNvSpPr/>
                <p:nvPr/>
              </p:nvSpPr>
              <p:spPr>
                <a:xfrm>
                  <a:off x="901148"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Layout</a:t>
                  </a:r>
                  <a:endParaRPr lang="en-US" sz="1200" dirty="0">
                    <a:solidFill>
                      <a:schemeClr val="tx1"/>
                    </a:solidFill>
                    <a:latin typeface="Tenorite" pitchFamily="2" charset="0"/>
                  </a:endParaRPr>
                </a:p>
              </p:txBody>
            </p:sp>
          </p:grpSp>
        </p:grpSp>
        <p:grpSp>
          <p:nvGrpSpPr>
            <p:cNvPr id="48" name="Group 47">
              <a:extLst>
                <a:ext uri="{FF2B5EF4-FFF2-40B4-BE49-F238E27FC236}">
                  <a16:creationId xmlns:a16="http://schemas.microsoft.com/office/drawing/2014/main" id="{5B6836CD-D8C3-9938-A50F-DB1B8F5A3E0E}"/>
                </a:ext>
              </a:extLst>
            </p:cNvPr>
            <p:cNvGrpSpPr/>
            <p:nvPr/>
          </p:nvGrpSpPr>
          <p:grpSpPr>
            <a:xfrm>
              <a:off x="5279996" y="3699871"/>
              <a:ext cx="2316460" cy="1445708"/>
              <a:chOff x="6765230" y="2051996"/>
              <a:chExt cx="3091069" cy="1719469"/>
            </a:xfrm>
          </p:grpSpPr>
          <p:sp>
            <p:nvSpPr>
              <p:cNvPr id="49" name="Rounded Rectangle 48">
                <a:extLst>
                  <a:ext uri="{FF2B5EF4-FFF2-40B4-BE49-F238E27FC236}">
                    <a16:creationId xmlns:a16="http://schemas.microsoft.com/office/drawing/2014/main" id="{9C0DEA2B-D895-C61E-AEFA-CA7E111B9C1E}"/>
                  </a:ext>
                </a:extLst>
              </p:cNvPr>
              <p:cNvSpPr/>
              <p:nvPr/>
            </p:nvSpPr>
            <p:spPr>
              <a:xfrm>
                <a:off x="6765230" y="2051996"/>
                <a:ext cx="3091069" cy="1719469"/>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1200" dirty="0">
                    <a:latin typeface="Tenorite" pitchFamily="2" charset="0"/>
                  </a:rPr>
                  <a:t>Content</a:t>
                </a:r>
                <a:r>
                  <a:rPr lang="zh-CN" altLang="en-US" sz="1200" dirty="0">
                    <a:latin typeface="Tenorite" pitchFamily="2" charset="0"/>
                  </a:rPr>
                  <a:t> </a:t>
                </a:r>
                <a:r>
                  <a:rPr lang="en-US" altLang="zh-CN" sz="1200" dirty="0">
                    <a:latin typeface="Tenorite" pitchFamily="2" charset="0"/>
                  </a:rPr>
                  <a:t>Thread</a:t>
                </a:r>
                <a:endParaRPr lang="en-US" sz="1200" dirty="0">
                  <a:latin typeface="Tenorite" pitchFamily="2" charset="0"/>
                </a:endParaRPr>
              </a:p>
            </p:txBody>
          </p:sp>
          <p:grpSp>
            <p:nvGrpSpPr>
              <p:cNvPr id="50" name="Group 49">
                <a:extLst>
                  <a:ext uri="{FF2B5EF4-FFF2-40B4-BE49-F238E27FC236}">
                    <a16:creationId xmlns:a16="http://schemas.microsoft.com/office/drawing/2014/main" id="{42C4CE92-E25C-B87B-EA4D-66ED8ABBE52C}"/>
                  </a:ext>
                </a:extLst>
              </p:cNvPr>
              <p:cNvGrpSpPr/>
              <p:nvPr/>
            </p:nvGrpSpPr>
            <p:grpSpPr>
              <a:xfrm>
                <a:off x="7084962" y="2488095"/>
                <a:ext cx="2537791" cy="1067591"/>
                <a:chOff x="901148" y="2662023"/>
                <a:chExt cx="3916017" cy="1510313"/>
              </a:xfrm>
              <a:solidFill>
                <a:schemeClr val="accent4">
                  <a:lumMod val="60000"/>
                  <a:lumOff val="40000"/>
                </a:schemeClr>
              </a:solidFill>
            </p:grpSpPr>
            <p:sp>
              <p:nvSpPr>
                <p:cNvPr id="51" name="Rounded Rectangle 50">
                  <a:extLst>
                    <a:ext uri="{FF2B5EF4-FFF2-40B4-BE49-F238E27FC236}">
                      <a16:creationId xmlns:a16="http://schemas.microsoft.com/office/drawing/2014/main" id="{D46C7214-818F-94C6-BA81-2870A3EB25C9}"/>
                    </a:ext>
                  </a:extLst>
                </p:cNvPr>
                <p:cNvSpPr/>
                <p:nvPr/>
              </p:nvSpPr>
              <p:spPr>
                <a:xfrm>
                  <a:off x="2948609"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JS</a:t>
                  </a:r>
                  <a:r>
                    <a:rPr lang="zh-CN" altLang="en-US" sz="1200" dirty="0">
                      <a:solidFill>
                        <a:schemeClr val="tx1"/>
                      </a:solidFill>
                      <a:latin typeface="Tenorite" pitchFamily="2" charset="0"/>
                    </a:rPr>
                    <a:t> </a:t>
                  </a:r>
                  <a:r>
                    <a:rPr lang="en-US" altLang="zh-CN" sz="1200" dirty="0">
                      <a:solidFill>
                        <a:schemeClr val="tx1"/>
                      </a:solidFill>
                      <a:latin typeface="Tenorite" pitchFamily="2" charset="0"/>
                    </a:rPr>
                    <a:t>Engine</a:t>
                  </a:r>
                  <a:endParaRPr lang="en-US" sz="1200" dirty="0">
                    <a:solidFill>
                      <a:schemeClr val="tx1"/>
                    </a:solidFill>
                    <a:latin typeface="Tenorite" pitchFamily="2" charset="0"/>
                  </a:endParaRPr>
                </a:p>
              </p:txBody>
            </p:sp>
            <p:sp>
              <p:nvSpPr>
                <p:cNvPr id="52" name="Rounded Rectangle 51">
                  <a:extLst>
                    <a:ext uri="{FF2B5EF4-FFF2-40B4-BE49-F238E27FC236}">
                      <a16:creationId xmlns:a16="http://schemas.microsoft.com/office/drawing/2014/main" id="{3BC9E999-A7B7-BD7A-B238-A091EF944C7E}"/>
                    </a:ext>
                  </a:extLst>
                </p:cNvPr>
                <p:cNvSpPr/>
                <p:nvPr/>
              </p:nvSpPr>
              <p:spPr>
                <a:xfrm>
                  <a:off x="2948609" y="2662023"/>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Tenorite" pitchFamily="2" charset="0"/>
                    </a:rPr>
                    <a:t>WebAPI</a:t>
                  </a:r>
                  <a:endParaRPr lang="en-US" sz="1200" dirty="0">
                    <a:solidFill>
                      <a:schemeClr val="tx1"/>
                    </a:solidFill>
                    <a:latin typeface="Tenorite" pitchFamily="2" charset="0"/>
                  </a:endParaRPr>
                </a:p>
              </p:txBody>
            </p:sp>
            <p:sp>
              <p:nvSpPr>
                <p:cNvPr id="53" name="Rounded Rectangle 52">
                  <a:extLst>
                    <a:ext uri="{FF2B5EF4-FFF2-40B4-BE49-F238E27FC236}">
                      <a16:creationId xmlns:a16="http://schemas.microsoft.com/office/drawing/2014/main" id="{B0428A8F-F1F2-8758-75E2-73B657F0BBAC}"/>
                    </a:ext>
                  </a:extLst>
                </p:cNvPr>
                <p:cNvSpPr/>
                <p:nvPr/>
              </p:nvSpPr>
              <p:spPr>
                <a:xfrm>
                  <a:off x="901148" y="2664117"/>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Script</a:t>
                  </a:r>
                  <a:endParaRPr lang="en-US" sz="1200" dirty="0">
                    <a:solidFill>
                      <a:schemeClr val="tx1"/>
                    </a:solidFill>
                    <a:latin typeface="Tenorite" pitchFamily="2" charset="0"/>
                  </a:endParaRPr>
                </a:p>
              </p:txBody>
            </p:sp>
            <p:sp>
              <p:nvSpPr>
                <p:cNvPr id="54" name="Rounded Rectangle 53">
                  <a:extLst>
                    <a:ext uri="{FF2B5EF4-FFF2-40B4-BE49-F238E27FC236}">
                      <a16:creationId xmlns:a16="http://schemas.microsoft.com/office/drawing/2014/main" id="{F340CC3F-273C-D20C-7730-5C714FC9D614}"/>
                    </a:ext>
                  </a:extLst>
                </p:cNvPr>
                <p:cNvSpPr/>
                <p:nvPr/>
              </p:nvSpPr>
              <p:spPr>
                <a:xfrm>
                  <a:off x="901148" y="3487408"/>
                  <a:ext cx="1868556" cy="684928"/>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enorite" pitchFamily="2" charset="0"/>
                    </a:rPr>
                    <a:t>Layout</a:t>
                  </a:r>
                  <a:endParaRPr lang="en-US" sz="1200" dirty="0">
                    <a:solidFill>
                      <a:schemeClr val="tx1"/>
                    </a:solidFill>
                    <a:latin typeface="Tenorite" pitchFamily="2" charset="0"/>
                  </a:endParaRPr>
                </a:p>
              </p:txBody>
            </p:sp>
          </p:grpSp>
        </p:grpSp>
        <p:cxnSp>
          <p:nvCxnSpPr>
            <p:cNvPr id="59" name="Straight Arrow Connector 58">
              <a:extLst>
                <a:ext uri="{FF2B5EF4-FFF2-40B4-BE49-F238E27FC236}">
                  <a16:creationId xmlns:a16="http://schemas.microsoft.com/office/drawing/2014/main" id="{5C395A59-C955-20AB-39F4-2A719ABFC0B7}"/>
                </a:ext>
              </a:extLst>
            </p:cNvPr>
            <p:cNvCxnSpPr>
              <a:cxnSpLocks/>
            </p:cNvCxnSpPr>
            <p:nvPr/>
          </p:nvCxnSpPr>
          <p:spPr>
            <a:xfrm flipV="1">
              <a:off x="3941865" y="3119323"/>
              <a:ext cx="493538" cy="124895"/>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939303-4805-213D-064F-C03B441C2F31}"/>
                </a:ext>
              </a:extLst>
            </p:cNvPr>
            <p:cNvCxnSpPr>
              <a:cxnSpLocks/>
            </p:cNvCxnSpPr>
            <p:nvPr/>
          </p:nvCxnSpPr>
          <p:spPr>
            <a:xfrm>
              <a:off x="3947195" y="3258815"/>
              <a:ext cx="976416" cy="600098"/>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D671CF3-9F85-7709-1B6D-273F5CBFC3DD}"/>
                </a:ext>
              </a:extLst>
            </p:cNvPr>
            <p:cNvCxnSpPr>
              <a:cxnSpLocks/>
            </p:cNvCxnSpPr>
            <p:nvPr/>
          </p:nvCxnSpPr>
          <p:spPr>
            <a:xfrm>
              <a:off x="3920231" y="3242311"/>
              <a:ext cx="1359765" cy="1492108"/>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84034B0-187D-47E8-DCC3-6373F22CA271}"/>
                </a:ext>
              </a:extLst>
            </p:cNvPr>
            <p:cNvCxnSpPr>
              <a:cxnSpLocks/>
              <a:stCxn id="25" idx="1"/>
              <a:endCxn id="24" idx="3"/>
            </p:cNvCxnSpPr>
            <p:nvPr/>
          </p:nvCxnSpPr>
          <p:spPr>
            <a:xfrm flipH="1">
              <a:off x="3941865" y="3600405"/>
              <a:ext cx="525400" cy="382832"/>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F736A2C-28D4-1F09-7DC7-9BD08A59B830}"/>
                </a:ext>
              </a:extLst>
            </p:cNvPr>
            <p:cNvCxnSpPr>
              <a:cxnSpLocks/>
              <a:endCxn id="24" idx="3"/>
            </p:cNvCxnSpPr>
            <p:nvPr/>
          </p:nvCxnSpPr>
          <p:spPr>
            <a:xfrm flipH="1">
              <a:off x="3941865" y="3823921"/>
              <a:ext cx="1004674" cy="159316"/>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DAB5E0-B75F-DA10-B22C-429D87DAF43F}"/>
                </a:ext>
              </a:extLst>
            </p:cNvPr>
            <p:cNvCxnSpPr>
              <a:cxnSpLocks/>
              <a:endCxn id="24" idx="3"/>
            </p:cNvCxnSpPr>
            <p:nvPr/>
          </p:nvCxnSpPr>
          <p:spPr>
            <a:xfrm flipH="1" flipV="1">
              <a:off x="3941865" y="3983237"/>
              <a:ext cx="1352835" cy="399909"/>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129EB116-12AB-0588-8397-3B5953423DDE}"/>
              </a:ext>
            </a:extLst>
          </p:cNvPr>
          <p:cNvSpPr>
            <a:spLocks noGrp="1"/>
          </p:cNvSpPr>
          <p:nvPr>
            <p:ph idx="1"/>
          </p:nvPr>
        </p:nvSpPr>
        <p:spPr>
          <a:xfrm>
            <a:off x="7974125" y="1325180"/>
            <a:ext cx="3982644" cy="4946411"/>
          </a:xfrm>
          <a:prstGeom prst="roundRect">
            <a:avLst/>
          </a:prstGeom>
          <a:solidFill>
            <a:schemeClr val="accent4">
              <a:lumMod val="60000"/>
              <a:lumOff val="40000"/>
            </a:schemeClr>
          </a:solidFill>
        </p:spPr>
        <p:txBody>
          <a:bodyPr>
            <a:normAutofit fontScale="92500" lnSpcReduction="10000"/>
          </a:bodyPr>
          <a:lstStyle/>
          <a:p>
            <a:pPr marL="0" indent="0">
              <a:lnSpc>
                <a:spcPct val="110000"/>
              </a:lnSpc>
              <a:buNone/>
            </a:pPr>
            <a:r>
              <a:rPr lang="en-US" altLang="zh-CN" sz="1000" b="1" dirty="0">
                <a:latin typeface="Microsoft YaHei UI" panose="020B0503020204020204" pitchFamily="34" charset="-122"/>
                <a:ea typeface="Microsoft YaHei UI" panose="020B0503020204020204" pitchFamily="34" charset="-122"/>
              </a:rPr>
              <a:t>2023</a:t>
            </a:r>
            <a:r>
              <a:rPr lang="zh-CN" altLang="en-US" sz="1000" b="1" dirty="0">
                <a:latin typeface="Microsoft YaHei UI" panose="020B0503020204020204" pitchFamily="34" charset="-122"/>
                <a:ea typeface="Microsoft YaHei UI" panose="020B0503020204020204" pitchFamily="34" charset="-122"/>
              </a:rPr>
              <a:t> 合作成果</a:t>
            </a:r>
            <a:endParaRPr lang="en-US" altLang="zh-CN" sz="1000" b="1" dirty="0">
              <a:latin typeface="Microsoft YaHei UI" panose="020B0503020204020204" pitchFamily="34" charset="-122"/>
              <a:ea typeface="Microsoft YaHei UI" panose="020B0503020204020204" pitchFamily="34" charset="-122"/>
            </a:endParaRPr>
          </a:p>
          <a:p>
            <a:pPr>
              <a:lnSpc>
                <a:spcPct val="110000"/>
              </a:lnSpc>
            </a:pPr>
            <a:r>
              <a:rPr lang="zh-CN" altLang="en-US" sz="1000" dirty="0">
                <a:latin typeface="Microsoft YaHei UI Light" panose="020B0502040204020203" pitchFamily="34" charset="-122"/>
                <a:ea typeface="Microsoft YaHei UI Light" panose="020B0502040204020203" pitchFamily="34" charset="-122"/>
              </a:rPr>
              <a:t>已经转移给</a:t>
            </a:r>
            <a:r>
              <a:rPr lang="en-US" altLang="zh-CN" sz="1000" dirty="0">
                <a:latin typeface="Microsoft YaHei UI Light" panose="020B0502040204020203" pitchFamily="34" charset="-122"/>
                <a:ea typeface="Microsoft YaHei UI Light" panose="020B0502040204020203" pitchFamily="34" charset="-122"/>
              </a:rPr>
              <a:t>LF</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EU</a:t>
            </a:r>
            <a:r>
              <a:rPr lang="zh-CN" altLang="en-US" sz="1000" dirty="0">
                <a:latin typeface="Microsoft YaHei UI Light" panose="020B0502040204020203" pitchFamily="34" charset="-122"/>
                <a:ea typeface="Microsoft YaHei UI Light" panose="020B0502040204020203" pitchFamily="34" charset="-122"/>
              </a:rPr>
              <a:t>，获得</a:t>
            </a:r>
            <a:r>
              <a:rPr lang="en-US" altLang="zh-CN" sz="1000" dirty="0">
                <a:latin typeface="Microsoft YaHei UI Light" panose="020B0502040204020203" pitchFamily="34" charset="-122"/>
                <a:ea typeface="Microsoft YaHei UI Light" panose="020B0502040204020203" pitchFamily="34" charset="-122"/>
              </a:rPr>
              <a:t>EU</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NGI</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funding</a:t>
            </a:r>
            <a:r>
              <a:rPr lang="zh-CN" altLang="en-US" sz="1000" dirty="0">
                <a:latin typeface="Microsoft YaHei UI Light" panose="020B0502040204020203" pitchFamily="34" charset="-122"/>
                <a:ea typeface="Microsoft YaHei UI Light" panose="020B0502040204020203" pitchFamily="34" charset="-122"/>
              </a:rPr>
              <a:t>赞助，作为欧盟认可的开放可控的浏览器引擎</a:t>
            </a:r>
            <a:endParaRPr lang="en-US" altLang="zh-CN" sz="1000" dirty="0">
              <a:latin typeface="Microsoft YaHei UI Light" panose="020B0502040204020203" pitchFamily="34" charset="-122"/>
              <a:ea typeface="Microsoft YaHei UI Light" panose="020B0502040204020203" pitchFamily="34" charset="-122"/>
            </a:endParaRPr>
          </a:p>
          <a:p>
            <a:pPr>
              <a:lnSpc>
                <a:spcPct val="110000"/>
              </a:lnSpc>
            </a:pPr>
            <a:r>
              <a:rPr lang="en-US" sz="1000" dirty="0" err="1">
                <a:latin typeface="Microsoft YaHei UI Light" panose="020B0502040204020203" pitchFamily="34" charset="-122"/>
                <a:ea typeface="Microsoft YaHei UI Light" panose="020B0502040204020203" pitchFamily="34" charset="-122"/>
              </a:rPr>
              <a:t>项目重建了TSC</a:t>
            </a:r>
            <a:r>
              <a:rPr lang="zh-CN" altLang="en-US" sz="1000" dirty="0">
                <a:latin typeface="Microsoft YaHei UI Light" panose="020B0502040204020203" pitchFamily="34" charset="-122"/>
                <a:ea typeface="Microsoft YaHei UI Light" panose="020B0502040204020203" pitchFamily="34" charset="-122"/>
              </a:rPr>
              <a:t>，</a:t>
            </a:r>
            <a:r>
              <a:rPr lang="en-US" altLang="zh-CN" sz="1000" dirty="0">
                <a:latin typeface="Microsoft YaHei UI Light" panose="020B0502040204020203" pitchFamily="34" charset="-122"/>
                <a:ea typeface="Microsoft YaHei UI Light" panose="020B0502040204020203" pitchFamily="34" charset="-122"/>
              </a:rPr>
              <a:t>codebase</a:t>
            </a:r>
            <a:r>
              <a:rPr lang="zh-CN" altLang="en-US" sz="1000" dirty="0">
                <a:latin typeface="Microsoft YaHei UI Light" panose="020B0502040204020203" pitchFamily="34" charset="-122"/>
                <a:ea typeface="Microsoft YaHei UI Light" panose="020B0502040204020203" pitchFamily="34" charset="-122"/>
              </a:rPr>
              <a:t> 清理和重构，发行</a:t>
            </a:r>
            <a:r>
              <a:rPr lang="en-US" altLang="zh-CN" sz="1000" dirty="0">
                <a:latin typeface="Microsoft YaHei UI Light" panose="020B0502040204020203" pitchFamily="34" charset="-122"/>
                <a:ea typeface="Microsoft YaHei UI Light" panose="020B0502040204020203" pitchFamily="34" charset="-122"/>
              </a:rPr>
              <a:t>Android</a:t>
            </a:r>
            <a:r>
              <a:rPr lang="zh-CN" altLang="en-US" sz="1000" dirty="0">
                <a:latin typeface="Microsoft YaHei UI Light" panose="020B0502040204020203" pitchFamily="34" charset="-122"/>
                <a:ea typeface="Microsoft YaHei UI Light" panose="020B0502040204020203" pitchFamily="34" charset="-122"/>
              </a:rPr>
              <a:t>和</a:t>
            </a:r>
            <a:r>
              <a:rPr lang="en-US" altLang="zh-CN" sz="1000" dirty="0">
                <a:latin typeface="Microsoft YaHei UI Light" panose="020B0502040204020203" pitchFamily="34" charset="-122"/>
                <a:ea typeface="Microsoft YaHei UI Light" panose="020B0502040204020203" pitchFamily="34" charset="-122"/>
              </a:rPr>
              <a:t>Desktop</a:t>
            </a:r>
            <a:r>
              <a:rPr lang="zh-CN" altLang="en-US" sz="1000" dirty="0">
                <a:latin typeface="Microsoft YaHei UI Light" panose="020B0502040204020203" pitchFamily="34" charset="-122"/>
                <a:ea typeface="Microsoft YaHei UI Light" panose="020B0502040204020203" pitchFamily="34" charset="-122"/>
              </a:rPr>
              <a:t>的</a:t>
            </a:r>
            <a:r>
              <a:rPr lang="en-US" altLang="zh-CN" sz="1000" dirty="0">
                <a:latin typeface="Microsoft YaHei UI Light" panose="020B0502040204020203" pitchFamily="34" charset="-122"/>
                <a:ea typeface="Microsoft YaHei UI Light" panose="020B0502040204020203" pitchFamily="34" charset="-122"/>
              </a:rPr>
              <a:t>app</a:t>
            </a:r>
            <a:r>
              <a:rPr lang="zh-CN" altLang="en-US" sz="1000" dirty="0">
                <a:latin typeface="Microsoft YaHei UI Light" panose="020B0502040204020203" pitchFamily="34" charset="-122"/>
                <a:ea typeface="Microsoft YaHei UI Light" panose="020B0502040204020203" pitchFamily="34" charset="-122"/>
              </a:rPr>
              <a:t>，便于集成和使用</a:t>
            </a:r>
            <a:endParaRPr lang="en-US" altLang="zh-CN" sz="1000" dirty="0">
              <a:latin typeface="Microsoft YaHei UI Light" panose="020B0502040204020203" pitchFamily="34" charset="-122"/>
              <a:ea typeface="Microsoft YaHei UI Light" panose="020B0502040204020203" pitchFamily="34" charset="-122"/>
            </a:endParaRPr>
          </a:p>
          <a:p>
            <a:pPr>
              <a:lnSpc>
                <a:spcPct val="110000"/>
              </a:lnSpc>
            </a:pPr>
            <a:r>
              <a:rPr lang="en-US" sz="1000" dirty="0" err="1">
                <a:latin typeface="Microsoft YaHei UI Light" panose="020B0502040204020203" pitchFamily="34" charset="-122"/>
                <a:ea typeface="Microsoft YaHei UI Light" panose="020B0502040204020203" pitchFamily="34" charset="-122"/>
              </a:rPr>
              <a:t>重构了layou引擎</a:t>
            </a:r>
            <a:r>
              <a:rPr lang="zh-CN" altLang="en-US" sz="1000" dirty="0">
                <a:latin typeface="Microsoft YaHei UI Light" panose="020B0502040204020203" pitchFamily="34" charset="-122"/>
                <a:ea typeface="Microsoft YaHei UI Light" panose="020B0502040204020203" pitchFamily="34" charset="-122"/>
              </a:rPr>
              <a:t>，</a:t>
            </a:r>
            <a:r>
              <a:rPr lang="en-US" altLang="zh-CN" sz="1000" dirty="0">
                <a:latin typeface="Microsoft YaHei UI Light" panose="020B0502040204020203" pitchFamily="34" charset="-122"/>
                <a:ea typeface="Microsoft YaHei UI Light" panose="020B0502040204020203" pitchFamily="34" charset="-122"/>
              </a:rPr>
              <a:t>CSS2.0</a:t>
            </a:r>
            <a:r>
              <a:rPr lang="zh-CN" altLang="en-US" sz="1000" dirty="0">
                <a:latin typeface="Microsoft YaHei UI Light" panose="020B0502040204020203" pitchFamily="34" charset="-122"/>
                <a:ea typeface="Microsoft YaHei UI Light" panose="020B0502040204020203" pitchFamily="34" charset="-122"/>
              </a:rPr>
              <a:t>支持度</a:t>
            </a:r>
            <a:r>
              <a:rPr lang="en-US" altLang="zh-CN" sz="1000" dirty="0">
                <a:latin typeface="Microsoft YaHei UI Light" panose="020B0502040204020203" pitchFamily="34" charset="-122"/>
                <a:ea typeface="Microsoft YaHei UI Light" panose="020B0502040204020203" pitchFamily="34" charset="-122"/>
              </a:rPr>
              <a:t>&gt;80%</a:t>
            </a:r>
          </a:p>
          <a:p>
            <a:pPr>
              <a:lnSpc>
                <a:spcPct val="110000"/>
              </a:lnSpc>
            </a:pPr>
            <a:r>
              <a:rPr lang="en-US" sz="1000" dirty="0" err="1">
                <a:latin typeface="Microsoft YaHei UI Light" panose="020B0502040204020203" pitchFamily="34" charset="-122"/>
                <a:ea typeface="Microsoft YaHei UI Light" panose="020B0502040204020203" pitchFamily="34" charset="-122"/>
              </a:rPr>
              <a:t>生态扩展</a:t>
            </a:r>
            <a:r>
              <a:rPr lang="zh-CN" altLang="en-US" sz="1000" dirty="0">
                <a:latin typeface="Microsoft YaHei UI Light" panose="020B0502040204020203" pitchFamily="34" charset="-122"/>
                <a:ea typeface="Microsoft YaHei UI Light" panose="020B0502040204020203" pitchFamily="34" charset="-122"/>
              </a:rPr>
              <a:t>，目前</a:t>
            </a:r>
            <a:r>
              <a:rPr lang="en-US" altLang="zh-CN" sz="1000" dirty="0">
                <a:latin typeface="Microsoft YaHei UI Light" panose="020B0502040204020203" pitchFamily="34" charset="-122"/>
                <a:ea typeface="Microsoft YaHei UI Light" panose="020B0502040204020203" pitchFamily="34" charset="-122"/>
              </a:rPr>
              <a:t>100+</a:t>
            </a:r>
            <a:r>
              <a:rPr lang="zh-CN" altLang="en-US" sz="1000" dirty="0">
                <a:latin typeface="Microsoft YaHei UI Light" panose="020B0502040204020203" pitchFamily="34" charset="-122"/>
                <a:ea typeface="Microsoft YaHei UI Light" panose="020B0502040204020203" pitchFamily="34" charset="-122"/>
              </a:rPr>
              <a:t> 人代码提交，</a:t>
            </a:r>
            <a:r>
              <a:rPr lang="en-US" altLang="zh-CN" sz="1000" dirty="0">
                <a:latin typeface="Microsoft YaHei UI Light" panose="020B0502040204020203" pitchFamily="34" charset="-122"/>
                <a:ea typeface="Microsoft YaHei UI Light" panose="020B0502040204020203" pitchFamily="34" charset="-122"/>
              </a:rPr>
              <a:t>24K</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stars,</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3000+</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in</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2023</a:t>
            </a:r>
          </a:p>
          <a:p>
            <a:pPr>
              <a:lnSpc>
                <a:spcPct val="110000"/>
              </a:lnSpc>
            </a:pPr>
            <a:r>
              <a:rPr lang="en-US" altLang="zh-CN" sz="1000" dirty="0">
                <a:latin typeface="Microsoft YaHei UI Light" panose="020B0502040204020203" pitchFamily="34" charset="-122"/>
                <a:ea typeface="Microsoft YaHei UI Light" panose="020B0502040204020203" pitchFamily="34" charset="-122"/>
              </a:rPr>
              <a:t>2023</a:t>
            </a:r>
            <a:r>
              <a:rPr lang="zh-CN" altLang="en-US" sz="1000" dirty="0">
                <a:latin typeface="Microsoft YaHei UI Light" panose="020B0502040204020203" pitchFamily="34" charset="-122"/>
                <a:ea typeface="Microsoft YaHei UI Light" panose="020B0502040204020203" pitchFamily="34" charset="-122"/>
              </a:rPr>
              <a:t> 在</a:t>
            </a:r>
            <a:r>
              <a:rPr lang="en-US" altLang="zh-CN" sz="1000" dirty="0">
                <a:latin typeface="Microsoft YaHei UI Light" panose="020B0502040204020203" pitchFamily="34" charset="-122"/>
                <a:ea typeface="Microsoft YaHei UI Light" panose="020B0502040204020203" pitchFamily="34" charset="-122"/>
              </a:rPr>
              <a:t>EU</a:t>
            </a:r>
            <a:r>
              <a:rPr lang="zh-CN" altLang="en-US" sz="1000" dirty="0">
                <a:latin typeface="Microsoft YaHei UI Light" panose="020B0502040204020203" pitchFamily="34" charset="-122"/>
                <a:ea typeface="Microsoft YaHei UI Light" panose="020B0502040204020203" pitchFamily="34" charset="-122"/>
              </a:rPr>
              <a:t>资助下完成和</a:t>
            </a:r>
            <a:r>
              <a:rPr lang="en-US" altLang="zh-CN" sz="1000" dirty="0">
                <a:latin typeface="Microsoft YaHei UI Light" panose="020B0502040204020203" pitchFamily="34" charset="-122"/>
                <a:ea typeface="Microsoft YaHei UI Light" panose="020B0502040204020203" pitchFamily="34" charset="-122"/>
              </a:rPr>
              <a:t>Tauri</a:t>
            </a:r>
            <a:r>
              <a:rPr lang="zh-CN" altLang="en-US" sz="1000" dirty="0">
                <a:latin typeface="Microsoft YaHei UI Light" panose="020B0502040204020203" pitchFamily="34" charset="-122"/>
                <a:ea typeface="Microsoft YaHei UI Light" panose="020B0502040204020203" pitchFamily="34" charset="-122"/>
              </a:rPr>
              <a:t>跨平台开放框架的对接</a:t>
            </a:r>
            <a:endParaRPr lang="en-US" sz="1000" dirty="0">
              <a:latin typeface="Microsoft YaHei UI Light" panose="020B0502040204020203" pitchFamily="34" charset="-122"/>
              <a:ea typeface="Microsoft YaHei UI Light" panose="020B0502040204020203" pitchFamily="34" charset="-122"/>
            </a:endParaRPr>
          </a:p>
          <a:p>
            <a:pPr marL="0" indent="0">
              <a:lnSpc>
                <a:spcPct val="110000"/>
              </a:lnSpc>
              <a:buNone/>
            </a:pPr>
            <a:r>
              <a:rPr lang="en-US" altLang="zh-CN" sz="1000" b="1" dirty="0">
                <a:latin typeface="Microsoft YaHei UI" panose="020B0503020204020204" pitchFamily="34" charset="-122"/>
                <a:ea typeface="Microsoft YaHei UI" panose="020B0503020204020204" pitchFamily="34" charset="-122"/>
              </a:rPr>
              <a:t>2024</a:t>
            </a:r>
            <a:r>
              <a:rPr lang="zh-CN" altLang="en-US" sz="1000" b="1" dirty="0">
                <a:latin typeface="Microsoft YaHei UI" panose="020B0503020204020204" pitchFamily="34" charset="-122"/>
                <a:ea typeface="Microsoft YaHei UI" panose="020B0503020204020204" pitchFamily="34" charset="-122"/>
              </a:rPr>
              <a:t> 合作计划</a:t>
            </a:r>
            <a:endParaRPr lang="en-US" altLang="zh-CN" sz="1000" b="1" dirty="0">
              <a:latin typeface="Microsoft YaHei UI" panose="020B0503020204020204" pitchFamily="34" charset="-122"/>
              <a:ea typeface="Microsoft YaHei UI" panose="020B0503020204020204" pitchFamily="34" charset="-122"/>
            </a:endParaRPr>
          </a:p>
          <a:p>
            <a:pPr>
              <a:lnSpc>
                <a:spcPct val="110000"/>
              </a:lnSpc>
            </a:pPr>
            <a:r>
              <a:rPr lang="zh-CN" altLang="en-US" sz="1000" dirty="0">
                <a:latin typeface="Microsoft YaHei UI Light" panose="020B0502040204020203" pitchFamily="34" charset="-122"/>
                <a:ea typeface="Microsoft YaHei UI Light" panose="020B0502040204020203" pitchFamily="34" charset="-122"/>
              </a:rPr>
              <a:t>模块化改造，模块可以独立使用，</a:t>
            </a:r>
            <a:r>
              <a:rPr lang="en-US" altLang="zh-CN" sz="1000" dirty="0">
                <a:latin typeface="Microsoft YaHei UI Light" panose="020B0502040204020203" pitchFamily="34" charset="-122"/>
                <a:ea typeface="Microsoft YaHei UI Light" panose="020B0502040204020203" pitchFamily="34" charset="-122"/>
              </a:rPr>
              <a:t>CSS</a:t>
            </a:r>
            <a:r>
              <a:rPr lang="zh-CN" altLang="en-US" sz="1000" dirty="0">
                <a:latin typeface="Microsoft YaHei UI Light" panose="020B0502040204020203" pitchFamily="34" charset="-122"/>
                <a:ea typeface="Microsoft YaHei UI Light" panose="020B0502040204020203" pitchFamily="34" charset="-122"/>
              </a:rPr>
              <a:t>布局、</a:t>
            </a:r>
            <a:r>
              <a:rPr lang="en-US" altLang="zh-CN" sz="1000" dirty="0" err="1">
                <a:latin typeface="Microsoft YaHei UI Light" panose="020B0502040204020203" pitchFamily="34" charset="-122"/>
                <a:ea typeface="Microsoft YaHei UI Light" panose="020B0502040204020203" pitchFamily="34" charset="-122"/>
              </a:rPr>
              <a:t>Webrender</a:t>
            </a:r>
            <a:r>
              <a:rPr lang="zh-CN" altLang="en-US" sz="1000" dirty="0">
                <a:latin typeface="Microsoft YaHei UI Light" panose="020B0502040204020203" pitchFamily="34" charset="-122"/>
                <a:ea typeface="Microsoft YaHei UI Light" panose="020B0502040204020203" pitchFamily="34" charset="-122"/>
              </a:rPr>
              <a:t>是</a:t>
            </a:r>
            <a:r>
              <a:rPr lang="en-US" altLang="zh-CN" sz="1000" dirty="0" err="1">
                <a:latin typeface="Microsoft YaHei UI Light" panose="020B0502040204020203" pitchFamily="34" charset="-122"/>
                <a:ea typeface="Microsoft YaHei UI Light" panose="020B0502040204020203" pitchFamily="34" charset="-122"/>
              </a:rPr>
              <a:t>firefox</a:t>
            </a:r>
            <a:r>
              <a:rPr lang="zh-CN" altLang="en-US" sz="1000" dirty="0">
                <a:latin typeface="Microsoft YaHei UI Light" panose="020B0502040204020203" pitchFamily="34" charset="-122"/>
                <a:ea typeface="Microsoft YaHei UI Light" panose="020B0502040204020203" pitchFamily="34" charset="-122"/>
              </a:rPr>
              <a:t>使用的模块</a:t>
            </a:r>
            <a:endParaRPr lang="en-US" altLang="zh-CN" sz="1000" dirty="0">
              <a:latin typeface="Microsoft YaHei UI Light" panose="020B0502040204020203" pitchFamily="34" charset="-122"/>
              <a:ea typeface="Microsoft YaHei UI Light" panose="020B0502040204020203" pitchFamily="34" charset="-122"/>
            </a:endParaRPr>
          </a:p>
          <a:p>
            <a:pPr>
              <a:lnSpc>
                <a:spcPct val="110000"/>
              </a:lnSpc>
            </a:pPr>
            <a:r>
              <a:rPr lang="zh-CN" altLang="en-US" sz="1000" dirty="0">
                <a:latin typeface="Microsoft YaHei UI Light" panose="020B0502040204020203" pitchFamily="34" charset="-122"/>
                <a:ea typeface="Microsoft YaHei UI Light" panose="020B0502040204020203" pitchFamily="34" charset="-122"/>
              </a:rPr>
              <a:t>对接</a:t>
            </a:r>
            <a:r>
              <a:rPr lang="en-US" altLang="zh-CN" sz="1000" dirty="0" err="1">
                <a:latin typeface="Microsoft YaHei UI Light" panose="020B0502040204020203" pitchFamily="34" charset="-122"/>
                <a:ea typeface="Microsoft YaHei UI Light" panose="020B0502040204020203" pitchFamily="34" charset="-122"/>
              </a:rPr>
              <a:t>Eelctron</a:t>
            </a:r>
            <a:r>
              <a:rPr lang="zh-CN" altLang="en-US" sz="1000" dirty="0">
                <a:latin typeface="Microsoft YaHei UI Light" panose="020B0502040204020203" pitchFamily="34" charset="-122"/>
                <a:ea typeface="Microsoft YaHei UI Light" panose="020B0502040204020203" pitchFamily="34" charset="-122"/>
              </a:rPr>
              <a:t>跨平台</a:t>
            </a:r>
            <a:r>
              <a:rPr lang="en-US" altLang="zh-CN" sz="1000" dirty="0">
                <a:latin typeface="Microsoft YaHei UI Light" panose="020B0502040204020203" pitchFamily="34" charset="-122"/>
                <a:ea typeface="Microsoft YaHei UI Light" panose="020B0502040204020203" pitchFamily="34" charset="-122"/>
              </a:rPr>
              <a:t>App</a:t>
            </a:r>
            <a:r>
              <a:rPr lang="zh-CN" altLang="en-US" sz="1000" dirty="0">
                <a:latin typeface="Microsoft YaHei UI Light" panose="020B0502040204020203" pitchFamily="34" charset="-122"/>
                <a:ea typeface="Microsoft YaHei UI Light" panose="020B0502040204020203" pitchFamily="34" charset="-122"/>
              </a:rPr>
              <a:t>开发框架，支持既有</a:t>
            </a:r>
            <a:r>
              <a:rPr lang="en-US" altLang="zh-CN" sz="1000" dirty="0">
                <a:latin typeface="Microsoft YaHei UI Light" panose="020B0502040204020203" pitchFamily="34" charset="-122"/>
                <a:ea typeface="Microsoft YaHei UI Light" panose="020B0502040204020203" pitchFamily="34" charset="-122"/>
              </a:rPr>
              <a:t>top</a:t>
            </a:r>
            <a:r>
              <a:rPr lang="zh-CN" altLang="en-US" sz="1000" dirty="0">
                <a:latin typeface="Microsoft YaHei UI Light" panose="020B0502040204020203" pitchFamily="34" charset="-122"/>
                <a:ea typeface="Microsoft YaHei UI Light" panose="020B0502040204020203" pitchFamily="34" charset="-122"/>
              </a:rPr>
              <a:t>应用，成为</a:t>
            </a:r>
            <a:r>
              <a:rPr lang="en-US" altLang="zh-CN" sz="1000" dirty="0">
                <a:latin typeface="Microsoft YaHei UI Light" panose="020B0502040204020203" pitchFamily="34" charset="-122"/>
                <a:ea typeface="Microsoft YaHei UI Light" panose="020B0502040204020203" pitchFamily="34" charset="-122"/>
              </a:rPr>
              <a:t>Electron</a:t>
            </a:r>
            <a:r>
              <a:rPr lang="zh-CN" altLang="en-US" sz="1000" dirty="0">
                <a:latin typeface="Microsoft YaHei UI Light" panose="020B0502040204020203" pitchFamily="34" charset="-122"/>
                <a:ea typeface="Microsoft YaHei UI Light" panose="020B0502040204020203" pitchFamily="34" charset="-122"/>
              </a:rPr>
              <a:t>的</a:t>
            </a:r>
            <a:r>
              <a:rPr lang="en-US" altLang="zh-CN" sz="1000" dirty="0" err="1">
                <a:latin typeface="Microsoft YaHei UI Light" panose="020B0502040204020203" pitchFamily="34" charset="-122"/>
                <a:ea typeface="Microsoft YaHei UI Light" panose="020B0502040204020203" pitchFamily="34" charset="-122"/>
              </a:rPr>
              <a:t>webview</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engine</a:t>
            </a:r>
            <a:r>
              <a:rPr lang="zh-CN" altLang="en-US" sz="1000" dirty="0">
                <a:latin typeface="Microsoft YaHei UI Light" panose="020B0502040204020203" pitchFamily="34" charset="-122"/>
                <a:ea typeface="Microsoft YaHei UI Light" panose="020B0502040204020203" pitchFamily="34" charset="-122"/>
              </a:rPr>
              <a:t>的第二选择，对获得更多开发者和赞助商至关重要</a:t>
            </a:r>
            <a:endParaRPr lang="en-US" altLang="zh-CN" sz="1000" dirty="0">
              <a:latin typeface="Microsoft YaHei UI Light" panose="020B0502040204020203" pitchFamily="34" charset="-122"/>
              <a:ea typeface="Microsoft YaHei UI Light" panose="020B0502040204020203" pitchFamily="34" charset="-122"/>
            </a:endParaRPr>
          </a:p>
          <a:p>
            <a:pPr>
              <a:lnSpc>
                <a:spcPct val="110000"/>
              </a:lnSpc>
            </a:pPr>
            <a:r>
              <a:rPr lang="zh-CN" altLang="en-US" sz="1000" dirty="0">
                <a:latin typeface="Microsoft YaHei UI Light" panose="020B0502040204020203" pitchFamily="34" charset="-122"/>
                <a:ea typeface="Microsoft YaHei UI Light" panose="020B0502040204020203" pitchFamily="34" charset="-122"/>
              </a:rPr>
              <a:t>对接主流小程序应用框架和</a:t>
            </a:r>
            <a:r>
              <a:rPr lang="en-US" altLang="zh-CN" sz="1000" dirty="0">
                <a:latin typeface="Microsoft YaHei UI Light" panose="020B0502040204020203" pitchFamily="34" charset="-122"/>
                <a:ea typeface="Microsoft YaHei UI Light" panose="020B0502040204020203" pitchFamily="34" charset="-122"/>
              </a:rPr>
              <a:t>web</a:t>
            </a:r>
            <a:r>
              <a:rPr lang="zh-CN" altLang="en-US" sz="1000" dirty="0">
                <a:latin typeface="Microsoft YaHei UI Light" panose="020B0502040204020203" pitchFamily="34" charset="-122"/>
                <a:ea typeface="Microsoft YaHei UI Light" panose="020B0502040204020203" pitchFamily="34" charset="-122"/>
              </a:rPr>
              <a:t>开发框架，驱动</a:t>
            </a:r>
            <a:r>
              <a:rPr lang="en-US" altLang="zh-CN" sz="1000" dirty="0">
                <a:latin typeface="Microsoft YaHei UI Light" panose="020B0502040204020203" pitchFamily="34" charset="-122"/>
                <a:ea typeface="Microsoft YaHei UI Light" panose="020B0502040204020203" pitchFamily="34" charset="-122"/>
              </a:rPr>
              <a:t>CSS</a:t>
            </a:r>
            <a:r>
              <a:rPr lang="zh-CN" altLang="en-US" sz="1000" dirty="0">
                <a:latin typeface="Microsoft YaHei UI Light" panose="020B0502040204020203" pitchFamily="34" charset="-122"/>
                <a:ea typeface="Microsoft YaHei UI Light" panose="020B0502040204020203" pitchFamily="34" charset="-122"/>
              </a:rPr>
              <a:t>的特性开发</a:t>
            </a:r>
            <a:endParaRPr lang="en-US" altLang="zh-CN" sz="1000" dirty="0">
              <a:latin typeface="Microsoft YaHei UI Light" panose="020B0502040204020203" pitchFamily="34" charset="-122"/>
              <a:ea typeface="Microsoft YaHei UI Light" panose="020B0502040204020203" pitchFamily="34" charset="-122"/>
            </a:endParaRPr>
          </a:p>
          <a:p>
            <a:pPr>
              <a:lnSpc>
                <a:spcPct val="110000"/>
              </a:lnSpc>
            </a:pPr>
            <a:r>
              <a:rPr lang="en-US" altLang="zh-CN" sz="1000" dirty="0">
                <a:latin typeface="Microsoft YaHei UI Light" panose="020B0502040204020203" pitchFamily="34" charset="-122"/>
                <a:ea typeface="Microsoft YaHei UI Light" panose="020B0502040204020203" pitchFamily="34" charset="-122"/>
              </a:rPr>
              <a:t>JS</a:t>
            </a:r>
            <a:r>
              <a:rPr lang="zh-CN" altLang="en-US" sz="1000" dirty="0">
                <a:latin typeface="Microsoft YaHei UI Light" panose="020B0502040204020203" pitchFamily="34" charset="-122"/>
                <a:ea typeface="Microsoft YaHei UI Light" panose="020B0502040204020203" pitchFamily="34" charset="-122"/>
              </a:rPr>
              <a:t>引擎实现模块可替换，例如：使用</a:t>
            </a:r>
            <a:r>
              <a:rPr lang="en-US" altLang="zh-CN" sz="1000" dirty="0" err="1">
                <a:latin typeface="Microsoft YaHei UI Light" panose="020B0502040204020203" pitchFamily="34" charset="-122"/>
                <a:ea typeface="Microsoft YaHei UI Light" panose="020B0502040204020203" pitchFamily="34" charset="-122"/>
              </a:rPr>
              <a:t>ArkTS</a:t>
            </a:r>
            <a:r>
              <a:rPr lang="zh-CN" altLang="en-US" sz="1000" dirty="0">
                <a:latin typeface="Microsoft YaHei UI Light" panose="020B0502040204020203" pitchFamily="34" charset="-122"/>
                <a:ea typeface="Microsoft YaHei UI Light" panose="020B0502040204020203" pitchFamily="34" charset="-122"/>
              </a:rPr>
              <a:t>引擎，支持</a:t>
            </a:r>
            <a:r>
              <a:rPr lang="en-US" altLang="zh-CN" sz="1000" dirty="0">
                <a:latin typeface="Microsoft YaHei UI Light" panose="020B0502040204020203" pitchFamily="34" charset="-122"/>
                <a:ea typeface="Microsoft YaHei UI Light" panose="020B0502040204020203" pitchFamily="34" charset="-122"/>
              </a:rPr>
              <a:t>WASM</a:t>
            </a:r>
          </a:p>
          <a:p>
            <a:pPr>
              <a:lnSpc>
                <a:spcPct val="110000"/>
              </a:lnSpc>
            </a:pPr>
            <a:r>
              <a:rPr lang="zh-CN" altLang="en-US" sz="1000" dirty="0">
                <a:latin typeface="Microsoft YaHei UI Light" panose="020B0502040204020203" pitchFamily="34" charset="-122"/>
                <a:ea typeface="Microsoft YaHei UI Light" panose="020B0502040204020203" pitchFamily="34" charset="-122"/>
              </a:rPr>
              <a:t>和</a:t>
            </a:r>
            <a:r>
              <a:rPr lang="en-US" altLang="zh-CN" sz="1000" dirty="0">
                <a:latin typeface="Microsoft YaHei UI Light" panose="020B0502040204020203" pitchFamily="34" charset="-122"/>
                <a:ea typeface="Microsoft YaHei UI Light" panose="020B0502040204020203" pitchFamily="34" charset="-122"/>
              </a:rPr>
              <a:t>Rust</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UI</a:t>
            </a:r>
            <a:r>
              <a:rPr lang="zh-CN" altLang="en-US" sz="1000" dirty="0">
                <a:latin typeface="Microsoft YaHei UI Light" panose="020B0502040204020203" pitchFamily="34" charset="-122"/>
                <a:ea typeface="Microsoft YaHei UI Light" panose="020B0502040204020203" pitchFamily="34" charset="-122"/>
              </a:rPr>
              <a:t> 社区构建基于多核和</a:t>
            </a:r>
            <a:r>
              <a:rPr lang="en-US" altLang="zh-CN" sz="1000" dirty="0">
                <a:latin typeface="Microsoft YaHei UI Light" panose="020B0502040204020203" pitchFamily="34" charset="-122"/>
                <a:ea typeface="Microsoft YaHei UI Light" panose="020B0502040204020203" pitchFamily="34" charset="-122"/>
              </a:rPr>
              <a:t>GPU</a:t>
            </a:r>
            <a:r>
              <a:rPr lang="zh-CN" altLang="en-US" sz="1000" dirty="0">
                <a:latin typeface="Microsoft YaHei UI Light" panose="020B0502040204020203" pitchFamily="34" charset="-122"/>
                <a:ea typeface="Microsoft YaHei UI Light" panose="020B0502040204020203" pitchFamily="34" charset="-122"/>
              </a:rPr>
              <a:t>的字体和</a:t>
            </a:r>
            <a:r>
              <a:rPr lang="en-US" altLang="zh-CN" sz="1000" dirty="0">
                <a:latin typeface="Microsoft YaHei UI Light" panose="020B0502040204020203" pitchFamily="34" charset="-122"/>
                <a:ea typeface="Microsoft YaHei UI Light" panose="020B0502040204020203" pitchFamily="34" charset="-122"/>
              </a:rPr>
              <a:t>SVG</a:t>
            </a:r>
            <a:r>
              <a:rPr lang="zh-CN" altLang="en-US" sz="1000" dirty="0">
                <a:latin typeface="Microsoft YaHei UI Light" panose="020B0502040204020203" pitchFamily="34" charset="-122"/>
                <a:ea typeface="Microsoft YaHei UI Light" panose="020B0502040204020203" pitchFamily="34" charset="-122"/>
              </a:rPr>
              <a:t>渲染引擎，替换</a:t>
            </a:r>
            <a:r>
              <a:rPr lang="en-US" altLang="zh-CN" sz="1000" dirty="0">
                <a:latin typeface="Microsoft YaHei UI Light" panose="020B0502040204020203" pitchFamily="34" charset="-122"/>
                <a:ea typeface="Microsoft YaHei UI Light" panose="020B0502040204020203" pitchFamily="34" charset="-122"/>
              </a:rPr>
              <a:t>Pathfinder</a:t>
            </a:r>
          </a:p>
          <a:p>
            <a:pPr>
              <a:lnSpc>
                <a:spcPct val="110000"/>
              </a:lnSpc>
            </a:pPr>
            <a:r>
              <a:rPr lang="en-US" sz="1000" dirty="0" err="1">
                <a:latin typeface="Microsoft YaHei UI Light" panose="020B0502040204020203" pitchFamily="34" charset="-122"/>
                <a:ea typeface="Microsoft YaHei UI Light" panose="020B0502040204020203" pitchFamily="34" charset="-122"/>
              </a:rPr>
              <a:t>Plateform</a:t>
            </a:r>
            <a:r>
              <a:rPr lang="zh-CN" altLang="en-US" sz="1000" dirty="0">
                <a:latin typeface="Microsoft YaHei UI Light" panose="020B0502040204020203" pitchFamily="34" charset="-122"/>
                <a:ea typeface="Microsoft YaHei UI Light" panose="020B0502040204020203" pitchFamily="34" charset="-122"/>
              </a:rPr>
              <a:t> </a:t>
            </a:r>
            <a:r>
              <a:rPr lang="en-US" altLang="zh-CN" sz="1000" dirty="0">
                <a:latin typeface="Microsoft YaHei UI Light" panose="020B0502040204020203" pitchFamily="34" charset="-122"/>
                <a:ea typeface="Microsoft YaHei UI Light" panose="020B0502040204020203" pitchFamily="34" charset="-122"/>
              </a:rPr>
              <a:t>API</a:t>
            </a:r>
            <a:r>
              <a:rPr lang="zh-CN" altLang="en-US" sz="1000" dirty="0">
                <a:latin typeface="Microsoft YaHei UI Light" panose="020B0502040204020203" pitchFamily="34" charset="-122"/>
                <a:ea typeface="Microsoft YaHei UI Light" panose="020B0502040204020203" pitchFamily="34" charset="-122"/>
              </a:rPr>
              <a:t>和</a:t>
            </a:r>
            <a:r>
              <a:rPr lang="en-US" sz="1000" dirty="0" err="1">
                <a:latin typeface="Microsoft YaHei UI Light" panose="020B0502040204020203" pitchFamily="34" charset="-122"/>
                <a:ea typeface="Microsoft YaHei UI Light" panose="020B0502040204020203" pitchFamily="34" charset="-122"/>
              </a:rPr>
              <a:t>WGPU图形引擎和Robius项目实现共享</a:t>
            </a:r>
            <a:endParaRPr lang="en-US" sz="1000" dirty="0">
              <a:latin typeface="Microsoft YaHei UI Light" panose="020B0502040204020203" pitchFamily="34" charset="-122"/>
              <a:ea typeface="Microsoft YaHei UI Light" panose="020B0502040204020203" pitchFamily="34" charset="-122"/>
            </a:endParaRPr>
          </a:p>
          <a:p>
            <a:pPr>
              <a:lnSpc>
                <a:spcPct val="110000"/>
              </a:lnSpc>
            </a:pPr>
            <a:r>
              <a:rPr lang="en-US" sz="1000" dirty="0" err="1">
                <a:latin typeface="Microsoft YaHei UI Light" panose="020B0502040204020203" pitchFamily="34" charset="-122"/>
                <a:ea typeface="Microsoft YaHei UI Light" panose="020B0502040204020203" pitchFamily="34" charset="-122"/>
              </a:rPr>
              <a:t>进入OH或者Oniro版本</a:t>
            </a:r>
            <a:endParaRPr lang="en-US" sz="1000" dirty="0">
              <a:latin typeface="Microsoft YaHei UI Light" panose="020B0502040204020203" pitchFamily="34" charset="-122"/>
              <a:ea typeface="Microsoft YaHei UI Light" panose="020B0502040204020203" pitchFamily="34" charset="-122"/>
            </a:endParaRPr>
          </a:p>
        </p:txBody>
      </p:sp>
      <p:sp>
        <p:nvSpPr>
          <p:cNvPr id="6" name="TextBox 5">
            <a:extLst>
              <a:ext uri="{FF2B5EF4-FFF2-40B4-BE49-F238E27FC236}">
                <a16:creationId xmlns:a16="http://schemas.microsoft.com/office/drawing/2014/main" id="{BB25F305-D7C5-3980-26C1-99E3C7B6ED7E}"/>
              </a:ext>
            </a:extLst>
          </p:cNvPr>
          <p:cNvSpPr txBox="1"/>
          <p:nvPr/>
        </p:nvSpPr>
        <p:spPr>
          <a:xfrm>
            <a:off x="340909" y="1426781"/>
            <a:ext cx="7252587" cy="578882"/>
          </a:xfrm>
          <a:prstGeom prst="round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00000"/>
              </a:lnSpc>
            </a:pPr>
            <a:r>
              <a:rPr lang="zh-CN" altLang="en-US" sz="1400" dirty="0">
                <a:latin typeface="Microsoft YaHei UI Light" panose="020B0502040204020203" pitchFamily="34" charset="-122"/>
                <a:ea typeface="Microsoft YaHei UI Light" panose="020B0502040204020203" pitchFamily="34" charset="-122"/>
              </a:rPr>
              <a:t>托管在</a:t>
            </a:r>
            <a:r>
              <a:rPr lang="en-US" altLang="zh-CN" sz="1400" dirty="0">
                <a:latin typeface="Microsoft YaHei UI Light" panose="020B0502040204020203" pitchFamily="34" charset="-122"/>
                <a:ea typeface="Microsoft YaHei UI Light" panose="020B0502040204020203" pitchFamily="34" charset="-122"/>
              </a:rPr>
              <a:t>LF</a:t>
            </a:r>
            <a:r>
              <a:rPr lang="zh-CN" altLang="en-US" sz="1400" dirty="0">
                <a:latin typeface="Microsoft YaHei UI Light" panose="020B0502040204020203" pitchFamily="34" charset="-122"/>
                <a:ea typeface="Microsoft YaHei UI Light" panose="020B0502040204020203" pitchFamily="34" charset="-122"/>
              </a:rPr>
              <a:t> </a:t>
            </a:r>
            <a:r>
              <a:rPr lang="en-US" altLang="zh-CN" sz="1400" dirty="0">
                <a:latin typeface="Microsoft YaHei UI Light" panose="020B0502040204020203" pitchFamily="34" charset="-122"/>
                <a:ea typeface="Microsoft YaHei UI Light" panose="020B0502040204020203" pitchFamily="34" charset="-122"/>
              </a:rPr>
              <a:t>EU</a:t>
            </a:r>
            <a:r>
              <a:rPr lang="zh-CN" altLang="en-US" sz="1400" dirty="0">
                <a:latin typeface="Microsoft YaHei UI Light" panose="020B0502040204020203" pitchFamily="34" charset="-122"/>
                <a:ea typeface="Microsoft YaHei UI Light" panose="020B0502040204020203" pitchFamily="34" charset="-122"/>
              </a:rPr>
              <a:t>，开放治理，使用</a:t>
            </a:r>
            <a:r>
              <a:rPr lang="en-US" altLang="zh-CN" sz="1400" dirty="0">
                <a:latin typeface="Microsoft YaHei UI Light" panose="020B0502040204020203" pitchFamily="34" charset="-122"/>
                <a:ea typeface="Microsoft YaHei UI Light" panose="020B0502040204020203" pitchFamily="34" charset="-122"/>
              </a:rPr>
              <a:t>Rust</a:t>
            </a:r>
            <a:r>
              <a:rPr lang="zh-CN" altLang="en-US" sz="1400" dirty="0">
                <a:latin typeface="Microsoft YaHei UI Light" panose="020B0502040204020203" pitchFamily="34" charset="-122"/>
                <a:ea typeface="Microsoft YaHei UI Light" panose="020B0502040204020203" pitchFamily="34" charset="-122"/>
              </a:rPr>
              <a:t>语言开发，多核并发架构，模块化设计，可以裁剪使用的浏览器引擎，对标</a:t>
            </a:r>
            <a:r>
              <a:rPr lang="en-US" altLang="zh-CN" sz="1400" dirty="0">
                <a:latin typeface="Microsoft YaHei UI Light" panose="020B0502040204020203" pitchFamily="34" charset="-122"/>
                <a:ea typeface="Microsoft YaHei UI Light" panose="020B0502040204020203" pitchFamily="34" charset="-122"/>
              </a:rPr>
              <a:t>blink</a:t>
            </a:r>
            <a:r>
              <a:rPr lang="zh-CN" altLang="en-US" sz="1400" dirty="0">
                <a:latin typeface="Microsoft YaHei UI Light" panose="020B0502040204020203" pitchFamily="34" charset="-122"/>
                <a:ea typeface="Microsoft YaHei UI Light" panose="020B0502040204020203" pitchFamily="34" charset="-122"/>
              </a:rPr>
              <a:t>。目标获得更多的开发者，更多的开源</a:t>
            </a:r>
            <a:r>
              <a:rPr lang="en-US" altLang="zh-CN" sz="1400" dirty="0">
                <a:latin typeface="Microsoft YaHei UI Light" panose="020B0502040204020203" pitchFamily="34" charset="-122"/>
                <a:ea typeface="Microsoft YaHei UI Light" panose="020B0502040204020203" pitchFamily="34" charset="-122"/>
              </a:rPr>
              <a:t>sponsors</a:t>
            </a:r>
            <a:r>
              <a:rPr lang="zh-CN" altLang="en-US" sz="1400" dirty="0">
                <a:latin typeface="Microsoft YaHei UI Light" panose="020B0502040204020203" pitchFamily="34" charset="-122"/>
                <a:ea typeface="Microsoft YaHei UI Light" panose="020B0502040204020203" pitchFamily="34" charset="-122"/>
              </a:rPr>
              <a:t>。</a:t>
            </a:r>
            <a:endParaRPr lang="en-US" altLang="zh-CN" sz="1400" dirty="0">
              <a:latin typeface="Microsoft YaHei UI Light" panose="020B0502040204020203" pitchFamily="34" charset="-122"/>
              <a:ea typeface="Microsoft YaHei UI Light" panose="020B0502040204020203" pitchFamily="34" charset="-122"/>
            </a:endParaRPr>
          </a:p>
        </p:txBody>
      </p:sp>
      <p:pic>
        <p:nvPicPr>
          <p:cNvPr id="9" name="Picture 8">
            <a:extLst>
              <a:ext uri="{FF2B5EF4-FFF2-40B4-BE49-F238E27FC236}">
                <a16:creationId xmlns:a16="http://schemas.microsoft.com/office/drawing/2014/main" id="{6B20C1B1-4F47-7106-3B1D-AAE3A7F39BF2}"/>
              </a:ext>
            </a:extLst>
          </p:cNvPr>
          <p:cNvPicPr>
            <a:picLocks noChangeAspect="1"/>
          </p:cNvPicPr>
          <p:nvPr/>
        </p:nvPicPr>
        <p:blipFill>
          <a:blip r:embed="rId2"/>
          <a:stretch>
            <a:fillRect/>
          </a:stretch>
        </p:blipFill>
        <p:spPr>
          <a:xfrm>
            <a:off x="907626" y="2376321"/>
            <a:ext cx="1700071" cy="260216"/>
          </a:xfrm>
          <a:prstGeom prst="rect">
            <a:avLst/>
          </a:prstGeom>
        </p:spPr>
      </p:pic>
      <p:pic>
        <p:nvPicPr>
          <p:cNvPr id="10" name="Picture 2" descr="Dioxus logo">
            <a:extLst>
              <a:ext uri="{FF2B5EF4-FFF2-40B4-BE49-F238E27FC236}">
                <a16:creationId xmlns:a16="http://schemas.microsoft.com/office/drawing/2014/main" id="{900505F7-7A91-0A8B-503C-EFD20602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967" y="2321055"/>
            <a:ext cx="743300" cy="371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auri logo">
            <a:extLst>
              <a:ext uri="{FF2B5EF4-FFF2-40B4-BE49-F238E27FC236}">
                <a16:creationId xmlns:a16="http://schemas.microsoft.com/office/drawing/2014/main" id="{2B90AF67-E008-EECB-328A-9666D5BB8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267" y="2326464"/>
            <a:ext cx="743300" cy="3716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9D7EED6-54F5-8A86-D811-FF8E0D60D25D}"/>
              </a:ext>
            </a:extLst>
          </p:cNvPr>
          <p:cNvPicPr>
            <a:picLocks noChangeAspect="1"/>
          </p:cNvPicPr>
          <p:nvPr/>
        </p:nvPicPr>
        <p:blipFill>
          <a:blip r:embed="rId5"/>
          <a:stretch>
            <a:fillRect/>
          </a:stretch>
        </p:blipFill>
        <p:spPr>
          <a:xfrm>
            <a:off x="1169608" y="2661447"/>
            <a:ext cx="1176106" cy="284003"/>
          </a:xfrm>
          <a:prstGeom prst="rect">
            <a:avLst/>
          </a:prstGeom>
        </p:spPr>
      </p:pic>
      <p:pic>
        <p:nvPicPr>
          <p:cNvPr id="7170" name="Picture 2" descr="uni-app">
            <a:extLst>
              <a:ext uri="{FF2B5EF4-FFF2-40B4-BE49-F238E27FC236}">
                <a16:creationId xmlns:a16="http://schemas.microsoft.com/office/drawing/2014/main" id="{E58D25C6-5D65-F82C-F80B-BF6A44354D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986" y="2663217"/>
            <a:ext cx="1394488" cy="3063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661FC5A-9C21-A267-8B24-948850CC99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0052" y="2408154"/>
            <a:ext cx="701953" cy="29915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logo - JSweet">
            <a:extLst>
              <a:ext uri="{FF2B5EF4-FFF2-40B4-BE49-F238E27FC236}">
                <a16:creationId xmlns:a16="http://schemas.microsoft.com/office/drawing/2014/main" id="{BD19E74B-D8AC-8A79-24A6-1AEECA3446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5357" y="2334953"/>
            <a:ext cx="485619" cy="468231"/>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BA6A3F77-FB7D-ACB7-2ED1-400AB68DA8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834" y="2436581"/>
            <a:ext cx="573918" cy="19877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7">
            <a:extLst>
              <a:ext uri="{FF2B5EF4-FFF2-40B4-BE49-F238E27FC236}">
                <a16:creationId xmlns:a16="http://schemas.microsoft.com/office/drawing/2014/main" id="{8DD12104-10EA-E868-1D46-633E49D9B840}"/>
              </a:ext>
            </a:extLst>
          </p:cNvPr>
          <p:cNvSpPr/>
          <p:nvPr/>
        </p:nvSpPr>
        <p:spPr>
          <a:xfrm>
            <a:off x="874770" y="5808337"/>
            <a:ext cx="963319" cy="5117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tx1"/>
                </a:solidFill>
                <a:latin typeface="Tenorite" pitchFamily="2" charset="0"/>
                <a:ea typeface="Calibri" panose="020F0502020204030204" pitchFamily="34" charset="0"/>
                <a:cs typeface="Calibri" panose="020F0502020204030204" pitchFamily="34" charset="0"/>
              </a:rPr>
              <a:t>Linux</a:t>
            </a:r>
          </a:p>
        </p:txBody>
      </p:sp>
      <p:sp>
        <p:nvSpPr>
          <p:cNvPr id="29" name="Rectangle: Rounded Corners 8">
            <a:extLst>
              <a:ext uri="{FF2B5EF4-FFF2-40B4-BE49-F238E27FC236}">
                <a16:creationId xmlns:a16="http://schemas.microsoft.com/office/drawing/2014/main" id="{3A577696-E3AA-CE41-F378-898881852A70}"/>
              </a:ext>
            </a:extLst>
          </p:cNvPr>
          <p:cNvSpPr/>
          <p:nvPr/>
        </p:nvSpPr>
        <p:spPr>
          <a:xfrm>
            <a:off x="1986724" y="5808336"/>
            <a:ext cx="963319" cy="5117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tx1"/>
                </a:solidFill>
                <a:latin typeface="Tenorite" pitchFamily="2" charset="0"/>
                <a:ea typeface="Calibri" panose="020F0502020204030204" pitchFamily="34" charset="0"/>
                <a:cs typeface="Calibri" panose="020F0502020204030204" pitchFamily="34" charset="0"/>
              </a:rPr>
              <a:t>Windows</a:t>
            </a:r>
          </a:p>
        </p:txBody>
      </p:sp>
      <p:sp>
        <p:nvSpPr>
          <p:cNvPr id="30" name="Rectangle: Rounded Corners 12">
            <a:extLst>
              <a:ext uri="{FF2B5EF4-FFF2-40B4-BE49-F238E27FC236}">
                <a16:creationId xmlns:a16="http://schemas.microsoft.com/office/drawing/2014/main" id="{342A4EC0-CFCE-B193-3DB4-93EBEA0D4520}"/>
              </a:ext>
            </a:extLst>
          </p:cNvPr>
          <p:cNvSpPr/>
          <p:nvPr/>
        </p:nvSpPr>
        <p:spPr>
          <a:xfrm>
            <a:off x="4209994" y="5808336"/>
            <a:ext cx="963319" cy="5117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tx1"/>
                </a:solidFill>
                <a:latin typeface="Tenorite" pitchFamily="2" charset="0"/>
                <a:ea typeface="Calibri" panose="020F0502020204030204" pitchFamily="34" charset="0"/>
                <a:cs typeface="Calibri" panose="020F0502020204030204" pitchFamily="34" charset="0"/>
              </a:rPr>
              <a:t>Android</a:t>
            </a:r>
          </a:p>
        </p:txBody>
      </p:sp>
      <p:sp>
        <p:nvSpPr>
          <p:cNvPr id="31" name="Rectangle: Rounded Corners 13">
            <a:extLst>
              <a:ext uri="{FF2B5EF4-FFF2-40B4-BE49-F238E27FC236}">
                <a16:creationId xmlns:a16="http://schemas.microsoft.com/office/drawing/2014/main" id="{2BE6484D-6323-68DF-401E-536EBB778B16}"/>
              </a:ext>
            </a:extLst>
          </p:cNvPr>
          <p:cNvSpPr/>
          <p:nvPr/>
        </p:nvSpPr>
        <p:spPr>
          <a:xfrm>
            <a:off x="5318187" y="5808336"/>
            <a:ext cx="1375480" cy="5117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err="1">
                <a:solidFill>
                  <a:schemeClr val="tx1"/>
                </a:solidFill>
                <a:latin typeface="Tenorite" pitchFamily="2" charset="0"/>
                <a:ea typeface="Calibri" panose="020F0502020204030204" pitchFamily="34" charset="0"/>
                <a:cs typeface="Calibri" panose="020F0502020204030204" pitchFamily="34" charset="0"/>
              </a:rPr>
              <a:t>Oniro</a:t>
            </a:r>
            <a:r>
              <a:rPr lang="en-US" sz="1400" dirty="0">
                <a:solidFill>
                  <a:schemeClr val="tx1"/>
                </a:solidFill>
                <a:latin typeface="Tenorite" pitchFamily="2" charset="0"/>
                <a:ea typeface="Calibri" panose="020F0502020204030204" pitchFamily="34" charset="0"/>
                <a:cs typeface="Calibri" panose="020F0502020204030204" pitchFamily="34" charset="0"/>
              </a:rPr>
              <a:t>/</a:t>
            </a:r>
            <a:br>
              <a:rPr lang="en-US" sz="1400" dirty="0">
                <a:solidFill>
                  <a:schemeClr val="tx1"/>
                </a:solidFill>
                <a:latin typeface="Tenorite" pitchFamily="2" charset="0"/>
                <a:ea typeface="Calibri" panose="020F0502020204030204" pitchFamily="34" charset="0"/>
                <a:cs typeface="Calibri" panose="020F0502020204030204" pitchFamily="34" charset="0"/>
              </a:rPr>
            </a:br>
            <a:r>
              <a:rPr lang="en-US" sz="1400" dirty="0" err="1">
                <a:solidFill>
                  <a:schemeClr val="tx1"/>
                </a:solidFill>
                <a:latin typeface="Tenorite" pitchFamily="2" charset="0"/>
                <a:ea typeface="Calibri" panose="020F0502020204030204" pitchFamily="34" charset="0"/>
                <a:cs typeface="Calibri" panose="020F0502020204030204" pitchFamily="34" charset="0"/>
              </a:rPr>
              <a:t>OpenHarmony</a:t>
            </a:r>
            <a:endParaRPr lang="en-US" sz="1400" dirty="0">
              <a:solidFill>
                <a:schemeClr val="tx1"/>
              </a:solidFill>
              <a:latin typeface="Tenorite" pitchFamily="2" charset="0"/>
              <a:ea typeface="Calibri" panose="020F0502020204030204" pitchFamily="34" charset="0"/>
              <a:cs typeface="Calibri" panose="020F0502020204030204" pitchFamily="34" charset="0"/>
            </a:endParaRPr>
          </a:p>
        </p:txBody>
      </p:sp>
      <p:sp>
        <p:nvSpPr>
          <p:cNvPr id="32" name="Rectangle: Rounded Corners 8">
            <a:extLst>
              <a:ext uri="{FF2B5EF4-FFF2-40B4-BE49-F238E27FC236}">
                <a16:creationId xmlns:a16="http://schemas.microsoft.com/office/drawing/2014/main" id="{15BD99AA-3E6C-BC38-9487-20D8B1D9DF83}"/>
              </a:ext>
            </a:extLst>
          </p:cNvPr>
          <p:cNvSpPr/>
          <p:nvPr/>
        </p:nvSpPr>
        <p:spPr>
          <a:xfrm>
            <a:off x="3101880" y="5808336"/>
            <a:ext cx="963319" cy="51176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chemeClr val="tx1"/>
                </a:solidFill>
                <a:latin typeface="Tenorite" pitchFamily="2" charset="0"/>
                <a:ea typeface="Calibri" panose="020F0502020204030204" pitchFamily="34" charset="0"/>
                <a:cs typeface="Calibri" panose="020F0502020204030204" pitchFamily="34" charset="0"/>
              </a:rPr>
              <a:t>MacOS</a:t>
            </a:r>
            <a:endParaRPr lang="en-US" sz="1400" dirty="0">
              <a:solidFill>
                <a:schemeClr val="tx1"/>
              </a:solidFill>
              <a:latin typeface="Tenorite"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5696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8F16-60C0-4310-847F-B9A17B3834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30662-15F3-FA7C-8FFB-EEE9BF056357}"/>
              </a:ext>
            </a:extLst>
          </p:cNvPr>
          <p:cNvSpPr>
            <a:spLocks noGrp="1"/>
          </p:cNvSpPr>
          <p:nvPr>
            <p:ph type="title"/>
          </p:nvPr>
        </p:nvSpPr>
        <p:spPr>
          <a:xfrm>
            <a:off x="214746" y="76849"/>
            <a:ext cx="11312236" cy="1325563"/>
          </a:xfrm>
        </p:spPr>
        <p:txBody>
          <a:bodyPr>
            <a:normAutofit/>
          </a:bodyPr>
          <a:lstStyle/>
          <a:p>
            <a:r>
              <a:rPr lang="en-US" sz="2800" b="0" i="0" dirty="0" err="1">
                <a:solidFill>
                  <a:srgbClr val="374151"/>
                </a:solidFill>
                <a:effectLst/>
                <a:latin typeface="Söhne"/>
              </a:rPr>
              <a:t>ChatGPT</a:t>
            </a:r>
            <a:r>
              <a:rPr lang="zh-CN" altLang="en-US" sz="2800" b="0" i="0" dirty="0">
                <a:solidFill>
                  <a:srgbClr val="374151"/>
                </a:solidFill>
                <a:effectLst/>
                <a:latin typeface="Söhne"/>
              </a:rPr>
              <a:t>的演进：从</a:t>
            </a:r>
            <a:r>
              <a:rPr lang="en-US" sz="2800" b="0" i="0" dirty="0">
                <a:solidFill>
                  <a:srgbClr val="374151"/>
                </a:solidFill>
                <a:effectLst/>
                <a:latin typeface="Söhne"/>
              </a:rPr>
              <a:t>API</a:t>
            </a:r>
            <a:r>
              <a:rPr lang="zh-CN" altLang="en-US" sz="2800" b="0" i="0" dirty="0">
                <a:solidFill>
                  <a:srgbClr val="374151"/>
                </a:solidFill>
                <a:effectLst/>
                <a:latin typeface="Söhne"/>
              </a:rPr>
              <a:t>服务到爆款互联网应用，</a:t>
            </a:r>
            <a:r>
              <a:rPr lang="en-US" sz="2800" b="0" i="0" dirty="0" err="1">
                <a:solidFill>
                  <a:srgbClr val="374151"/>
                </a:solidFill>
                <a:effectLst/>
                <a:latin typeface="Söhne"/>
              </a:rPr>
              <a:t>智慧</a:t>
            </a:r>
            <a:r>
              <a:rPr lang="en-US" sz="2800" dirty="0" err="1">
                <a:solidFill>
                  <a:srgbClr val="374151"/>
                </a:solidFill>
                <a:latin typeface="Söhne"/>
              </a:rPr>
              <a:t>互联网已然</a:t>
            </a:r>
            <a:r>
              <a:rPr lang="zh-CN" altLang="en-US" sz="2800" b="0" i="0" dirty="0">
                <a:solidFill>
                  <a:srgbClr val="374151"/>
                </a:solidFill>
                <a:effectLst/>
                <a:latin typeface="Söhne"/>
              </a:rPr>
              <a:t>来临</a:t>
            </a:r>
            <a:endParaRPr lang="en-US" sz="4400" dirty="0"/>
          </a:p>
        </p:txBody>
      </p:sp>
      <p:graphicFrame>
        <p:nvGraphicFramePr>
          <p:cNvPr id="4" name="Content Placeholder 3">
            <a:extLst>
              <a:ext uri="{FF2B5EF4-FFF2-40B4-BE49-F238E27FC236}">
                <a16:creationId xmlns:a16="http://schemas.microsoft.com/office/drawing/2014/main" id="{9D4C95A3-1A12-A05D-6F4E-C48F5B09F5C5}"/>
              </a:ext>
            </a:extLst>
          </p:cNvPr>
          <p:cNvGraphicFramePr>
            <a:graphicFrameLocks noGrp="1"/>
          </p:cNvGraphicFramePr>
          <p:nvPr>
            <p:ph idx="1"/>
          </p:nvPr>
        </p:nvGraphicFramePr>
        <p:xfrm>
          <a:off x="3547525" y="1534949"/>
          <a:ext cx="10515600" cy="5073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78966BDE-13FB-E590-67A2-25AD35650B7F}"/>
              </a:ext>
            </a:extLst>
          </p:cNvPr>
          <p:cNvSpPr/>
          <p:nvPr/>
        </p:nvSpPr>
        <p:spPr>
          <a:xfrm>
            <a:off x="8836592" y="1999458"/>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2024</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Oval 12">
            <a:extLst>
              <a:ext uri="{FF2B5EF4-FFF2-40B4-BE49-F238E27FC236}">
                <a16:creationId xmlns:a16="http://schemas.microsoft.com/office/drawing/2014/main" id="{B1BB9106-40EE-2E46-42D2-BE4E87B1450A}"/>
              </a:ext>
            </a:extLst>
          </p:cNvPr>
          <p:cNvSpPr/>
          <p:nvPr/>
        </p:nvSpPr>
        <p:spPr>
          <a:xfrm>
            <a:off x="8642627" y="2870209"/>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2023</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4" name="Oval 13">
            <a:extLst>
              <a:ext uri="{FF2B5EF4-FFF2-40B4-BE49-F238E27FC236}">
                <a16:creationId xmlns:a16="http://schemas.microsoft.com/office/drawing/2014/main" id="{382EB8AB-A848-CF53-A36C-C384451F3F2B}"/>
              </a:ext>
            </a:extLst>
          </p:cNvPr>
          <p:cNvSpPr/>
          <p:nvPr/>
        </p:nvSpPr>
        <p:spPr>
          <a:xfrm>
            <a:off x="8428196" y="3702150"/>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2023</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5" name="Oval 14">
            <a:extLst>
              <a:ext uri="{FF2B5EF4-FFF2-40B4-BE49-F238E27FC236}">
                <a16:creationId xmlns:a16="http://schemas.microsoft.com/office/drawing/2014/main" id="{6E25C2DE-08F8-5FF6-A22B-7E806425A8EC}"/>
              </a:ext>
            </a:extLst>
          </p:cNvPr>
          <p:cNvSpPr/>
          <p:nvPr/>
        </p:nvSpPr>
        <p:spPr>
          <a:xfrm>
            <a:off x="7999206" y="4543788"/>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2022</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6" name="Oval 15">
            <a:extLst>
              <a:ext uri="{FF2B5EF4-FFF2-40B4-BE49-F238E27FC236}">
                <a16:creationId xmlns:a16="http://schemas.microsoft.com/office/drawing/2014/main" id="{AB93B7F8-30B5-6476-21A5-8C3EBA9D3269}"/>
              </a:ext>
            </a:extLst>
          </p:cNvPr>
          <p:cNvSpPr/>
          <p:nvPr/>
        </p:nvSpPr>
        <p:spPr>
          <a:xfrm>
            <a:off x="7244948" y="5247967"/>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2022</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7" name="Oval 16">
            <a:extLst>
              <a:ext uri="{FF2B5EF4-FFF2-40B4-BE49-F238E27FC236}">
                <a16:creationId xmlns:a16="http://schemas.microsoft.com/office/drawing/2014/main" id="{BA24BBAB-FA2E-4A92-BEFC-1F142248CA0F}"/>
              </a:ext>
            </a:extLst>
          </p:cNvPr>
          <p:cNvSpPr/>
          <p:nvPr/>
        </p:nvSpPr>
        <p:spPr>
          <a:xfrm>
            <a:off x="5736432" y="5717172"/>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Sep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2020</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31" name="Group 30">
            <a:extLst>
              <a:ext uri="{FF2B5EF4-FFF2-40B4-BE49-F238E27FC236}">
                <a16:creationId xmlns:a16="http://schemas.microsoft.com/office/drawing/2014/main" id="{4157C85E-2EDF-72FE-80E0-25E106D669AE}"/>
              </a:ext>
            </a:extLst>
          </p:cNvPr>
          <p:cNvGrpSpPr/>
          <p:nvPr/>
        </p:nvGrpSpPr>
        <p:grpSpPr>
          <a:xfrm>
            <a:off x="461071" y="2207917"/>
            <a:ext cx="6783877" cy="3284184"/>
            <a:chOff x="838200" y="1825625"/>
            <a:chExt cx="10515600" cy="4351338"/>
          </a:xfrm>
        </p:grpSpPr>
        <p:graphicFrame>
          <p:nvGraphicFramePr>
            <p:cNvPr id="22" name="Content Placeholder 4">
              <a:extLst>
                <a:ext uri="{FF2B5EF4-FFF2-40B4-BE49-F238E27FC236}">
                  <a16:creationId xmlns:a16="http://schemas.microsoft.com/office/drawing/2014/main" id="{BC95FA72-86B5-8121-EA14-B0AA4350F5C6}"/>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Rounded Rectangle 22">
              <a:extLst>
                <a:ext uri="{FF2B5EF4-FFF2-40B4-BE49-F238E27FC236}">
                  <a16:creationId xmlns:a16="http://schemas.microsoft.com/office/drawing/2014/main" id="{7C62DDF7-3981-E21E-FCF1-4E8731E64750}"/>
                </a:ext>
              </a:extLst>
            </p:cNvPr>
            <p:cNvSpPr/>
            <p:nvPr/>
          </p:nvSpPr>
          <p:spPr>
            <a:xfrm>
              <a:off x="3297383"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生活</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Rounded Rectangle 23">
              <a:extLst>
                <a:ext uri="{FF2B5EF4-FFF2-40B4-BE49-F238E27FC236}">
                  <a16:creationId xmlns:a16="http://schemas.microsoft.com/office/drawing/2014/main" id="{C645497D-112C-3E96-4345-09035FBB6B0D}"/>
                </a:ext>
              </a:extLst>
            </p:cNvPr>
            <p:cNvSpPr/>
            <p:nvPr/>
          </p:nvSpPr>
          <p:spPr>
            <a:xfrm>
              <a:off x="4211783"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旅游</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 name="Rounded Rectangle 24">
              <a:extLst>
                <a:ext uri="{FF2B5EF4-FFF2-40B4-BE49-F238E27FC236}">
                  <a16:creationId xmlns:a16="http://schemas.microsoft.com/office/drawing/2014/main" id="{D4BCCC6E-F9F3-7C7A-D8F1-66CB24A652D2}"/>
                </a:ext>
              </a:extLst>
            </p:cNvPr>
            <p:cNvSpPr/>
            <p:nvPr/>
          </p:nvSpPr>
          <p:spPr>
            <a:xfrm>
              <a:off x="51677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教育</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 name="Rounded Rectangle 25">
              <a:extLst>
                <a:ext uri="{FF2B5EF4-FFF2-40B4-BE49-F238E27FC236}">
                  <a16:creationId xmlns:a16="http://schemas.microsoft.com/office/drawing/2014/main" id="{FA01A3A6-F1F3-2177-E7C1-EF6415D0D734}"/>
                </a:ext>
              </a:extLst>
            </p:cNvPr>
            <p:cNvSpPr/>
            <p:nvPr/>
          </p:nvSpPr>
          <p:spPr>
            <a:xfrm>
              <a:off x="60821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研究和分析</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 name="Rounded Rectangle 26">
              <a:extLst>
                <a:ext uri="{FF2B5EF4-FFF2-40B4-BE49-F238E27FC236}">
                  <a16:creationId xmlns:a16="http://schemas.microsoft.com/office/drawing/2014/main" id="{D4DBD80F-3964-F5D4-6190-B507DE2D4EF0}"/>
                </a:ext>
              </a:extLst>
            </p:cNvPr>
            <p:cNvSpPr/>
            <p:nvPr/>
          </p:nvSpPr>
          <p:spPr>
            <a:xfrm>
              <a:off x="69965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写作</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 name="Rounded Rectangle 27">
              <a:extLst>
                <a:ext uri="{FF2B5EF4-FFF2-40B4-BE49-F238E27FC236}">
                  <a16:creationId xmlns:a16="http://schemas.microsoft.com/office/drawing/2014/main" id="{B1801E22-E882-F128-932D-FD49D730CB1D}"/>
                </a:ext>
              </a:extLst>
            </p:cNvPr>
            <p:cNvSpPr/>
            <p:nvPr/>
          </p:nvSpPr>
          <p:spPr>
            <a:xfrm>
              <a:off x="79109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生产力工具</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9" name="Rounded Rectangle 28">
              <a:extLst>
                <a:ext uri="{FF2B5EF4-FFF2-40B4-BE49-F238E27FC236}">
                  <a16:creationId xmlns:a16="http://schemas.microsoft.com/office/drawing/2014/main" id="{782EDA8C-66FA-929C-C882-18E32C4630A9}"/>
                </a:ext>
              </a:extLst>
            </p:cNvPr>
            <p:cNvSpPr/>
            <p:nvPr/>
          </p:nvSpPr>
          <p:spPr>
            <a:xfrm>
              <a:off x="88253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图片</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0" name="Rounded Rectangle 29">
              <a:extLst>
                <a:ext uri="{FF2B5EF4-FFF2-40B4-BE49-F238E27FC236}">
                  <a16:creationId xmlns:a16="http://schemas.microsoft.com/office/drawing/2014/main" id="{0BA9556A-E541-8823-5CFA-BF803A850163}"/>
                </a:ext>
              </a:extLst>
            </p:cNvPr>
            <p:cNvSpPr/>
            <p:nvPr/>
          </p:nvSpPr>
          <p:spPr>
            <a:xfrm>
              <a:off x="97397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33" name="TextBox 32">
            <a:extLst>
              <a:ext uri="{FF2B5EF4-FFF2-40B4-BE49-F238E27FC236}">
                <a16:creationId xmlns:a16="http://schemas.microsoft.com/office/drawing/2014/main" id="{5740E4E4-48C3-B13B-DE22-DAA2396C0B32}"/>
              </a:ext>
            </a:extLst>
          </p:cNvPr>
          <p:cNvSpPr txBox="1"/>
          <p:nvPr/>
        </p:nvSpPr>
        <p:spPr>
          <a:xfrm>
            <a:off x="461071" y="1408379"/>
            <a:ext cx="70609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74151"/>
                </a:solidFill>
                <a:effectLst/>
                <a:uLnTx/>
                <a:uFillTx/>
                <a:latin typeface="Söhne"/>
                <a:cs typeface="+mn-cs"/>
              </a:rPr>
              <a:t>重塑知识与信息产生和消费的方式</a:t>
            </a:r>
            <a:r>
              <a:rPr kumimoji="0" lang="zh-CN" altLang="en-US" sz="1800" b="0" i="0" u="none" strike="noStrike" kern="1200" cap="none" spc="0" normalizeH="0" baseline="0" noProof="0" dirty="0">
                <a:ln>
                  <a:noFill/>
                </a:ln>
                <a:solidFill>
                  <a:srgbClr val="000000"/>
                </a:solidFill>
                <a:effectLst/>
                <a:uLnTx/>
                <a:uFillTx/>
                <a:latin typeface="Söhne"/>
                <a:cs typeface="+mn-cs"/>
              </a:rPr>
              <a:t>，智慧产品与服务涌现无限潜能，互联网市场面临变革和重组，</a:t>
            </a:r>
            <a:r>
              <a:rPr kumimoji="0" lang="zh-CN" altLang="en-US" sz="1800" b="0" i="0" u="none" strike="noStrike" kern="1200" cap="none" spc="0" normalizeH="0" baseline="0" noProof="0" dirty="0">
                <a:ln>
                  <a:noFill/>
                </a:ln>
                <a:solidFill>
                  <a:srgbClr val="374151"/>
                </a:solidFill>
                <a:effectLst/>
                <a:uLnTx/>
                <a:uFillTx/>
                <a:latin typeface="Söhne"/>
                <a:cs typeface="+mn-cs"/>
              </a:rPr>
              <a:t>信息产业的全面智慧化之旅已经起航</a:t>
            </a:r>
            <a:endParaRPr kumimoji="0" lang="zh-CN" altLang="en-US" sz="1800" b="0" i="0" u="none" strike="noStrike" kern="1200" cap="none" spc="0" normalizeH="0" baseline="0" noProof="0" dirty="0">
              <a:ln>
                <a:noFill/>
              </a:ln>
              <a:solidFill>
                <a:srgbClr val="000000"/>
              </a:solidFill>
              <a:effectLst/>
              <a:uLnTx/>
              <a:uFillTx/>
              <a:latin typeface="Inter"/>
              <a:cs typeface="+mn-cs"/>
            </a:endParaRPr>
          </a:p>
        </p:txBody>
      </p:sp>
    </p:spTree>
    <p:extLst>
      <p:ext uri="{BB962C8B-B14F-4D97-AF65-F5344CB8AC3E}">
        <p14:creationId xmlns:p14="http://schemas.microsoft.com/office/powerpoint/2010/main" val="1651185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78284</TotalTime>
  <Words>4968</Words>
  <Application>Microsoft Macintosh PowerPoint</Application>
  <PresentationFormat>Widescreen</PresentationFormat>
  <Paragraphs>716</Paragraphs>
  <Slides>27</Slides>
  <Notes>8</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27</vt:i4>
      </vt:variant>
    </vt:vector>
  </HeadingPairs>
  <TitlesOfParts>
    <vt:vector size="46" baseType="lpstr">
      <vt:lpstr>inherit</vt:lpstr>
      <vt:lpstr>Inter</vt:lpstr>
      <vt:lpstr>Microsoft YaHei UI</vt:lpstr>
      <vt:lpstr>Microsoft YaHei UI Light</vt:lpstr>
      <vt:lpstr>Söhne</vt:lpstr>
      <vt:lpstr>Arial</vt:lpstr>
      <vt:lpstr>Avenir</vt:lpstr>
      <vt:lpstr>Avenir Light</vt:lpstr>
      <vt:lpstr>Avenir Next</vt:lpstr>
      <vt:lpstr>Avenir Next LT Pro</vt:lpstr>
      <vt:lpstr>Avenir Next LT Pro Light</vt:lpstr>
      <vt:lpstr>Calibri</vt:lpstr>
      <vt:lpstr>Seaford</vt:lpstr>
      <vt:lpstr>Source Sans Pro</vt:lpstr>
      <vt:lpstr>Tenorite</vt:lpstr>
      <vt:lpstr>Trebuchet MS</vt:lpstr>
      <vt:lpstr>Office Theme</vt:lpstr>
      <vt:lpstr>1_Office Theme</vt:lpstr>
      <vt:lpstr>2_Office Theme</vt:lpstr>
      <vt:lpstr>PowerPoint Presentation</vt:lpstr>
      <vt:lpstr>ASID 开源团队工作2024年规划</vt:lpstr>
      <vt:lpstr>EU通过自主数字主权的诉求构筑全球数字平台标准</vt:lpstr>
      <vt:lpstr>解读：EU通过产业政策和开源结合来构建数字技术主权</vt:lpstr>
      <vt:lpstr>我司的业务诉求和EU数字技术主权有较大的交集</vt:lpstr>
      <vt:lpstr>Open Mobile 技术创新项目：Open Harmony、ArkUI的开源合作蓝图</vt:lpstr>
      <vt:lpstr>Robius: Rust App Dev Stack</vt:lpstr>
      <vt:lpstr>Servo: embeddable, independent, memory safe, modular, parallel, webview engine</vt:lpstr>
      <vt:lpstr>ChatGPT的演进：从API服务到爆款互联网应用，智慧互联网已然来临</vt:lpstr>
      <vt:lpstr>下一代终端的AI OS</vt:lpstr>
      <vt:lpstr>开源LLM分层生态</vt:lpstr>
      <vt:lpstr>开源LLM参与者的动机</vt:lpstr>
      <vt:lpstr>基于开源底座模型（Foundation Model）通过生态迅速提升性能</vt:lpstr>
      <vt:lpstr>基于公开测评标准，Mistral的MoE开源模型已经达到GTP3.5水平</vt:lpstr>
      <vt:lpstr>基于Mixtral MoE 底座模型的模型生态，不断提升在各评测指标的分数</vt:lpstr>
      <vt:lpstr>规模的MoE是On-Device LLM的性能标杆</vt:lpstr>
      <vt:lpstr>开发一款面向on-devic的开源LLM的门槛降低了</vt:lpstr>
      <vt:lpstr>On-Device 优化的收益很高</vt:lpstr>
      <vt:lpstr>Open Source GAI Ecosystem Landscape</vt:lpstr>
      <vt:lpstr>Open Source GAI 生态介绍</vt:lpstr>
      <vt:lpstr>GAI开源的碎片化应用生态需要通过开源基金会来整合标准</vt:lpstr>
      <vt:lpstr>On-Device模型推理和微调栈和标准</vt:lpstr>
      <vt:lpstr>移动阵营在开源GAI生态和计算标准领域缺乏生态和标准话语权</vt:lpstr>
      <vt:lpstr>Fediverse: Future for the Sustainable Open-Source Communities</vt:lpstr>
      <vt:lpstr>Decentralizing GPU Cloud Dominance: Leveraging Fediverse and Edge AI</vt:lpstr>
      <vt:lpstr>2024 Open Source Events</vt:lpstr>
      <vt:lpstr>GOSIM 运作构想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Yue chen</dc:creator>
  <cp:lastModifiedBy>Yue Chen</cp:lastModifiedBy>
  <cp:revision>710</cp:revision>
  <dcterms:created xsi:type="dcterms:W3CDTF">2020-09-22T18:03:19Z</dcterms:created>
  <dcterms:modified xsi:type="dcterms:W3CDTF">2024-03-05T23:55:10Z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